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2"/>
  </p:notesMasterIdLst>
  <p:sldIdLst>
    <p:sldId id="287" r:id="rId5"/>
    <p:sldId id="288" r:id="rId6"/>
    <p:sldId id="290" r:id="rId7"/>
    <p:sldId id="291" r:id="rId8"/>
    <p:sldId id="296" r:id="rId9"/>
    <p:sldId id="257" r:id="rId10"/>
    <p:sldId id="258" r:id="rId11"/>
    <p:sldId id="297" r:id="rId12"/>
    <p:sldId id="260" r:id="rId13"/>
    <p:sldId id="261" r:id="rId14"/>
    <p:sldId id="262" r:id="rId15"/>
    <p:sldId id="298" r:id="rId16"/>
    <p:sldId id="264" r:id="rId17"/>
    <p:sldId id="265" r:id="rId18"/>
    <p:sldId id="266" r:id="rId19"/>
    <p:sldId id="267" r:id="rId20"/>
    <p:sldId id="268" r:id="rId21"/>
    <p:sldId id="289" r:id="rId22"/>
    <p:sldId id="256" r:id="rId23"/>
    <p:sldId id="259" r:id="rId24"/>
    <p:sldId id="280" r:id="rId25"/>
    <p:sldId id="286" r:id="rId26"/>
    <p:sldId id="263" r:id="rId27"/>
    <p:sldId id="292" r:id="rId28"/>
    <p:sldId id="295" r:id="rId29"/>
    <p:sldId id="293" r:id="rId30"/>
    <p:sldId id="294" r:id="rId3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AAF8794-E1FB-B4EA-D3F5-81361366A308}" name="Marie-Blanche Rossi" initials="MR" userId="f35c13b7ce8bd1fc" providerId="Windows Live"/>
  <p188:author id="{552A729A-185A-26FA-AB3E-827C5B244980}" name="Julieta Boccarato" initials="JB" userId="S::julieta.boccarato@un.org::5779b4fe-4827-480c-a6e8-64aa7c89d67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57F28-2B32-3344-1DA7-AD218BA097C5}" v="5" dt="2026-07-27T15:41:52.830"/>
    <p1510:client id="{1BB0CA82-4B69-BEF0-CB8B-438808B3E832}" v="11" dt="2026-07-27T16:59:33.472"/>
    <p1510:client id="{1CFEBEC6-D157-4A59-D6F2-012F5ADC060D}" v="1" dt="2026-07-28T09:52:56.954"/>
    <p1510:client id="{4EFE1FC9-A669-2A7B-E8F4-C766581B1E90}" v="33" dt="2026-07-28T15:29:22.225"/>
    <p1510:client id="{5C97F2D8-652F-E93C-E5BE-C7C91CA9418B}" v="4" dt="2026-07-28T15:46:54.132"/>
    <p1510:client id="{A133ADE1-A4C0-B6E0-3DCA-79EA6CAE091A}" v="10" dt="2026-07-28T14:46:32.689"/>
    <p1510:client id="{BD90CE5F-17DA-AE92-57BE-9708BE225341}" v="193" dt="2026-07-27T20:34:20.362"/>
    <p1510:client id="{DE0DC349-9138-41DF-914E-35DFAFA77D39}" v="2" dt="2026-07-28T14:38:38.123"/>
    <p1510:client id="{E8BF1D77-0193-4A0A-86D6-2E5EAEAC62BE}" v="11" dt="2026-07-28T08:48:55.9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yle moyen 3 - Accentuation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Style moye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EBBBCC-DAD2-459C-BE2E-F6DE35CF9A28}" styleName="Style foncé 2 - Accentuation 3/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Rizzo" userId="f875c113-f142-4e86-af35-c09286ca4ab5" providerId="ADAL" clId="{2AFDA49E-E815-4516-844A-6D3EC2956539}"/>
    <pc:docChg chg="undo redo custSel modSld">
      <pc:chgData name="Andrea Rizzo" userId="f875c113-f142-4e86-af35-c09286ca4ab5" providerId="ADAL" clId="{2AFDA49E-E815-4516-844A-6D3EC2956539}" dt="2026-07-28T08:49:14.062" v="190" actId="20577"/>
      <pc:docMkLst>
        <pc:docMk/>
      </pc:docMkLst>
      <pc:sldChg chg="modSp mod">
        <pc:chgData name="Andrea Rizzo" userId="f875c113-f142-4e86-af35-c09286ca4ab5" providerId="ADAL" clId="{2AFDA49E-E815-4516-844A-6D3EC2956539}" dt="2026-07-28T08:16:32.917" v="83"/>
        <pc:sldMkLst>
          <pc:docMk/>
          <pc:sldMk cId="0" sldId="288"/>
        </pc:sldMkLst>
        <pc:graphicFrameChg chg="mod modGraphic">
          <ac:chgData name="Andrea Rizzo" userId="f875c113-f142-4e86-af35-c09286ca4ab5" providerId="ADAL" clId="{2AFDA49E-E815-4516-844A-6D3EC2956539}" dt="2026-07-28T08:16:32.917" v="83"/>
          <ac:graphicFrameMkLst>
            <pc:docMk/>
            <pc:sldMk cId="0" sldId="288"/>
            <ac:graphicFrameMk id="3" creationId="{00000000-0000-0000-0000-000000000000}"/>
          </ac:graphicFrameMkLst>
        </pc:graphicFrameChg>
      </pc:sldChg>
      <pc:sldChg chg="addSp delSp modSp mod">
        <pc:chgData name="Andrea Rizzo" userId="f875c113-f142-4e86-af35-c09286ca4ab5" providerId="ADAL" clId="{2AFDA49E-E815-4516-844A-6D3EC2956539}" dt="2026-07-28T08:49:14.062" v="190" actId="20577"/>
        <pc:sldMkLst>
          <pc:docMk/>
          <pc:sldMk cId="0" sldId="291"/>
        </pc:sldMkLst>
        <pc:spChg chg="mod">
          <ac:chgData name="Andrea Rizzo" userId="f875c113-f142-4e86-af35-c09286ca4ab5" providerId="ADAL" clId="{2AFDA49E-E815-4516-844A-6D3EC2956539}" dt="2026-07-28T08:46:16.448" v="123" actId="1076"/>
          <ac:spMkLst>
            <pc:docMk/>
            <pc:sldMk cId="0" sldId="291"/>
            <ac:spMk id="2" creationId="{00000000-0000-0000-0000-000000000000}"/>
          </ac:spMkLst>
        </pc:spChg>
        <pc:spChg chg="mod">
          <ac:chgData name="Andrea Rizzo" userId="f875c113-f142-4e86-af35-c09286ca4ab5" providerId="ADAL" clId="{2AFDA49E-E815-4516-844A-6D3EC2956539}" dt="2026-07-28T08:44:41.251" v="102"/>
          <ac:spMkLst>
            <pc:docMk/>
            <pc:sldMk cId="0" sldId="291"/>
            <ac:spMk id="10" creationId="{00000000-0000-0000-0000-000000000000}"/>
          </ac:spMkLst>
        </pc:spChg>
        <pc:spChg chg="del mod">
          <ac:chgData name="Andrea Rizzo" userId="f875c113-f142-4e86-af35-c09286ca4ab5" providerId="ADAL" clId="{2AFDA49E-E815-4516-844A-6D3EC2956539}" dt="2026-07-28T08:46:08.589" v="120" actId="478"/>
          <ac:spMkLst>
            <pc:docMk/>
            <pc:sldMk cId="0" sldId="291"/>
            <ac:spMk id="11" creationId="{00000000-0000-0000-0000-000000000000}"/>
          </ac:spMkLst>
        </pc:spChg>
        <pc:spChg chg="mod">
          <ac:chgData name="Andrea Rizzo" userId="f875c113-f142-4e86-af35-c09286ca4ab5" providerId="ADAL" clId="{2AFDA49E-E815-4516-844A-6D3EC2956539}" dt="2026-07-28T08:48:41.926" v="141" actId="1076"/>
          <ac:spMkLst>
            <pc:docMk/>
            <pc:sldMk cId="0" sldId="291"/>
            <ac:spMk id="12" creationId="{00000000-0000-0000-0000-000000000000}"/>
          </ac:spMkLst>
        </pc:spChg>
        <pc:spChg chg="mod">
          <ac:chgData name="Andrea Rizzo" userId="f875c113-f142-4e86-af35-c09286ca4ab5" providerId="ADAL" clId="{2AFDA49E-E815-4516-844A-6D3EC2956539}" dt="2026-07-28T08:48:39.405" v="140" actId="1076"/>
          <ac:spMkLst>
            <pc:docMk/>
            <pc:sldMk cId="0" sldId="291"/>
            <ac:spMk id="13" creationId="{00000000-0000-0000-0000-000000000000}"/>
          </ac:spMkLst>
        </pc:spChg>
        <pc:spChg chg="add mod">
          <ac:chgData name="Andrea Rizzo" userId="f875c113-f142-4e86-af35-c09286ca4ab5" providerId="ADAL" clId="{2AFDA49E-E815-4516-844A-6D3EC2956539}" dt="2026-07-28T08:49:14.062" v="190" actId="20577"/>
          <ac:spMkLst>
            <pc:docMk/>
            <pc:sldMk cId="0" sldId="291"/>
            <ac:spMk id="14" creationId="{7F163FB8-88F8-956D-27A3-B39782B2C7C8}"/>
          </ac:spMkLst>
        </pc:spChg>
        <pc:picChg chg="add del">
          <ac:chgData name="Andrea Rizzo" userId="f875c113-f142-4e86-af35-c09286ca4ab5" providerId="ADAL" clId="{2AFDA49E-E815-4516-844A-6D3EC2956539}" dt="2026-07-28T08:45:52.181" v="117" actId="22"/>
          <ac:picMkLst>
            <pc:docMk/>
            <pc:sldMk cId="0" sldId="291"/>
            <ac:picMk id="16" creationId="{474696A0-2D6C-94A6-A77C-90AE0243ABED}"/>
          </ac:picMkLst>
        </pc:picChg>
      </pc:sldChg>
      <pc:sldChg chg="modSp mod">
        <pc:chgData name="Andrea Rizzo" userId="f875c113-f142-4e86-af35-c09286ca4ab5" providerId="ADAL" clId="{2AFDA49E-E815-4516-844A-6D3EC2956539}" dt="2026-07-28T08:38:06.371" v="92" actId="108"/>
        <pc:sldMkLst>
          <pc:docMk/>
          <pc:sldMk cId="0" sldId="292"/>
        </pc:sldMkLst>
        <pc:spChg chg="mod">
          <ac:chgData name="Andrea Rizzo" userId="f875c113-f142-4e86-af35-c09286ca4ab5" providerId="ADAL" clId="{2AFDA49E-E815-4516-844A-6D3EC2956539}" dt="2026-07-28T08:38:06.371" v="92" actId="108"/>
          <ac:spMkLst>
            <pc:docMk/>
            <pc:sldMk cId="0" sldId="292"/>
            <ac:spMk id="8" creationId="{00000000-0000-0000-0000-000000000000}"/>
          </ac:spMkLst>
        </pc:spChg>
      </pc:sldChg>
    </pc:docChg>
  </pc:docChgLst>
  <pc:docChgLst>
    <pc:chgData name="Julieta Boccarato" userId="5779b4fe-4827-480c-a6e8-64aa7c89d674" providerId="ADAL" clId="{2FAE7781-AD3F-4B4F-8F8B-6D0C12FF4B75}"/>
    <pc:docChg chg="delSld">
      <pc:chgData name="Julieta Boccarato" userId="5779b4fe-4827-480c-a6e8-64aa7c89d674" providerId="ADAL" clId="{2FAE7781-AD3F-4B4F-8F8B-6D0C12FF4B75}" dt="2026-07-28T14:36:59.486" v="12" actId="2696"/>
      <pc:docMkLst>
        <pc:docMk/>
      </pc:docMkLst>
      <pc:sldChg chg="del">
        <pc:chgData name="Julieta Boccarato" userId="5779b4fe-4827-480c-a6e8-64aa7c89d674" providerId="ADAL" clId="{2FAE7781-AD3F-4B4F-8F8B-6D0C12FF4B75}" dt="2026-07-28T14:36:14.131" v="1" actId="2696"/>
        <pc:sldMkLst>
          <pc:docMk/>
          <pc:sldMk cId="0" sldId="257"/>
        </pc:sldMkLst>
      </pc:sldChg>
      <pc:sldChg chg="del">
        <pc:chgData name="Julieta Boccarato" userId="5779b4fe-4827-480c-a6e8-64aa7c89d674" providerId="ADAL" clId="{2FAE7781-AD3F-4B4F-8F8B-6D0C12FF4B75}" dt="2026-07-28T14:36:34.799" v="2" actId="2696"/>
        <pc:sldMkLst>
          <pc:docMk/>
          <pc:sldMk cId="0" sldId="258"/>
        </pc:sldMkLst>
      </pc:sldChg>
      <pc:sldChg chg="del">
        <pc:chgData name="Julieta Boccarato" userId="5779b4fe-4827-480c-a6e8-64aa7c89d674" providerId="ADAL" clId="{2FAE7781-AD3F-4B4F-8F8B-6D0C12FF4B75}" dt="2026-07-28T14:36:40.676" v="4" actId="2696"/>
        <pc:sldMkLst>
          <pc:docMk/>
          <pc:sldMk cId="0" sldId="260"/>
        </pc:sldMkLst>
      </pc:sldChg>
      <pc:sldChg chg="del">
        <pc:chgData name="Julieta Boccarato" userId="5779b4fe-4827-480c-a6e8-64aa7c89d674" providerId="ADAL" clId="{2FAE7781-AD3F-4B4F-8F8B-6D0C12FF4B75}" dt="2026-07-28T14:36:42.373" v="5" actId="2696"/>
        <pc:sldMkLst>
          <pc:docMk/>
          <pc:sldMk cId="0" sldId="261"/>
        </pc:sldMkLst>
      </pc:sldChg>
      <pc:sldChg chg="del">
        <pc:chgData name="Julieta Boccarato" userId="5779b4fe-4827-480c-a6e8-64aa7c89d674" providerId="ADAL" clId="{2FAE7781-AD3F-4B4F-8F8B-6D0C12FF4B75}" dt="2026-07-28T14:36:44.559" v="6" actId="2696"/>
        <pc:sldMkLst>
          <pc:docMk/>
          <pc:sldMk cId="0" sldId="262"/>
        </pc:sldMkLst>
      </pc:sldChg>
      <pc:sldChg chg="del">
        <pc:chgData name="Julieta Boccarato" userId="5779b4fe-4827-480c-a6e8-64aa7c89d674" providerId="ADAL" clId="{2FAE7781-AD3F-4B4F-8F8B-6D0C12FF4B75}" dt="2026-07-28T14:36:49.719" v="8" actId="2696"/>
        <pc:sldMkLst>
          <pc:docMk/>
          <pc:sldMk cId="0" sldId="264"/>
        </pc:sldMkLst>
      </pc:sldChg>
      <pc:sldChg chg="del">
        <pc:chgData name="Julieta Boccarato" userId="5779b4fe-4827-480c-a6e8-64aa7c89d674" providerId="ADAL" clId="{2FAE7781-AD3F-4B4F-8F8B-6D0C12FF4B75}" dt="2026-07-28T14:36:52.107" v="9" actId="2696"/>
        <pc:sldMkLst>
          <pc:docMk/>
          <pc:sldMk cId="0" sldId="265"/>
        </pc:sldMkLst>
      </pc:sldChg>
      <pc:sldChg chg="del">
        <pc:chgData name="Julieta Boccarato" userId="5779b4fe-4827-480c-a6e8-64aa7c89d674" providerId="ADAL" clId="{2FAE7781-AD3F-4B4F-8F8B-6D0C12FF4B75}" dt="2026-07-28T14:36:54.432" v="10" actId="2696"/>
        <pc:sldMkLst>
          <pc:docMk/>
          <pc:sldMk cId="0" sldId="266"/>
        </pc:sldMkLst>
      </pc:sldChg>
      <pc:sldChg chg="del">
        <pc:chgData name="Julieta Boccarato" userId="5779b4fe-4827-480c-a6e8-64aa7c89d674" providerId="ADAL" clId="{2FAE7781-AD3F-4B4F-8F8B-6D0C12FF4B75}" dt="2026-07-28T14:36:56.871" v="11" actId="2696"/>
        <pc:sldMkLst>
          <pc:docMk/>
          <pc:sldMk cId="0" sldId="267"/>
        </pc:sldMkLst>
      </pc:sldChg>
      <pc:sldChg chg="del">
        <pc:chgData name="Julieta Boccarato" userId="5779b4fe-4827-480c-a6e8-64aa7c89d674" providerId="ADAL" clId="{2FAE7781-AD3F-4B4F-8F8B-6D0C12FF4B75}" dt="2026-07-28T14:36:59.486" v="12" actId="2696"/>
        <pc:sldMkLst>
          <pc:docMk/>
          <pc:sldMk cId="0" sldId="268"/>
        </pc:sldMkLst>
      </pc:sldChg>
      <pc:sldChg chg="del">
        <pc:chgData name="Julieta Boccarato" userId="5779b4fe-4827-480c-a6e8-64aa7c89d674" providerId="ADAL" clId="{2FAE7781-AD3F-4B4F-8F8B-6D0C12FF4B75}" dt="2026-07-28T14:36:10.548" v="0" actId="2696"/>
        <pc:sldMkLst>
          <pc:docMk/>
          <pc:sldMk cId="1771890716" sldId="296"/>
        </pc:sldMkLst>
      </pc:sldChg>
      <pc:sldChg chg="del">
        <pc:chgData name="Julieta Boccarato" userId="5779b4fe-4827-480c-a6e8-64aa7c89d674" providerId="ADAL" clId="{2FAE7781-AD3F-4B4F-8F8B-6D0C12FF4B75}" dt="2026-07-28T14:36:37.694" v="3" actId="2696"/>
        <pc:sldMkLst>
          <pc:docMk/>
          <pc:sldMk cId="1223554051" sldId="297"/>
        </pc:sldMkLst>
      </pc:sldChg>
      <pc:sldChg chg="del">
        <pc:chgData name="Julieta Boccarato" userId="5779b4fe-4827-480c-a6e8-64aa7c89d674" providerId="ADAL" clId="{2FAE7781-AD3F-4B4F-8F8B-6D0C12FF4B75}" dt="2026-07-28T14:36:47.016" v="7" actId="2696"/>
        <pc:sldMkLst>
          <pc:docMk/>
          <pc:sldMk cId="1765288229" sldId="298"/>
        </pc:sldMkLst>
      </pc:sldChg>
      <pc:sldMasterChg chg="delSldLayout">
        <pc:chgData name="Julieta Boccarato" userId="5779b4fe-4827-480c-a6e8-64aa7c89d674" providerId="ADAL" clId="{2FAE7781-AD3F-4B4F-8F8B-6D0C12FF4B75}" dt="2026-07-28T14:36:59.486" v="12" actId="2696"/>
        <pc:sldMasterMkLst>
          <pc:docMk/>
          <pc:sldMasterMk cId="1692665428" sldId="2147483648"/>
        </pc:sldMasterMkLst>
        <pc:sldLayoutChg chg="del">
          <pc:chgData name="Julieta Boccarato" userId="5779b4fe-4827-480c-a6e8-64aa7c89d674" providerId="ADAL" clId="{2FAE7781-AD3F-4B4F-8F8B-6D0C12FF4B75}" dt="2026-07-28T14:36:56.871" v="11" actId="2696"/>
          <pc:sldLayoutMkLst>
            <pc:docMk/>
            <pc:sldMasterMk cId="1692665428" sldId="2147483648"/>
            <pc:sldLayoutMk cId="3067499723" sldId="2147483692"/>
          </pc:sldLayoutMkLst>
        </pc:sldLayoutChg>
        <pc:sldLayoutChg chg="del">
          <pc:chgData name="Julieta Boccarato" userId="5779b4fe-4827-480c-a6e8-64aa7c89d674" providerId="ADAL" clId="{2FAE7781-AD3F-4B4F-8F8B-6D0C12FF4B75}" dt="2026-07-28T14:36:59.486" v="12" actId="2696"/>
          <pc:sldLayoutMkLst>
            <pc:docMk/>
            <pc:sldMasterMk cId="1692665428" sldId="2147483648"/>
            <pc:sldLayoutMk cId="1222681350" sldId="2147483693"/>
          </pc:sldLayoutMkLst>
        </pc:sldLayoutChg>
      </pc:sldMasterChg>
    </pc:docChg>
  </pc:docChgLst>
  <pc:docChgLst>
    <pc:chgData name="Catalina Pizarro" userId="S::catalina.pizarro@un.org::938ba973-319b-4001-b2a7-6fa7b06a31b8" providerId="AD" clId="Web-{5C97F2D8-652F-E93C-E5BE-C7C91CA9418B}"/>
    <pc:docChg chg="modSld sldOrd">
      <pc:chgData name="Catalina Pizarro" userId="S::catalina.pizarro@un.org::938ba973-319b-4001-b2a7-6fa7b06a31b8" providerId="AD" clId="Web-{5C97F2D8-652F-E93C-E5BE-C7C91CA9418B}" dt="2026-07-28T15:46:54.132" v="3"/>
      <pc:docMkLst>
        <pc:docMk/>
      </pc:docMkLst>
      <pc:sldChg chg="ord">
        <pc:chgData name="Catalina Pizarro" userId="S::catalina.pizarro@un.org::938ba973-319b-4001-b2a7-6fa7b06a31b8" providerId="AD" clId="Web-{5C97F2D8-652F-E93C-E5BE-C7C91CA9418B}" dt="2026-07-28T15:46:54.132" v="3"/>
        <pc:sldMkLst>
          <pc:docMk/>
          <pc:sldMk cId="3879074186" sldId="256"/>
        </pc:sldMkLst>
      </pc:sldChg>
      <pc:sldChg chg="ord">
        <pc:chgData name="Catalina Pizarro" userId="S::catalina.pizarro@un.org::938ba973-319b-4001-b2a7-6fa7b06a31b8" providerId="AD" clId="Web-{5C97F2D8-652F-E93C-E5BE-C7C91CA9418B}" dt="2026-07-28T15:46:50.851" v="2"/>
        <pc:sldMkLst>
          <pc:docMk/>
          <pc:sldMk cId="0" sldId="289"/>
        </pc:sldMkLst>
      </pc:sldChg>
      <pc:sldChg chg="modSp">
        <pc:chgData name="Catalina Pizarro" userId="S::catalina.pizarro@un.org::938ba973-319b-4001-b2a7-6fa7b06a31b8" providerId="AD" clId="Web-{5C97F2D8-652F-E93C-E5BE-C7C91CA9418B}" dt="2026-07-28T15:26:56.074" v="1" actId="20577"/>
        <pc:sldMkLst>
          <pc:docMk/>
          <pc:sldMk cId="0" sldId="291"/>
        </pc:sldMkLst>
        <pc:spChg chg="mod">
          <ac:chgData name="Catalina Pizarro" userId="S::catalina.pizarro@un.org::938ba973-319b-4001-b2a7-6fa7b06a31b8" providerId="AD" clId="Web-{5C97F2D8-652F-E93C-E5BE-C7C91CA9418B}" dt="2026-07-28T15:26:56.074" v="1" actId="20577"/>
          <ac:spMkLst>
            <pc:docMk/>
            <pc:sldMk cId="0" sldId="291"/>
            <ac:spMk id="7" creationId="{00000000-0000-0000-0000-000000000000}"/>
          </ac:spMkLst>
        </pc:spChg>
      </pc:sldChg>
    </pc:docChg>
  </pc:docChgLst>
  <pc:docChgLst>
    <pc:chgData name="Julieta Boccarato" userId="S::julieta.boccarato@un.org::5779b4fe-4827-480c-a6e8-64aa7c89d674" providerId="AD" clId="Web-{BD90CE5F-17DA-AE92-57BE-9708BE225341}"/>
    <pc:docChg chg="mod addSld delSld modSld">
      <pc:chgData name="Julieta Boccarato" userId="S::julieta.boccarato@un.org::5779b4fe-4827-480c-a6e8-64aa7c89d674" providerId="AD" clId="Web-{BD90CE5F-17DA-AE92-57BE-9708BE225341}" dt="2026-07-27T20:34:20.362" v="150" actId="1076"/>
      <pc:docMkLst>
        <pc:docMk/>
      </pc:docMkLst>
      <pc:sldChg chg="addSp delSp modSp add replId">
        <pc:chgData name="Julieta Boccarato" userId="S::julieta.boccarato@un.org::5779b4fe-4827-480c-a6e8-64aa7c89d674" providerId="AD" clId="Web-{BD90CE5F-17DA-AE92-57BE-9708BE225341}" dt="2026-07-27T20:34:20.362" v="150" actId="1076"/>
        <pc:sldMkLst>
          <pc:docMk/>
          <pc:sldMk cId="355416152" sldId="295"/>
        </pc:sldMkLst>
        <pc:spChg chg="add mod">
          <ac:chgData name="Julieta Boccarato" userId="S::julieta.boccarato@un.org::5779b4fe-4827-480c-a6e8-64aa7c89d674" providerId="AD" clId="Web-{BD90CE5F-17DA-AE92-57BE-9708BE225341}" dt="2026-07-27T20:34:16.862" v="149" actId="1076"/>
          <ac:spMkLst>
            <pc:docMk/>
            <pc:sldMk cId="355416152" sldId="295"/>
            <ac:spMk id="3" creationId="{7C8358A7-C489-5333-71EE-65A05772926B}"/>
          </ac:spMkLst>
        </pc:spChg>
        <pc:spChg chg="del">
          <ac:chgData name="Julieta Boccarato" userId="S::julieta.boccarato@un.org::5779b4fe-4827-480c-a6e8-64aa7c89d674" providerId="AD" clId="Web-{BD90CE5F-17DA-AE92-57BE-9708BE225341}" dt="2026-07-27T19:09:20.604" v="30"/>
          <ac:spMkLst>
            <pc:docMk/>
            <pc:sldMk cId="355416152" sldId="295"/>
            <ac:spMk id="4" creationId="{9867C3FD-F91D-094C-36BF-9C3A883C8307}"/>
          </ac:spMkLst>
        </pc:spChg>
        <pc:spChg chg="mod">
          <ac:chgData name="Julieta Boccarato" userId="S::julieta.boccarato@un.org::5779b4fe-4827-480c-a6e8-64aa7c89d674" providerId="AD" clId="Web-{BD90CE5F-17DA-AE92-57BE-9708BE225341}" dt="2026-07-27T20:34:20.362" v="150" actId="1076"/>
          <ac:spMkLst>
            <pc:docMk/>
            <pc:sldMk cId="355416152" sldId="295"/>
            <ac:spMk id="5" creationId="{C795D13C-A594-1B3A-3329-F765144B6BF9}"/>
          </ac:spMkLst>
        </pc:spChg>
        <pc:spChg chg="add del mod">
          <ac:chgData name="Julieta Boccarato" userId="S::julieta.boccarato@un.org::5779b4fe-4827-480c-a6e8-64aa7c89d674" providerId="AD" clId="Web-{BD90CE5F-17DA-AE92-57BE-9708BE225341}" dt="2026-07-27T19:12:51.830" v="99"/>
          <ac:spMkLst>
            <pc:docMk/>
            <pc:sldMk cId="355416152" sldId="295"/>
            <ac:spMk id="6" creationId="{52E80ACD-BD6F-D4DC-573E-363EF742EC30}"/>
          </ac:spMkLst>
        </pc:spChg>
        <pc:spChg chg="del mod">
          <ac:chgData name="Julieta Boccarato" userId="S::julieta.boccarato@un.org::5779b4fe-4827-480c-a6e8-64aa7c89d674" providerId="AD" clId="Web-{BD90CE5F-17DA-AE92-57BE-9708BE225341}" dt="2026-07-27T19:07:47.679" v="14"/>
          <ac:spMkLst>
            <pc:docMk/>
            <pc:sldMk cId="355416152" sldId="295"/>
            <ac:spMk id="7" creationId="{783A26F2-C4B5-56F1-D267-C3BD8FA34CA0}"/>
          </ac:spMkLst>
        </pc:spChg>
        <pc:spChg chg="del mod">
          <ac:chgData name="Julieta Boccarato" userId="S::julieta.boccarato@un.org::5779b4fe-4827-480c-a6e8-64aa7c89d674" providerId="AD" clId="Web-{BD90CE5F-17DA-AE92-57BE-9708BE225341}" dt="2026-07-27T19:07:57.633" v="19"/>
          <ac:spMkLst>
            <pc:docMk/>
            <pc:sldMk cId="355416152" sldId="295"/>
            <ac:spMk id="8" creationId="{397DFF32-067F-5D05-A959-60CFE726451D}"/>
          </ac:spMkLst>
        </pc:spChg>
        <pc:spChg chg="del mod">
          <ac:chgData name="Julieta Boccarato" userId="S::julieta.boccarato@un.org::5779b4fe-4827-480c-a6e8-64aa7c89d674" providerId="AD" clId="Web-{BD90CE5F-17DA-AE92-57BE-9708BE225341}" dt="2026-07-27T19:07:51.570" v="16"/>
          <ac:spMkLst>
            <pc:docMk/>
            <pc:sldMk cId="355416152" sldId="295"/>
            <ac:spMk id="9" creationId="{341E97F0-F36D-28D7-A8BA-134AD77C06F5}"/>
          </ac:spMkLst>
        </pc:spChg>
        <pc:spChg chg="del mod">
          <ac:chgData name="Julieta Boccarato" userId="S::julieta.boccarato@un.org::5779b4fe-4827-480c-a6e8-64aa7c89d674" providerId="AD" clId="Web-{BD90CE5F-17DA-AE92-57BE-9708BE225341}" dt="2026-07-27T19:08:15.602" v="26"/>
          <ac:spMkLst>
            <pc:docMk/>
            <pc:sldMk cId="355416152" sldId="295"/>
            <ac:spMk id="10" creationId="{4EBA8C3B-B855-EE95-09D7-651589051F3C}"/>
          </ac:spMkLst>
        </pc:spChg>
        <pc:spChg chg="del">
          <ac:chgData name="Julieta Boccarato" userId="S::julieta.boccarato@un.org::5779b4fe-4827-480c-a6e8-64aa7c89d674" providerId="AD" clId="Web-{BD90CE5F-17DA-AE92-57BE-9708BE225341}" dt="2026-07-27T19:08:17.680" v="27"/>
          <ac:spMkLst>
            <pc:docMk/>
            <pc:sldMk cId="355416152" sldId="295"/>
            <ac:spMk id="11" creationId="{1BCBF748-6247-B58E-13D5-2D94B2BDD244}"/>
          </ac:spMkLst>
        </pc:spChg>
        <pc:spChg chg="del">
          <ac:chgData name="Julieta Boccarato" userId="S::julieta.boccarato@un.org::5779b4fe-4827-480c-a6e8-64aa7c89d674" providerId="AD" clId="Web-{BD90CE5F-17DA-AE92-57BE-9708BE225341}" dt="2026-07-27T19:08:21.805" v="28"/>
          <ac:spMkLst>
            <pc:docMk/>
            <pc:sldMk cId="355416152" sldId="295"/>
            <ac:spMk id="12" creationId="{C76F43C2-9766-95A8-913E-E62A02EBAD1B}"/>
          </ac:spMkLst>
        </pc:spChg>
        <pc:spChg chg="del">
          <ac:chgData name="Julieta Boccarato" userId="S::julieta.boccarato@un.org::5779b4fe-4827-480c-a6e8-64aa7c89d674" providerId="AD" clId="Web-{BD90CE5F-17DA-AE92-57BE-9708BE225341}" dt="2026-07-27T19:08:24.837" v="29"/>
          <ac:spMkLst>
            <pc:docMk/>
            <pc:sldMk cId="355416152" sldId="295"/>
            <ac:spMk id="13" creationId="{C6A36C45-BFC4-95CA-BE35-B3CBC56FCDAA}"/>
          </ac:spMkLst>
        </pc:spChg>
        <pc:picChg chg="add mod">
          <ac:chgData name="Julieta Boccarato" userId="S::julieta.boccarato@un.org::5779b4fe-4827-480c-a6e8-64aa7c89d674" providerId="AD" clId="Web-{BD90CE5F-17DA-AE92-57BE-9708BE225341}" dt="2026-07-27T19:19:51.391" v="143" actId="1076"/>
          <ac:picMkLst>
            <pc:docMk/>
            <pc:sldMk cId="355416152" sldId="295"/>
            <ac:picMk id="14" creationId="{523CA7AF-681A-02FE-D126-995A81AEBFC8}"/>
          </ac:picMkLst>
        </pc:picChg>
        <pc:picChg chg="mod">
          <ac:chgData name="Julieta Boccarato" userId="S::julieta.boccarato@un.org::5779b4fe-4827-480c-a6e8-64aa7c89d674" providerId="AD" clId="Web-{BD90CE5F-17DA-AE92-57BE-9708BE225341}" dt="2026-07-27T20:34:09.502" v="148" actId="14100"/>
          <ac:picMkLst>
            <pc:docMk/>
            <pc:sldMk cId="355416152" sldId="295"/>
            <ac:picMk id="100" creationId="{637A1CB0-30DA-F06A-9FD8-97874F9B1314}"/>
          </ac:picMkLst>
        </pc:picChg>
      </pc:sldChg>
      <pc:sldChg chg="new del">
        <pc:chgData name="Julieta Boccarato" userId="S::julieta.boccarato@un.org::5779b4fe-4827-480c-a6e8-64aa7c89d674" providerId="AD" clId="Web-{BD90CE5F-17DA-AE92-57BE-9708BE225341}" dt="2026-07-27T19:07:29.225" v="1"/>
        <pc:sldMkLst>
          <pc:docMk/>
          <pc:sldMk cId="989122331" sldId="295"/>
        </pc:sldMkLst>
      </pc:sldChg>
    </pc:docChg>
  </pc:docChgLst>
  <pc:docChgLst>
    <pc:chgData name="Leosz Baumann" userId="S::leosz.baumann@un.org::6df2a924-3f0d-49af-8f53-d820e5194b65" providerId="AD" clId="Web-{A133ADE1-A4C0-B6E0-3DCA-79EA6CAE091A}"/>
    <pc:docChg chg="modSld">
      <pc:chgData name="Leosz Baumann" userId="S::leosz.baumann@un.org::6df2a924-3f0d-49af-8f53-d820e5194b65" providerId="AD" clId="Web-{A133ADE1-A4C0-B6E0-3DCA-79EA6CAE091A}" dt="2026-07-28T14:46:32.689" v="9" actId="20577"/>
      <pc:docMkLst>
        <pc:docMk/>
      </pc:docMkLst>
      <pc:sldChg chg="delSp modSp">
        <pc:chgData name="Leosz Baumann" userId="S::leosz.baumann@un.org::6df2a924-3f0d-49af-8f53-d820e5194b65" providerId="AD" clId="Web-{A133ADE1-A4C0-B6E0-3DCA-79EA6CAE091A}" dt="2026-07-28T14:46:32.689" v="9" actId="20577"/>
        <pc:sldMkLst>
          <pc:docMk/>
          <pc:sldMk cId="0" sldId="291"/>
        </pc:sldMkLst>
        <pc:spChg chg="mod">
          <ac:chgData name="Leosz Baumann" userId="S::leosz.baumann@un.org::6df2a924-3f0d-49af-8f53-d820e5194b65" providerId="AD" clId="Web-{A133ADE1-A4C0-B6E0-3DCA-79EA6CAE091A}" dt="2026-07-28T14:46:32.689" v="9" actId="20577"/>
          <ac:spMkLst>
            <pc:docMk/>
            <pc:sldMk cId="0" sldId="291"/>
            <ac:spMk id="9" creationId="{00000000-0000-0000-0000-000000000000}"/>
          </ac:spMkLst>
        </pc:spChg>
        <pc:spChg chg="del mod">
          <ac:chgData name="Leosz Baumann" userId="S::leosz.baumann@un.org::6df2a924-3f0d-49af-8f53-d820e5194b65" providerId="AD" clId="Web-{A133ADE1-A4C0-B6E0-3DCA-79EA6CAE091A}" dt="2026-07-28T14:46:22.923" v="1"/>
          <ac:spMkLst>
            <pc:docMk/>
            <pc:sldMk cId="0" sldId="291"/>
            <ac:spMk id="12" creationId="{00000000-0000-0000-0000-000000000000}"/>
          </ac:spMkLst>
        </pc:spChg>
        <pc:spChg chg="del mod">
          <ac:chgData name="Leosz Baumann" userId="S::leosz.baumann@un.org::6df2a924-3f0d-49af-8f53-d820e5194b65" providerId="AD" clId="Web-{A133ADE1-A4C0-B6E0-3DCA-79EA6CAE091A}" dt="2026-07-28T14:46:26.861" v="3"/>
          <ac:spMkLst>
            <pc:docMk/>
            <pc:sldMk cId="0" sldId="291"/>
            <ac:spMk id="13" creationId="{00000000-0000-0000-0000-000000000000}"/>
          </ac:spMkLst>
        </pc:spChg>
        <pc:spChg chg="mod">
          <ac:chgData name="Leosz Baumann" userId="S::leosz.baumann@un.org::6df2a924-3f0d-49af-8f53-d820e5194b65" providerId="AD" clId="Web-{A133ADE1-A4C0-B6E0-3DCA-79EA6CAE091A}" dt="2026-07-28T14:46:30.970" v="5" actId="20577"/>
          <ac:spMkLst>
            <pc:docMk/>
            <pc:sldMk cId="0" sldId="291"/>
            <ac:spMk id="14" creationId="{7F163FB8-88F8-956D-27A3-B39782B2C7C8}"/>
          </ac:spMkLst>
        </pc:spChg>
      </pc:sldChg>
    </pc:docChg>
  </pc:docChgLst>
  <pc:docChgLst>
    <pc:chgData name="Leosz Baumann" userId="6df2a924-3f0d-49af-8f53-d820e5194b65" providerId="ADAL" clId="{0E7368D1-08E5-4F91-B774-A0BFC7DD24A2}"/>
    <pc:docChg chg="addSld modSld">
      <pc:chgData name="Leosz Baumann" userId="6df2a924-3f0d-49af-8f53-d820e5194b65" providerId="ADAL" clId="{0E7368D1-08E5-4F91-B774-A0BFC7DD24A2}" dt="2026-07-28T14:38:38.044" v="1"/>
      <pc:docMkLst>
        <pc:docMk/>
      </pc:docMkLst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57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58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0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1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2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4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5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6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7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0" sldId="268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1771890716" sldId="296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1223554051" sldId="297"/>
        </pc:sldMkLst>
      </pc:sldChg>
      <pc:sldChg chg="add">
        <pc:chgData name="Leosz Baumann" userId="6df2a924-3f0d-49af-8f53-d820e5194b65" providerId="ADAL" clId="{0E7368D1-08E5-4F91-B774-A0BFC7DD24A2}" dt="2026-07-28T14:38:38.044" v="1"/>
        <pc:sldMkLst>
          <pc:docMk/>
          <pc:sldMk cId="1765288229" sldId="298"/>
        </pc:sldMkLst>
      </pc:sldChg>
    </pc:docChg>
  </pc:docChgLst>
  <pc:docChgLst>
    <pc:chgData name="Julieta Boccarato" userId="S::julieta.boccarato@un.org::5779b4fe-4827-480c-a6e8-64aa7c89d674" providerId="AD" clId="Web-{1BB0CA82-4B69-BEF0-CB8B-438808B3E832}"/>
    <pc:docChg chg="modSld">
      <pc:chgData name="Julieta Boccarato" userId="S::julieta.boccarato@un.org::5779b4fe-4827-480c-a6e8-64aa7c89d674" providerId="AD" clId="Web-{1BB0CA82-4B69-BEF0-CB8B-438808B3E832}" dt="2026-07-27T16:59:33.472" v="10"/>
      <pc:docMkLst>
        <pc:docMk/>
      </pc:docMkLst>
      <pc:sldChg chg="addSp delSp modSp">
        <pc:chgData name="Julieta Boccarato" userId="S::julieta.boccarato@un.org::5779b4fe-4827-480c-a6e8-64aa7c89d674" providerId="AD" clId="Web-{1BB0CA82-4B69-BEF0-CB8B-438808B3E832}" dt="2026-07-27T16:59:22.346" v="6"/>
        <pc:sldMkLst>
          <pc:docMk/>
          <pc:sldMk cId="0" sldId="289"/>
        </pc:sldMkLst>
        <pc:spChg chg="del mod">
          <ac:chgData name="Julieta Boccarato" userId="S::julieta.boccarato@un.org::5779b4fe-4827-480c-a6e8-64aa7c89d674" providerId="AD" clId="Web-{1BB0CA82-4B69-BEF0-CB8B-438808B3E832}" dt="2026-07-27T16:59:22.346" v="6"/>
          <ac:spMkLst>
            <pc:docMk/>
            <pc:sldMk cId="0" sldId="289"/>
            <ac:spMk id="3" creationId="{00000000-0000-0000-0000-000000000000}"/>
          </ac:spMkLst>
        </pc:spChg>
        <pc:picChg chg="add mod">
          <ac:chgData name="Julieta Boccarato" userId="S::julieta.boccarato@un.org::5779b4fe-4827-480c-a6e8-64aa7c89d674" providerId="AD" clId="Web-{1BB0CA82-4B69-BEF0-CB8B-438808B3E832}" dt="2026-07-27T16:58:53.765" v="2" actId="1076"/>
          <ac:picMkLst>
            <pc:docMk/>
            <pc:sldMk cId="0" sldId="289"/>
            <ac:picMk id="10" creationId="{D1FAD115-FA6F-E41E-97E1-803D9506727A}"/>
          </ac:picMkLst>
        </pc:picChg>
      </pc:sldChg>
      <pc:sldChg chg="delSp modSp">
        <pc:chgData name="Julieta Boccarato" userId="S::julieta.boccarato@un.org::5779b4fe-4827-480c-a6e8-64aa7c89d674" providerId="AD" clId="Web-{1BB0CA82-4B69-BEF0-CB8B-438808B3E832}" dt="2026-07-27T16:59:33.472" v="10"/>
        <pc:sldMkLst>
          <pc:docMk/>
          <pc:sldMk cId="0" sldId="290"/>
        </pc:sldMkLst>
        <pc:spChg chg="del mod">
          <ac:chgData name="Julieta Boccarato" userId="S::julieta.boccarato@un.org::5779b4fe-4827-480c-a6e8-64aa7c89d674" providerId="AD" clId="Web-{1BB0CA82-4B69-BEF0-CB8B-438808B3E832}" dt="2026-07-27T16:59:33.472" v="10"/>
          <ac:spMkLst>
            <pc:docMk/>
            <pc:sldMk cId="0" sldId="290"/>
            <ac:spMk id="3" creationId="{00000000-0000-0000-0000-000000000000}"/>
          </ac:spMkLst>
        </pc:spChg>
        <pc:picChg chg="mod">
          <ac:chgData name="Julieta Boccarato" userId="S::julieta.boccarato@un.org::5779b4fe-4827-480c-a6e8-64aa7c89d674" providerId="AD" clId="Web-{1BB0CA82-4B69-BEF0-CB8B-438808B3E832}" dt="2026-07-27T16:58:48.406" v="0" actId="14100"/>
          <ac:picMkLst>
            <pc:docMk/>
            <pc:sldMk cId="0" sldId="290"/>
            <ac:picMk id="100" creationId="{00000000-0000-0000-0000-000000000000}"/>
          </ac:picMkLst>
        </pc:picChg>
      </pc:sldChg>
      <pc:sldChg chg="delSp modSp">
        <pc:chgData name="Julieta Boccarato" userId="S::julieta.boccarato@un.org::5779b4fe-4827-480c-a6e8-64aa7c89d674" providerId="AD" clId="Web-{1BB0CA82-4B69-BEF0-CB8B-438808B3E832}" dt="2026-07-27T16:59:26.440" v="8"/>
        <pc:sldMkLst>
          <pc:docMk/>
          <pc:sldMk cId="0" sldId="291"/>
        </pc:sldMkLst>
        <pc:spChg chg="del mod">
          <ac:chgData name="Julieta Boccarato" userId="S::julieta.boccarato@un.org::5779b4fe-4827-480c-a6e8-64aa7c89d674" providerId="AD" clId="Web-{1BB0CA82-4B69-BEF0-CB8B-438808B3E832}" dt="2026-07-27T16:59:26.440" v="8"/>
          <ac:spMkLst>
            <pc:docMk/>
            <pc:sldMk cId="0" sldId="291"/>
            <ac:spMk id="3" creationId="{00000000-0000-0000-0000-000000000000}"/>
          </ac:spMkLst>
        </pc:spChg>
      </pc:sldChg>
      <pc:sldChg chg="delSp modSp">
        <pc:chgData name="Julieta Boccarato" userId="S::julieta.boccarato@un.org::5779b4fe-4827-480c-a6e8-64aa7c89d674" providerId="AD" clId="Web-{1BB0CA82-4B69-BEF0-CB8B-438808B3E832}" dt="2026-07-27T16:59:13.204" v="4"/>
        <pc:sldMkLst>
          <pc:docMk/>
          <pc:sldMk cId="0" sldId="292"/>
        </pc:sldMkLst>
        <pc:spChg chg="del mod">
          <ac:chgData name="Julieta Boccarato" userId="S::julieta.boccarato@un.org::5779b4fe-4827-480c-a6e8-64aa7c89d674" providerId="AD" clId="Web-{1BB0CA82-4B69-BEF0-CB8B-438808B3E832}" dt="2026-07-27T16:59:13.204" v="4"/>
          <ac:spMkLst>
            <pc:docMk/>
            <pc:sldMk cId="0" sldId="292"/>
            <ac:spMk id="3" creationId="{00000000-0000-0000-0000-000000000000}"/>
          </ac:spMkLst>
        </pc:spChg>
      </pc:sldChg>
    </pc:docChg>
  </pc:docChgLst>
  <pc:docChgLst>
    <pc:chgData name="Leosz Baumann" userId="S::leosz.baumann@un.org::6df2a924-3f0d-49af-8f53-d820e5194b65" providerId="AD" clId="Web-{4EFE1FC9-A669-2A7B-E8F4-C766581B1E90}"/>
    <pc:docChg chg="addSld delSld modSld">
      <pc:chgData name="Leosz Baumann" userId="S::leosz.baumann@un.org::6df2a924-3f0d-49af-8f53-d820e5194b65" providerId="AD" clId="Web-{4EFE1FC9-A669-2A7B-E8F4-C766581B1E90}" dt="2026-07-28T15:29:22.225" v="32"/>
      <pc:docMkLst>
        <pc:docMk/>
      </pc:docMkLst>
      <pc:sldChg chg="add del">
        <pc:chgData name="Leosz Baumann" userId="S::leosz.baumann@un.org::6df2a924-3f0d-49af-8f53-d820e5194b65" providerId="AD" clId="Web-{4EFE1FC9-A669-2A7B-E8F4-C766581B1E90}" dt="2026-07-28T15:28:26.191" v="19"/>
        <pc:sldMkLst>
          <pc:docMk/>
          <pc:sldMk cId="0" sldId="257"/>
        </pc:sldMkLst>
      </pc:sldChg>
      <pc:sldChg chg="add del">
        <pc:chgData name="Leosz Baumann" userId="S::leosz.baumann@un.org::6df2a924-3f0d-49af-8f53-d820e5194b65" providerId="AD" clId="Web-{4EFE1FC9-A669-2A7B-E8F4-C766581B1E90}" dt="2026-07-28T15:28:26.894" v="20"/>
        <pc:sldMkLst>
          <pc:docMk/>
          <pc:sldMk cId="0" sldId="258"/>
        </pc:sldMkLst>
      </pc:sldChg>
      <pc:sldChg chg="add del">
        <pc:chgData name="Leosz Baumann" userId="S::leosz.baumann@un.org::6df2a924-3f0d-49af-8f53-d820e5194b65" providerId="AD" clId="Web-{4EFE1FC9-A669-2A7B-E8F4-C766581B1E90}" dt="2026-07-28T15:28:28.332" v="22"/>
        <pc:sldMkLst>
          <pc:docMk/>
          <pc:sldMk cId="0" sldId="260"/>
        </pc:sldMkLst>
      </pc:sldChg>
      <pc:sldChg chg="add del">
        <pc:chgData name="Leosz Baumann" userId="S::leosz.baumann@un.org::6df2a924-3f0d-49af-8f53-d820e5194b65" providerId="AD" clId="Web-{4EFE1FC9-A669-2A7B-E8F4-C766581B1E90}" dt="2026-07-28T15:28:29.176" v="23"/>
        <pc:sldMkLst>
          <pc:docMk/>
          <pc:sldMk cId="0" sldId="261"/>
        </pc:sldMkLst>
      </pc:sldChg>
      <pc:sldChg chg="add del">
        <pc:chgData name="Leosz Baumann" userId="S::leosz.baumann@un.org::6df2a924-3f0d-49af-8f53-d820e5194b65" providerId="AD" clId="Web-{4EFE1FC9-A669-2A7B-E8F4-C766581B1E90}" dt="2026-07-28T15:28:29.832" v="24"/>
        <pc:sldMkLst>
          <pc:docMk/>
          <pc:sldMk cId="0" sldId="262"/>
        </pc:sldMkLst>
      </pc:sldChg>
      <pc:sldChg chg="add del">
        <pc:chgData name="Leosz Baumann" userId="S::leosz.baumann@un.org::6df2a924-3f0d-49af-8f53-d820e5194b65" providerId="AD" clId="Web-{4EFE1FC9-A669-2A7B-E8F4-C766581B1E90}" dt="2026-07-28T15:28:31.254" v="26"/>
        <pc:sldMkLst>
          <pc:docMk/>
          <pc:sldMk cId="0" sldId="264"/>
        </pc:sldMkLst>
      </pc:sldChg>
      <pc:sldChg chg="add del">
        <pc:chgData name="Leosz Baumann" userId="S::leosz.baumann@un.org::6df2a924-3f0d-49af-8f53-d820e5194b65" providerId="AD" clId="Web-{4EFE1FC9-A669-2A7B-E8F4-C766581B1E90}" dt="2026-07-28T15:28:32.379" v="27"/>
        <pc:sldMkLst>
          <pc:docMk/>
          <pc:sldMk cId="0" sldId="265"/>
        </pc:sldMkLst>
      </pc:sldChg>
      <pc:sldChg chg="add del">
        <pc:chgData name="Leosz Baumann" userId="S::leosz.baumann@un.org::6df2a924-3f0d-49af-8f53-d820e5194b65" providerId="AD" clId="Web-{4EFE1FC9-A669-2A7B-E8F4-C766581B1E90}" dt="2026-07-28T15:28:33.254" v="28"/>
        <pc:sldMkLst>
          <pc:docMk/>
          <pc:sldMk cId="0" sldId="266"/>
        </pc:sldMkLst>
      </pc:sldChg>
      <pc:sldChg chg="add del">
        <pc:chgData name="Leosz Baumann" userId="S::leosz.baumann@un.org::6df2a924-3f0d-49af-8f53-d820e5194b65" providerId="AD" clId="Web-{4EFE1FC9-A669-2A7B-E8F4-C766581B1E90}" dt="2026-07-28T15:28:34.145" v="29"/>
        <pc:sldMkLst>
          <pc:docMk/>
          <pc:sldMk cId="0" sldId="267"/>
        </pc:sldMkLst>
      </pc:sldChg>
      <pc:sldChg chg="add del">
        <pc:chgData name="Leosz Baumann" userId="S::leosz.baumann@un.org::6df2a924-3f0d-49af-8f53-d820e5194b65" providerId="AD" clId="Web-{4EFE1FC9-A669-2A7B-E8F4-C766581B1E90}" dt="2026-07-28T15:28:34.676" v="30"/>
        <pc:sldMkLst>
          <pc:docMk/>
          <pc:sldMk cId="0" sldId="268"/>
        </pc:sldMkLst>
      </pc:sldChg>
      <pc:sldChg chg="add del">
        <pc:chgData name="Leosz Baumann" userId="S::leosz.baumann@un.org::6df2a924-3f0d-49af-8f53-d820e5194b65" providerId="AD" clId="Web-{4EFE1FC9-A669-2A7B-E8F4-C766581B1E90}" dt="2026-07-28T15:29:22.225" v="32"/>
        <pc:sldMkLst>
          <pc:docMk/>
          <pc:sldMk cId="0" sldId="289"/>
        </pc:sldMkLst>
      </pc:sldChg>
      <pc:sldChg chg="modSp">
        <pc:chgData name="Leosz Baumann" userId="S::leosz.baumann@un.org::6df2a924-3f0d-49af-8f53-d820e5194b65" providerId="AD" clId="Web-{4EFE1FC9-A669-2A7B-E8F4-C766581B1E90}" dt="2026-07-28T15:26:57.516" v="4" actId="20577"/>
        <pc:sldMkLst>
          <pc:docMk/>
          <pc:sldMk cId="0" sldId="291"/>
        </pc:sldMkLst>
        <pc:spChg chg="mod">
          <ac:chgData name="Leosz Baumann" userId="S::leosz.baumann@un.org::6df2a924-3f0d-49af-8f53-d820e5194b65" providerId="AD" clId="Web-{4EFE1FC9-A669-2A7B-E8F4-C766581B1E90}" dt="2026-07-28T15:26:57.516" v="4" actId="20577"/>
          <ac:spMkLst>
            <pc:docMk/>
            <pc:sldMk cId="0" sldId="291"/>
            <ac:spMk id="7" creationId="{00000000-0000-0000-0000-000000000000}"/>
          </ac:spMkLst>
        </pc:spChg>
      </pc:sldChg>
      <pc:sldChg chg="add del">
        <pc:chgData name="Leosz Baumann" userId="S::leosz.baumann@un.org::6df2a924-3f0d-49af-8f53-d820e5194b65" providerId="AD" clId="Web-{4EFE1FC9-A669-2A7B-E8F4-C766581B1E90}" dt="2026-07-28T15:28:25.332" v="18"/>
        <pc:sldMkLst>
          <pc:docMk/>
          <pc:sldMk cId="1771890716" sldId="296"/>
        </pc:sldMkLst>
      </pc:sldChg>
      <pc:sldChg chg="add del">
        <pc:chgData name="Leosz Baumann" userId="S::leosz.baumann@un.org::6df2a924-3f0d-49af-8f53-d820e5194b65" providerId="AD" clId="Web-{4EFE1FC9-A669-2A7B-E8F4-C766581B1E90}" dt="2026-07-28T15:28:27.535" v="21"/>
        <pc:sldMkLst>
          <pc:docMk/>
          <pc:sldMk cId="1223554051" sldId="297"/>
        </pc:sldMkLst>
      </pc:sldChg>
      <pc:sldChg chg="add del">
        <pc:chgData name="Leosz Baumann" userId="S::leosz.baumann@un.org::6df2a924-3f0d-49af-8f53-d820e5194b65" providerId="AD" clId="Web-{4EFE1FC9-A669-2A7B-E8F4-C766581B1E90}" dt="2026-07-28T15:28:30.488" v="25"/>
        <pc:sldMkLst>
          <pc:docMk/>
          <pc:sldMk cId="1765288229" sldId="29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F855A-C182-E845-A8F0-60B744162F4A}" type="datetimeFigureOut">
              <a:rPr lang="en-CA" smtClean="0"/>
              <a:t>2026-07-28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CE10F8-7FC3-3F42-9A13-4BDDC9714E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077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EFFCB5D7-6B48-D377-91DE-E2379EAE0C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2465011" y="-906"/>
            <a:ext cx="9726989" cy="547143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D965BB5-D24F-3B2A-EA20-B4F0F649F27F}"/>
              </a:ext>
            </a:extLst>
          </p:cNvPr>
          <p:cNvSpPr/>
          <p:nvPr userDrawn="1"/>
        </p:nvSpPr>
        <p:spPr>
          <a:xfrm>
            <a:off x="0" y="0"/>
            <a:ext cx="11707906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24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4526D9-3F0C-DA2E-3219-9964D9311F43}"/>
              </a:ext>
            </a:extLst>
          </p:cNvPr>
          <p:cNvSpPr/>
          <p:nvPr userDrawn="1"/>
        </p:nvSpPr>
        <p:spPr>
          <a:xfrm>
            <a:off x="0" y="5183188"/>
            <a:ext cx="12192000" cy="16748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76B774-3707-70F5-8B2C-7E31513E341C}"/>
              </a:ext>
            </a:extLst>
          </p:cNvPr>
          <p:cNvSpPr/>
          <p:nvPr userDrawn="1"/>
        </p:nvSpPr>
        <p:spPr>
          <a:xfrm>
            <a:off x="0" y="-2"/>
            <a:ext cx="12192000" cy="1075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2F7D341-DB9C-7EB2-7499-05D747CD2D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96" y="5309733"/>
            <a:ext cx="2967863" cy="133553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4642BCE-92E4-6A93-F5C0-0F75BDB0F0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3940" y="358774"/>
            <a:ext cx="7835498" cy="2137362"/>
          </a:xfrm>
        </p:spPr>
        <p:txBody>
          <a:bodyPr anchor="t">
            <a:normAutofit/>
          </a:bodyPr>
          <a:lstStyle>
            <a:lvl1pPr algn="l">
              <a:defRPr sz="6600" b="1" i="0" cap="all" baseline="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F8DF92-66AC-8C30-5FA4-52AC863A516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940" y="2640013"/>
            <a:ext cx="7835497" cy="1255713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2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en-CA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95B38F0-D440-EEFB-B371-3781104693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9438" y="5614402"/>
            <a:ext cx="3733800" cy="3172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en-CA"/>
              <a:t>Name of the presenter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7C1593A-529D-E439-0D98-BEE503E0E68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9438" y="5932555"/>
            <a:ext cx="3733800" cy="3172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err="1"/>
              <a:t>email@email.com</a:t>
            </a:r>
            <a:endParaRPr lang="en-CA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8C97695A-4EBD-900B-7604-4BFD1F0253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9438" y="6250708"/>
            <a:ext cx="3733800" cy="317249"/>
          </a:xfrm>
        </p:spPr>
        <p:txBody>
          <a:bodyPr anchor="ctr">
            <a:no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CA"/>
              <a:t>Date, year</a:t>
            </a:r>
          </a:p>
        </p:txBody>
      </p:sp>
    </p:spTree>
    <p:extLst>
      <p:ext uri="{BB962C8B-B14F-4D97-AF65-F5344CB8AC3E}">
        <p14:creationId xmlns:p14="http://schemas.microsoft.com/office/powerpoint/2010/main" val="1094769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8776" y="2234455"/>
            <a:ext cx="2606098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EB1A16-D19F-AA2E-A041-7ACA0BB76E33}"/>
              </a:ext>
            </a:extLst>
          </p:cNvPr>
          <p:cNvSpPr/>
          <p:nvPr userDrawn="1"/>
        </p:nvSpPr>
        <p:spPr>
          <a:xfrm>
            <a:off x="9216449" y="2234455"/>
            <a:ext cx="2606098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BF4E2F-E1AF-BA98-7B4B-6F9E37736261}"/>
              </a:ext>
            </a:extLst>
          </p:cNvPr>
          <p:cNvSpPr/>
          <p:nvPr userDrawn="1"/>
        </p:nvSpPr>
        <p:spPr>
          <a:xfrm>
            <a:off x="6263892" y="2234455"/>
            <a:ext cx="2606098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EBD206-2304-5839-85DB-4E83D6FAB7C6}"/>
              </a:ext>
            </a:extLst>
          </p:cNvPr>
          <p:cNvSpPr/>
          <p:nvPr userDrawn="1"/>
        </p:nvSpPr>
        <p:spPr>
          <a:xfrm>
            <a:off x="3311334" y="2234455"/>
            <a:ext cx="2606098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0531F-E850-B60A-BE55-E9FDA58C976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940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Subtilte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B3F1535F-CCE4-BF48-625F-D04BD0AC32A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3310340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9A84A6DE-4D09-CAEC-AB51-7322335EBD70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310341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C164C2-7EA5-AAC4-47D9-020354B58C1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265976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7F3372E-6279-B57B-C190-614EF674E702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65977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11559A28-6AD5-6EB1-85AD-15E213E75779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221612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E03CA60-015D-562A-8856-BC22D77D3599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9221613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5026C67-A5B6-397D-601C-E061242B6F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77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2022" y="2276655"/>
            <a:ext cx="11487956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0" y="2463668"/>
            <a:ext cx="11320053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27AA77E-BD98-5A38-3B14-1BB1E9D930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15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2022" y="2234455"/>
            <a:ext cx="5579660" cy="46613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B6F4F8-0363-5432-ACC5-71D0D3CC519B}"/>
              </a:ext>
            </a:extLst>
          </p:cNvPr>
          <p:cNvSpPr/>
          <p:nvPr userDrawn="1"/>
        </p:nvSpPr>
        <p:spPr>
          <a:xfrm>
            <a:off x="6253566" y="2234455"/>
            <a:ext cx="5586412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3668"/>
            <a:ext cx="5418022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2A10E65F-48BF-41D6-0E87-CB98146FC1E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53568" y="2463668"/>
            <a:ext cx="5448855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3" name="Image 1">
            <a:extLst>
              <a:ext uri="{FF2B5EF4-FFF2-40B4-BE49-F238E27FC236}">
                <a16:creationId xmlns:a16="http://schemas.microsoft.com/office/drawing/2014/main" id="{0A62C3C1-4558-0290-7525-07A7FC62FC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59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5" name="Espace réservé du tableau 4">
            <a:extLst>
              <a:ext uri="{FF2B5EF4-FFF2-40B4-BE49-F238E27FC236}">
                <a16:creationId xmlns:a16="http://schemas.microsoft.com/office/drawing/2014/main" id="{35C8904E-9996-0D82-D6C8-DB5993A7190E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360361" y="2235068"/>
            <a:ext cx="11476035" cy="3541028"/>
          </a:xfrm>
        </p:spPr>
        <p:txBody>
          <a:bodyPr/>
          <a:lstStyle/>
          <a:p>
            <a:r>
              <a:rPr lang="en-CA"/>
              <a:t>tableau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40B16F6-ED63-3A23-61D1-9F9CB47B0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050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EC46CD5-5DA4-5F8C-0488-299D2ACFDF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0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98D83E81-6FF6-6220-3289-690FCD7B3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06538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38" name="Text Placeholder 19">
            <a:extLst>
              <a:ext uri="{FF2B5EF4-FFF2-40B4-BE49-F238E27FC236}">
                <a16:creationId xmlns:a16="http://schemas.microsoft.com/office/drawing/2014/main" id="{DC931355-C8E3-5D5B-F337-653C42F14F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920067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9" name="Espace réservé du texte 34">
            <a:extLst>
              <a:ext uri="{FF2B5EF4-FFF2-40B4-BE49-F238E27FC236}">
                <a16:creationId xmlns:a16="http://schemas.microsoft.com/office/drawing/2014/main" id="{C4957032-B229-504F-D0C8-10909C0F074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426605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0" name="Text Placeholder 19">
            <a:extLst>
              <a:ext uri="{FF2B5EF4-FFF2-40B4-BE49-F238E27FC236}">
                <a16:creationId xmlns:a16="http://schemas.microsoft.com/office/drawing/2014/main" id="{76A574A2-11BD-3949-7917-6880257633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840133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1" name="Espace réservé du texte 34">
            <a:extLst>
              <a:ext uri="{FF2B5EF4-FFF2-40B4-BE49-F238E27FC236}">
                <a16:creationId xmlns:a16="http://schemas.microsoft.com/office/drawing/2014/main" id="{414B7172-5464-26E0-6C6E-867AA8FF67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346671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2" name="Text Placeholder 19">
            <a:extLst>
              <a:ext uri="{FF2B5EF4-FFF2-40B4-BE49-F238E27FC236}">
                <a16:creationId xmlns:a16="http://schemas.microsoft.com/office/drawing/2014/main" id="{F3776E38-63D2-8074-CB7D-4E551F1A24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3" name="Espace réservé du texte 34">
            <a:extLst>
              <a:ext uri="{FF2B5EF4-FFF2-40B4-BE49-F238E27FC236}">
                <a16:creationId xmlns:a16="http://schemas.microsoft.com/office/drawing/2014/main" id="{69913E02-5F88-D109-6E5A-BFA95A22FEA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06538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4" name="Text Placeholder 19">
            <a:extLst>
              <a:ext uri="{FF2B5EF4-FFF2-40B4-BE49-F238E27FC236}">
                <a16:creationId xmlns:a16="http://schemas.microsoft.com/office/drawing/2014/main" id="{9A423580-5EC2-47C3-B711-5B47D260661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20067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5" name="Espace réservé du texte 34">
            <a:extLst>
              <a:ext uri="{FF2B5EF4-FFF2-40B4-BE49-F238E27FC236}">
                <a16:creationId xmlns:a16="http://schemas.microsoft.com/office/drawing/2014/main" id="{B1D52C20-6811-6BF4-B2DB-5EB1CFE0E3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26605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6" name="Text Placeholder 19">
            <a:extLst>
              <a:ext uri="{FF2B5EF4-FFF2-40B4-BE49-F238E27FC236}">
                <a16:creationId xmlns:a16="http://schemas.microsoft.com/office/drawing/2014/main" id="{30BA80FD-7871-2DBC-C3EE-DD272DA550D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40133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7" name="Espace réservé du texte 34">
            <a:extLst>
              <a:ext uri="{FF2B5EF4-FFF2-40B4-BE49-F238E27FC236}">
                <a16:creationId xmlns:a16="http://schemas.microsoft.com/office/drawing/2014/main" id="{7B92681C-AB08-2746-6266-4867D1C8D37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346671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CC72847-B3CC-72EA-9E18-C48C9B067C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75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A59B0F15-B1ED-CAAD-1016-7D4F895E83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600" y="-1"/>
            <a:ext cx="10832805" cy="68579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D24E8D-FD35-A5DE-D2AA-DD967FAC19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5">
                  <a:alpha val="38221"/>
                </a:schemeClr>
              </a:gs>
              <a:gs pos="24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D3227CB-3F58-0484-87DC-2779AEE49A8C}"/>
              </a:ext>
            </a:extLst>
          </p:cNvPr>
          <p:cNvSpPr/>
          <p:nvPr userDrawn="1"/>
        </p:nvSpPr>
        <p:spPr>
          <a:xfrm>
            <a:off x="0" y="-2"/>
            <a:ext cx="10067792" cy="6858000"/>
          </a:xfrm>
          <a:prstGeom prst="rect">
            <a:avLst/>
          </a:prstGeom>
          <a:gradFill>
            <a:gsLst>
              <a:gs pos="100000">
                <a:schemeClr val="accent3">
                  <a:alpha val="0"/>
                </a:schemeClr>
              </a:gs>
              <a:gs pos="24000">
                <a:schemeClr val="accent2">
                  <a:lumMod val="75000"/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5C3677-49E9-5382-1714-5C0F71EEE6AD}"/>
              </a:ext>
            </a:extLst>
          </p:cNvPr>
          <p:cNvSpPr/>
          <p:nvPr userDrawn="1"/>
        </p:nvSpPr>
        <p:spPr>
          <a:xfrm>
            <a:off x="0" y="5774635"/>
            <a:ext cx="12192000" cy="1083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16B625-A754-9DE1-24E6-2C711F449B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7740" y="341174"/>
            <a:ext cx="7576340" cy="2847033"/>
          </a:xfrm>
        </p:spPr>
        <p:txBody>
          <a:bodyPr anchor="b">
            <a:normAutofit/>
          </a:bodyPr>
          <a:lstStyle>
            <a:lvl1pPr>
              <a:defRPr sz="6600" b="1" cap="all" baseline="0">
                <a:solidFill>
                  <a:schemeClr val="accent2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15" name="Espace réservé du texte 27">
            <a:extLst>
              <a:ext uri="{FF2B5EF4-FFF2-40B4-BE49-F238E27FC236}">
                <a16:creationId xmlns:a16="http://schemas.microsoft.com/office/drawing/2014/main" id="{15AFE911-58F3-8ABB-2842-E160A291E1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sp>
        <p:nvSpPr>
          <p:cNvPr id="4" name="Text Placeholder 19">
            <a:extLst>
              <a:ext uri="{FF2B5EF4-FFF2-40B4-BE49-F238E27FC236}">
                <a16:creationId xmlns:a16="http://schemas.microsoft.com/office/drawing/2014/main" id="{ABEAFD22-811F-A910-57B5-5831CD0904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52604"/>
            <a:ext cx="2004291" cy="3447896"/>
          </a:xfrm>
        </p:spPr>
        <p:txBody>
          <a:bodyPr anchor="b">
            <a:normAutofit/>
          </a:bodyPr>
          <a:lstStyle>
            <a:lvl1pPr marL="0" indent="0" algn="r">
              <a:buNone/>
              <a:defRPr sz="24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7" name="Image 2">
            <a:extLst>
              <a:ext uri="{FF2B5EF4-FFF2-40B4-BE49-F238E27FC236}">
                <a16:creationId xmlns:a16="http://schemas.microsoft.com/office/drawing/2014/main" id="{5DE4E598-E2A0-D12D-A32E-B75BAB0A65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505DB01-B5DD-CDA4-2567-1786CF88E6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8213" y="3905250"/>
            <a:ext cx="7587297" cy="438150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CA"/>
              <a:t>Name of the presenter</a:t>
            </a:r>
          </a:p>
        </p:txBody>
      </p:sp>
    </p:spTree>
    <p:extLst>
      <p:ext uri="{BB962C8B-B14F-4D97-AF65-F5344CB8AC3E}">
        <p14:creationId xmlns:p14="http://schemas.microsoft.com/office/powerpoint/2010/main" val="3955456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8775" y="2234455"/>
            <a:ext cx="3632200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B6F4F8-0363-5432-ACC5-71D0D3CC519B}"/>
              </a:ext>
            </a:extLst>
          </p:cNvPr>
          <p:cNvSpPr/>
          <p:nvPr userDrawn="1"/>
        </p:nvSpPr>
        <p:spPr>
          <a:xfrm>
            <a:off x="4281874" y="2234455"/>
            <a:ext cx="3632200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03FBC5-9C6B-1BE3-5F1C-2F242F28D731}"/>
              </a:ext>
            </a:extLst>
          </p:cNvPr>
          <p:cNvSpPr/>
          <p:nvPr userDrawn="1"/>
        </p:nvSpPr>
        <p:spPr>
          <a:xfrm>
            <a:off x="8201197" y="2234455"/>
            <a:ext cx="3632200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0531F-E850-B60A-BE55-E9FDA58C976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940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BB8B4048-8656-C2B5-E182-F91021484A9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285150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2A10E65F-48BF-41D6-0E87-CB98146FC1E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285151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A181D658-CBC5-DBED-262E-ABF59CD89C88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201298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AE5CA96A-8490-EC3B-48BC-6B3363914A44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201299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2A8AAC6-E805-1530-EC3E-8D8DB5A09B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205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8776" y="2234455"/>
            <a:ext cx="2606098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EB1A16-D19F-AA2E-A041-7ACA0BB76E33}"/>
              </a:ext>
            </a:extLst>
          </p:cNvPr>
          <p:cNvSpPr/>
          <p:nvPr userDrawn="1"/>
        </p:nvSpPr>
        <p:spPr>
          <a:xfrm>
            <a:off x="9216449" y="2234455"/>
            <a:ext cx="2606098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BF4E2F-E1AF-BA98-7B4B-6F9E37736261}"/>
              </a:ext>
            </a:extLst>
          </p:cNvPr>
          <p:cNvSpPr/>
          <p:nvPr userDrawn="1"/>
        </p:nvSpPr>
        <p:spPr>
          <a:xfrm>
            <a:off x="6263892" y="2234455"/>
            <a:ext cx="2606098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EBD206-2304-5839-85DB-4E83D6FAB7C6}"/>
              </a:ext>
            </a:extLst>
          </p:cNvPr>
          <p:cNvSpPr/>
          <p:nvPr userDrawn="1"/>
        </p:nvSpPr>
        <p:spPr>
          <a:xfrm>
            <a:off x="3311334" y="2234455"/>
            <a:ext cx="2606098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0531F-E850-B60A-BE55-E9FDA58C976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940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B3F1535F-CCE4-BF48-625F-D04BD0AC32A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3310340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9A84A6DE-4D09-CAEC-AB51-7322335EBD70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310341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C164C2-7EA5-AAC4-47D9-020354B58C1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265976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7F3372E-6279-B57B-C190-614EF674E702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65977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11559A28-6AD5-6EB1-85AD-15E213E75779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221612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E03CA60-015D-562A-8856-BC22D77D3599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9221613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7D780DB-52DC-EE01-9842-AABC890684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842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2022" y="2276655"/>
            <a:ext cx="11487956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0" y="2463668"/>
            <a:ext cx="11320053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E5DB5C0-6C28-6F8E-39FF-E36755A2D4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60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2022" y="2234455"/>
            <a:ext cx="5579660" cy="46613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B6F4F8-0363-5432-ACC5-71D0D3CC519B}"/>
              </a:ext>
            </a:extLst>
          </p:cNvPr>
          <p:cNvSpPr/>
          <p:nvPr userDrawn="1"/>
        </p:nvSpPr>
        <p:spPr>
          <a:xfrm>
            <a:off x="6253566" y="2234455"/>
            <a:ext cx="5586412" cy="4619156"/>
          </a:xfrm>
          <a:prstGeom prst="rect">
            <a:avLst/>
          </a:prstGeom>
          <a:gradFill>
            <a:gsLst>
              <a:gs pos="85000">
                <a:schemeClr val="accent2">
                  <a:alpha val="0"/>
                </a:schemeClr>
              </a:gs>
              <a:gs pos="56000">
                <a:schemeClr val="accent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3668"/>
            <a:ext cx="5418022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2A10E65F-48BF-41D6-0E87-CB98146FC1E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53568" y="2463668"/>
            <a:ext cx="5448855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3" name="Image 1">
            <a:extLst>
              <a:ext uri="{FF2B5EF4-FFF2-40B4-BE49-F238E27FC236}">
                <a16:creationId xmlns:a16="http://schemas.microsoft.com/office/drawing/2014/main" id="{F845A2A2-3FB4-8F6B-896A-B81B7AD57D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9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3F2334A-E33F-9335-C1B2-47B5555D7D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1836" y="-907"/>
            <a:ext cx="9950164" cy="611458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D965BB5-D24F-3B2A-EA20-B4F0F649F27F}"/>
              </a:ext>
            </a:extLst>
          </p:cNvPr>
          <p:cNvSpPr/>
          <p:nvPr userDrawn="1"/>
        </p:nvSpPr>
        <p:spPr>
          <a:xfrm>
            <a:off x="0" y="0"/>
            <a:ext cx="11707906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24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4526D9-3F0C-DA2E-3219-9964D9311F43}"/>
              </a:ext>
            </a:extLst>
          </p:cNvPr>
          <p:cNvSpPr/>
          <p:nvPr userDrawn="1"/>
        </p:nvSpPr>
        <p:spPr>
          <a:xfrm>
            <a:off x="0" y="5183188"/>
            <a:ext cx="12192000" cy="16748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76B774-3707-70F5-8B2C-7E31513E341C}"/>
              </a:ext>
            </a:extLst>
          </p:cNvPr>
          <p:cNvSpPr/>
          <p:nvPr userDrawn="1"/>
        </p:nvSpPr>
        <p:spPr>
          <a:xfrm>
            <a:off x="0" y="-2"/>
            <a:ext cx="12192000" cy="1075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642BCE-92E4-6A93-F5C0-0F75BDB0F0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3940" y="358774"/>
            <a:ext cx="7835498" cy="2144209"/>
          </a:xfrm>
        </p:spPr>
        <p:txBody>
          <a:bodyPr anchor="t">
            <a:normAutofit/>
          </a:bodyPr>
          <a:lstStyle>
            <a:lvl1pPr algn="l">
              <a:defRPr sz="6600" b="1" i="0" cap="all" baseline="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F8DF92-66AC-8C30-5FA4-52AC863A516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940" y="2640013"/>
            <a:ext cx="7835497" cy="1255713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en-CA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95B38F0-D440-EEFB-B371-3781104693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9438" y="5614402"/>
            <a:ext cx="3733800" cy="3172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en-CA"/>
              <a:t>Name of the presenter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7C1593A-529D-E439-0D98-BEE503E0E68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9438" y="5932555"/>
            <a:ext cx="3733800" cy="3172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err="1"/>
              <a:t>email@email.com</a:t>
            </a:r>
            <a:endParaRPr lang="en-CA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8C97695A-4EBD-900B-7604-4BFD1F0253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9438" y="6250708"/>
            <a:ext cx="3733800" cy="317249"/>
          </a:xfrm>
        </p:spPr>
        <p:txBody>
          <a:bodyPr anchor="ctr">
            <a:no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CA"/>
              <a:t>Date, year</a:t>
            </a:r>
          </a:p>
        </p:txBody>
      </p:sp>
      <p:pic>
        <p:nvPicPr>
          <p:cNvPr id="4" name="Image 12">
            <a:extLst>
              <a:ext uri="{FF2B5EF4-FFF2-40B4-BE49-F238E27FC236}">
                <a16:creationId xmlns:a16="http://schemas.microsoft.com/office/drawing/2014/main" id="{54FC868A-95B7-B44C-6BF0-91D11B316A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96" y="5309733"/>
            <a:ext cx="2967863" cy="133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0394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5" name="Espace réservé du tableau 4">
            <a:extLst>
              <a:ext uri="{FF2B5EF4-FFF2-40B4-BE49-F238E27FC236}">
                <a16:creationId xmlns:a16="http://schemas.microsoft.com/office/drawing/2014/main" id="{35C8904E-9996-0D82-D6C8-DB5993A7190E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360361" y="2235069"/>
            <a:ext cx="11476035" cy="3541028"/>
          </a:xfrm>
        </p:spPr>
        <p:txBody>
          <a:bodyPr/>
          <a:lstStyle/>
          <a:p>
            <a:r>
              <a:rPr lang="en-CA"/>
              <a:t>tableau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FE9FBE9-724A-AE41-2A65-E013FB2DAD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51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EC46CD5-5DA4-5F8C-0488-299D2ACFDF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0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accent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98D83E81-6FF6-6220-3289-690FCD7B3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06538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38" name="Text Placeholder 19">
            <a:extLst>
              <a:ext uri="{FF2B5EF4-FFF2-40B4-BE49-F238E27FC236}">
                <a16:creationId xmlns:a16="http://schemas.microsoft.com/office/drawing/2014/main" id="{DC931355-C8E3-5D5B-F337-653C42F14F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920067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accent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9" name="Espace réservé du texte 34">
            <a:extLst>
              <a:ext uri="{FF2B5EF4-FFF2-40B4-BE49-F238E27FC236}">
                <a16:creationId xmlns:a16="http://schemas.microsoft.com/office/drawing/2014/main" id="{C4957032-B229-504F-D0C8-10909C0F074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426605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0" name="Text Placeholder 19">
            <a:extLst>
              <a:ext uri="{FF2B5EF4-FFF2-40B4-BE49-F238E27FC236}">
                <a16:creationId xmlns:a16="http://schemas.microsoft.com/office/drawing/2014/main" id="{76A574A2-11BD-3949-7917-6880257633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840133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accent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1" name="Espace réservé du texte 34">
            <a:extLst>
              <a:ext uri="{FF2B5EF4-FFF2-40B4-BE49-F238E27FC236}">
                <a16:creationId xmlns:a16="http://schemas.microsoft.com/office/drawing/2014/main" id="{414B7172-5464-26E0-6C6E-867AA8FF67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346671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2" name="Text Placeholder 19">
            <a:extLst>
              <a:ext uri="{FF2B5EF4-FFF2-40B4-BE49-F238E27FC236}">
                <a16:creationId xmlns:a16="http://schemas.microsoft.com/office/drawing/2014/main" id="{F3776E38-63D2-8074-CB7D-4E551F1A24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accent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3" name="Espace réservé du texte 34">
            <a:extLst>
              <a:ext uri="{FF2B5EF4-FFF2-40B4-BE49-F238E27FC236}">
                <a16:creationId xmlns:a16="http://schemas.microsoft.com/office/drawing/2014/main" id="{69913E02-5F88-D109-6E5A-BFA95A22FEA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06538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4" name="Text Placeholder 19">
            <a:extLst>
              <a:ext uri="{FF2B5EF4-FFF2-40B4-BE49-F238E27FC236}">
                <a16:creationId xmlns:a16="http://schemas.microsoft.com/office/drawing/2014/main" id="{9A423580-5EC2-47C3-B711-5B47D260661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20067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accent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5" name="Espace réservé du texte 34">
            <a:extLst>
              <a:ext uri="{FF2B5EF4-FFF2-40B4-BE49-F238E27FC236}">
                <a16:creationId xmlns:a16="http://schemas.microsoft.com/office/drawing/2014/main" id="{B1D52C20-6811-6BF4-B2DB-5EB1CFE0E3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26605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6" name="Text Placeholder 19">
            <a:extLst>
              <a:ext uri="{FF2B5EF4-FFF2-40B4-BE49-F238E27FC236}">
                <a16:creationId xmlns:a16="http://schemas.microsoft.com/office/drawing/2014/main" id="{30BA80FD-7871-2DBC-C3EE-DD272DA550D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40133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accent2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7" name="Espace réservé du texte 34">
            <a:extLst>
              <a:ext uri="{FF2B5EF4-FFF2-40B4-BE49-F238E27FC236}">
                <a16:creationId xmlns:a16="http://schemas.microsoft.com/office/drawing/2014/main" id="{7B92681C-AB08-2746-6266-4867D1C8D37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346671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E2ACC07-ADD6-1FF6-EC59-8A4C561AD4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71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B5BD2F01-2E0B-35D1-F728-2D39DCC146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579370" y="-4"/>
            <a:ext cx="9612630" cy="685800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D24E8D-FD35-A5DE-D2AA-DD967FAC19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5">
                  <a:alpha val="38221"/>
                </a:schemeClr>
              </a:gs>
              <a:gs pos="24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89BF9D-D977-C099-80AE-5C25FD3E7EDF}"/>
              </a:ext>
            </a:extLst>
          </p:cNvPr>
          <p:cNvSpPr/>
          <p:nvPr userDrawn="1"/>
        </p:nvSpPr>
        <p:spPr>
          <a:xfrm>
            <a:off x="0" y="-2"/>
            <a:ext cx="9984260" cy="6858000"/>
          </a:xfrm>
          <a:prstGeom prst="rect">
            <a:avLst/>
          </a:prstGeom>
          <a:gradFill>
            <a:gsLst>
              <a:gs pos="100000">
                <a:schemeClr val="bg1">
                  <a:lumMod val="75000"/>
                  <a:alpha val="0"/>
                </a:schemeClr>
              </a:gs>
              <a:gs pos="24000">
                <a:schemeClr val="bg1">
                  <a:lumMod val="75000"/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5C3677-49E9-5382-1714-5C0F71EEE6AD}"/>
              </a:ext>
            </a:extLst>
          </p:cNvPr>
          <p:cNvSpPr/>
          <p:nvPr userDrawn="1"/>
        </p:nvSpPr>
        <p:spPr>
          <a:xfrm>
            <a:off x="0" y="5774635"/>
            <a:ext cx="12192000" cy="1083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16B625-A754-9DE1-24E6-2C711F449B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7740" y="341174"/>
            <a:ext cx="7404890" cy="2847033"/>
          </a:xfrm>
        </p:spPr>
        <p:txBody>
          <a:bodyPr anchor="b">
            <a:normAutofit/>
          </a:bodyPr>
          <a:lstStyle>
            <a:lvl1pPr>
              <a:defRPr sz="6600" b="1" cap="all" baseline="0">
                <a:solidFill>
                  <a:schemeClr val="bg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15" name="Espace réservé du texte 27">
            <a:extLst>
              <a:ext uri="{FF2B5EF4-FFF2-40B4-BE49-F238E27FC236}">
                <a16:creationId xmlns:a16="http://schemas.microsoft.com/office/drawing/2014/main" id="{15AFE911-58F3-8ABB-2842-E160A291E1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2883CE27-9D9E-A753-75AA-85DDC1F0A8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52604"/>
            <a:ext cx="2004291" cy="3447896"/>
          </a:xfrm>
        </p:spPr>
        <p:txBody>
          <a:bodyPr anchor="b">
            <a:normAutofit/>
          </a:bodyPr>
          <a:lstStyle>
            <a:lvl1pPr marL="0" indent="0" algn="r">
              <a:buNone/>
              <a:defRPr sz="2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7" name="Image 2">
            <a:extLst>
              <a:ext uri="{FF2B5EF4-FFF2-40B4-BE49-F238E27FC236}">
                <a16:creationId xmlns:a16="http://schemas.microsoft.com/office/drawing/2014/main" id="{38884927-557B-0921-5C54-F6A83C5BE5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E1F9EBA-669E-2B23-6444-A180DB2F0F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8213" y="3905250"/>
            <a:ext cx="7587297" cy="438150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CA"/>
              <a:t>Name of the presenter</a:t>
            </a:r>
          </a:p>
        </p:txBody>
      </p:sp>
    </p:spTree>
    <p:extLst>
      <p:ext uri="{BB962C8B-B14F-4D97-AF65-F5344CB8AC3E}">
        <p14:creationId xmlns:p14="http://schemas.microsoft.com/office/powerpoint/2010/main" val="979858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8775" y="2234455"/>
            <a:ext cx="3632200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B6F4F8-0363-5432-ACC5-71D0D3CC519B}"/>
              </a:ext>
            </a:extLst>
          </p:cNvPr>
          <p:cNvSpPr/>
          <p:nvPr userDrawn="1"/>
        </p:nvSpPr>
        <p:spPr>
          <a:xfrm>
            <a:off x="4281874" y="2234455"/>
            <a:ext cx="3632200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03FBC5-9C6B-1BE3-5F1C-2F242F28D731}"/>
              </a:ext>
            </a:extLst>
          </p:cNvPr>
          <p:cNvSpPr/>
          <p:nvPr userDrawn="1"/>
        </p:nvSpPr>
        <p:spPr>
          <a:xfrm>
            <a:off x="8201197" y="2234455"/>
            <a:ext cx="3632200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0531F-E850-B60A-BE55-E9FDA58C976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940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BB8B4048-8656-C2B5-E182-F91021484A9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285150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2A10E65F-48BF-41D6-0E87-CB98146FC1E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285151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A181D658-CBC5-DBED-262E-ABF59CD89C88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201298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AE5CA96A-8490-EC3B-48BC-6B3363914A44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201299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330CCE9-4B4C-B83D-97DE-872A02A77F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535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8776" y="2234455"/>
            <a:ext cx="2606098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EB1A16-D19F-AA2E-A041-7ACA0BB76E33}"/>
              </a:ext>
            </a:extLst>
          </p:cNvPr>
          <p:cNvSpPr/>
          <p:nvPr userDrawn="1"/>
        </p:nvSpPr>
        <p:spPr>
          <a:xfrm>
            <a:off x="9216449" y="2234455"/>
            <a:ext cx="2606098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BF4E2F-E1AF-BA98-7B4B-6F9E37736261}"/>
              </a:ext>
            </a:extLst>
          </p:cNvPr>
          <p:cNvSpPr/>
          <p:nvPr userDrawn="1"/>
        </p:nvSpPr>
        <p:spPr>
          <a:xfrm>
            <a:off x="6263892" y="2234455"/>
            <a:ext cx="2606098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EBD206-2304-5839-85DB-4E83D6FAB7C6}"/>
              </a:ext>
            </a:extLst>
          </p:cNvPr>
          <p:cNvSpPr/>
          <p:nvPr userDrawn="1"/>
        </p:nvSpPr>
        <p:spPr>
          <a:xfrm>
            <a:off x="3311334" y="2234455"/>
            <a:ext cx="2606098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0531F-E850-B60A-BE55-E9FDA58C976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940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B3F1535F-CCE4-BF48-625F-D04BD0AC32A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3310340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9A84A6DE-4D09-CAEC-AB51-7322335EBD70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310341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C164C2-7EA5-AAC4-47D9-020354B58C10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265976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7F3372E-6279-B57B-C190-614EF674E702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65977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11559A28-6AD5-6EB1-85AD-15E213E75779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9221612" y="3150412"/>
            <a:ext cx="2453151" cy="2714930"/>
          </a:xfrm>
        </p:spPr>
        <p:txBody>
          <a:bodyPr>
            <a:normAutofit/>
          </a:bodyPr>
          <a:lstStyle>
            <a:lvl1pPr marL="72000" indent="0"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 err="1"/>
              <a:t>Text</a:t>
            </a:r>
            <a:endParaRPr lang="fr-CA"/>
          </a:p>
        </p:txBody>
      </p:sp>
      <p:sp>
        <p:nvSpPr>
          <p:cNvPr id="24" name="Espace réservé du texte 2">
            <a:extLst>
              <a:ext uri="{FF2B5EF4-FFF2-40B4-BE49-F238E27FC236}">
                <a16:creationId xmlns:a16="http://schemas.microsoft.com/office/drawing/2014/main" id="{CE03CA60-015D-562A-8856-BC22D77D3599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9221613" y="2468405"/>
            <a:ext cx="2453150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C85A0F7-EACD-7BD9-C0C8-7844924857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9482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2022" y="2276655"/>
            <a:ext cx="11487956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5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0" y="2463668"/>
            <a:ext cx="11320053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C6B4028-BC85-F57C-5784-9D39470CD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807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2022" y="2234455"/>
            <a:ext cx="5579660" cy="46613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B6F4F8-0363-5432-ACC5-71D0D3CC519B}"/>
              </a:ext>
            </a:extLst>
          </p:cNvPr>
          <p:cNvSpPr/>
          <p:nvPr userDrawn="1"/>
        </p:nvSpPr>
        <p:spPr>
          <a:xfrm>
            <a:off x="6253566" y="2234455"/>
            <a:ext cx="5586412" cy="4619156"/>
          </a:xfrm>
          <a:prstGeom prst="rect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56000">
                <a:schemeClr val="bg1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3668"/>
            <a:ext cx="5418022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2A10E65F-48BF-41D6-0E87-CB98146FC1E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53568" y="2463668"/>
            <a:ext cx="5448855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3" name="Image 1">
            <a:extLst>
              <a:ext uri="{FF2B5EF4-FFF2-40B4-BE49-F238E27FC236}">
                <a16:creationId xmlns:a16="http://schemas.microsoft.com/office/drawing/2014/main" id="{6A0395A1-2392-B130-14AC-C3A421E7BA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5544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5" name="Espace réservé du tableau 4">
            <a:extLst>
              <a:ext uri="{FF2B5EF4-FFF2-40B4-BE49-F238E27FC236}">
                <a16:creationId xmlns:a16="http://schemas.microsoft.com/office/drawing/2014/main" id="{35C8904E-9996-0D82-D6C8-DB5993A7190E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360361" y="2235069"/>
            <a:ext cx="11476035" cy="3541028"/>
          </a:xfrm>
        </p:spPr>
        <p:txBody>
          <a:bodyPr/>
          <a:lstStyle/>
          <a:p>
            <a:r>
              <a:rPr lang="en-CA"/>
              <a:t>tableau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416FD0-B315-D1E2-6146-4D81B063A7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42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33" name="Text Placeholder 19">
            <a:extLst>
              <a:ext uri="{FF2B5EF4-FFF2-40B4-BE49-F238E27FC236}">
                <a16:creationId xmlns:a16="http://schemas.microsoft.com/office/drawing/2014/main" id="{EEC46CD5-5DA4-5F8C-0488-299D2ACFDF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0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1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5" name="Espace réservé du texte 34">
            <a:extLst>
              <a:ext uri="{FF2B5EF4-FFF2-40B4-BE49-F238E27FC236}">
                <a16:creationId xmlns:a16="http://schemas.microsoft.com/office/drawing/2014/main" id="{98D83E81-6FF6-6220-3289-690FCD7B3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06538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38" name="Text Placeholder 19">
            <a:extLst>
              <a:ext uri="{FF2B5EF4-FFF2-40B4-BE49-F238E27FC236}">
                <a16:creationId xmlns:a16="http://schemas.microsoft.com/office/drawing/2014/main" id="{DC931355-C8E3-5D5B-F337-653C42F14F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920067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1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39" name="Espace réservé du texte 34">
            <a:extLst>
              <a:ext uri="{FF2B5EF4-FFF2-40B4-BE49-F238E27FC236}">
                <a16:creationId xmlns:a16="http://schemas.microsoft.com/office/drawing/2014/main" id="{C4957032-B229-504F-D0C8-10909C0F074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426605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0" name="Text Placeholder 19">
            <a:extLst>
              <a:ext uri="{FF2B5EF4-FFF2-40B4-BE49-F238E27FC236}">
                <a16:creationId xmlns:a16="http://schemas.microsoft.com/office/drawing/2014/main" id="{76A574A2-11BD-3949-7917-6880257633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840133" y="2580420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1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1" name="Espace réservé du texte 34">
            <a:extLst>
              <a:ext uri="{FF2B5EF4-FFF2-40B4-BE49-F238E27FC236}">
                <a16:creationId xmlns:a16="http://schemas.microsoft.com/office/drawing/2014/main" id="{414B7172-5464-26E0-6C6E-867AA8FF67A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346671" y="2627313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2" name="Text Placeholder 19">
            <a:extLst>
              <a:ext uri="{FF2B5EF4-FFF2-40B4-BE49-F238E27FC236}">
                <a16:creationId xmlns:a16="http://schemas.microsoft.com/office/drawing/2014/main" id="{F3776E38-63D2-8074-CB7D-4E551F1A24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1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3" name="Espace réservé du texte 34">
            <a:extLst>
              <a:ext uri="{FF2B5EF4-FFF2-40B4-BE49-F238E27FC236}">
                <a16:creationId xmlns:a16="http://schemas.microsoft.com/office/drawing/2014/main" id="{69913E02-5F88-D109-6E5A-BFA95A22FEA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06538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4" name="Text Placeholder 19">
            <a:extLst>
              <a:ext uri="{FF2B5EF4-FFF2-40B4-BE49-F238E27FC236}">
                <a16:creationId xmlns:a16="http://schemas.microsoft.com/office/drawing/2014/main" id="{9A423580-5EC2-47C3-B711-5B47D260661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20067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1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5" name="Espace réservé du texte 34">
            <a:extLst>
              <a:ext uri="{FF2B5EF4-FFF2-40B4-BE49-F238E27FC236}">
                <a16:creationId xmlns:a16="http://schemas.microsoft.com/office/drawing/2014/main" id="{B1D52C20-6811-6BF4-B2DB-5EB1CFE0E3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26605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sp>
        <p:nvSpPr>
          <p:cNvPr id="46" name="Text Placeholder 19">
            <a:extLst>
              <a:ext uri="{FF2B5EF4-FFF2-40B4-BE49-F238E27FC236}">
                <a16:creationId xmlns:a16="http://schemas.microsoft.com/office/drawing/2014/main" id="{30BA80FD-7871-2DBC-C3EE-DD272DA550D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40133" y="4502353"/>
            <a:ext cx="1361322" cy="1562613"/>
          </a:xfrm>
        </p:spPr>
        <p:txBody>
          <a:bodyPr anchor="b">
            <a:normAutofit/>
          </a:bodyPr>
          <a:lstStyle>
            <a:lvl1pPr marL="0" indent="0" algn="r">
              <a:buNone/>
              <a:defRPr sz="16000" b="1">
                <a:solidFill>
                  <a:schemeClr val="bg1">
                    <a:alpha val="3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47" name="Espace réservé du texte 34">
            <a:extLst>
              <a:ext uri="{FF2B5EF4-FFF2-40B4-BE49-F238E27FC236}">
                <a16:creationId xmlns:a16="http://schemas.microsoft.com/office/drawing/2014/main" id="{7B92681C-AB08-2746-6266-4867D1C8D37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346671" y="4549246"/>
            <a:ext cx="2484437" cy="1565274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Text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37AE97A-7D32-3D3A-9305-E8871EE3F0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05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ACFC240-56F6-68C9-BD5B-9D9E5D11B9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349376"/>
            <a:ext cx="12192000" cy="55086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pic>
        <p:nvPicPr>
          <p:cNvPr id="4" name="Image 2">
            <a:extLst>
              <a:ext uri="{FF2B5EF4-FFF2-40B4-BE49-F238E27FC236}">
                <a16:creationId xmlns:a16="http://schemas.microsoft.com/office/drawing/2014/main" id="{E04461FA-C124-5B7C-FD45-90D2C00F15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2865"/>
            <a:ext cx="503417" cy="66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152579B4-3DA6-C189-6162-A737AC8BE3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367270" y="-2"/>
            <a:ext cx="10824729" cy="646112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D965BB5-D24F-3B2A-EA20-B4F0F649F27F}"/>
              </a:ext>
            </a:extLst>
          </p:cNvPr>
          <p:cNvSpPr/>
          <p:nvPr userDrawn="1"/>
        </p:nvSpPr>
        <p:spPr>
          <a:xfrm>
            <a:off x="0" y="0"/>
            <a:ext cx="11707906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24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4526D9-3F0C-DA2E-3219-9964D9311F43}"/>
              </a:ext>
            </a:extLst>
          </p:cNvPr>
          <p:cNvSpPr/>
          <p:nvPr userDrawn="1"/>
        </p:nvSpPr>
        <p:spPr>
          <a:xfrm>
            <a:off x="0" y="5183188"/>
            <a:ext cx="12192000" cy="16748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76B774-3707-70F5-8B2C-7E31513E341C}"/>
              </a:ext>
            </a:extLst>
          </p:cNvPr>
          <p:cNvSpPr/>
          <p:nvPr userDrawn="1"/>
        </p:nvSpPr>
        <p:spPr>
          <a:xfrm>
            <a:off x="0" y="-2"/>
            <a:ext cx="12192000" cy="1075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642BCE-92E4-6A93-F5C0-0F75BDB0F0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3940" y="358775"/>
            <a:ext cx="7835498" cy="2174406"/>
          </a:xfrm>
        </p:spPr>
        <p:txBody>
          <a:bodyPr anchor="t">
            <a:normAutofit/>
          </a:bodyPr>
          <a:lstStyle>
            <a:lvl1pPr algn="l">
              <a:defRPr sz="6600" b="1" i="0" cap="all" baseline="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F8DF92-66AC-8C30-5FA4-52AC863A516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940" y="2640013"/>
            <a:ext cx="7835497" cy="1255713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en-CA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B95B38F0-D440-EEFB-B371-3781104693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9438" y="5614402"/>
            <a:ext cx="3733800" cy="3172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en-CA"/>
              <a:t>Name of the presenter</a:t>
            </a:r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7C1593A-529D-E439-0D98-BEE503E0E68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99438" y="5932555"/>
            <a:ext cx="3733800" cy="3172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err="1"/>
              <a:t>email@email.com</a:t>
            </a:r>
            <a:endParaRPr lang="en-CA"/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8C97695A-4EBD-900B-7604-4BFD1F0253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9438" y="6250708"/>
            <a:ext cx="3733800" cy="317249"/>
          </a:xfrm>
        </p:spPr>
        <p:txBody>
          <a:bodyPr anchor="ctr">
            <a:no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CA"/>
              <a:t>Date, year</a:t>
            </a:r>
          </a:p>
        </p:txBody>
      </p:sp>
      <p:pic>
        <p:nvPicPr>
          <p:cNvPr id="4" name="Image 12">
            <a:extLst>
              <a:ext uri="{FF2B5EF4-FFF2-40B4-BE49-F238E27FC236}">
                <a16:creationId xmlns:a16="http://schemas.microsoft.com/office/drawing/2014/main" id="{63E22459-96CF-761F-B9EE-02D4B0FA2E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96" y="5309733"/>
            <a:ext cx="2967863" cy="133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264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Corbel" panose="020B0503020204020204" pitchFamily="34" charset="0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pic>
        <p:nvPicPr>
          <p:cNvPr id="3" name="Image 1">
            <a:extLst>
              <a:ext uri="{FF2B5EF4-FFF2-40B4-BE49-F238E27FC236}">
                <a16:creationId xmlns:a16="http://schemas.microsoft.com/office/drawing/2014/main" id="{16F0F4F7-CCE2-6BED-3F71-0A8CD67C5E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3945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55B4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155B4E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41785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55B4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7/28/2026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2494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72FE41C-72FA-6855-8B1C-A5AE269118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612" y="-906"/>
            <a:ext cx="12193611" cy="68589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44C1C9-CC7D-B4C8-4FCC-FCAFBFFA6983}"/>
              </a:ext>
            </a:extLst>
          </p:cNvPr>
          <p:cNvSpPr/>
          <p:nvPr userDrawn="1"/>
        </p:nvSpPr>
        <p:spPr>
          <a:xfrm>
            <a:off x="0" y="0"/>
            <a:ext cx="11707906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24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0A37B6-AB43-0EDA-AE8B-842BF6957B94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6E6854-C126-A2F2-C002-6BCD375CA5DF}"/>
              </a:ext>
            </a:extLst>
          </p:cNvPr>
          <p:cNvSpPr/>
          <p:nvPr userDrawn="1"/>
        </p:nvSpPr>
        <p:spPr>
          <a:xfrm>
            <a:off x="358775" y="3711388"/>
            <a:ext cx="3632200" cy="1763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33B39F-81A6-38C0-AEFC-9C8B47DFE598}"/>
              </a:ext>
            </a:extLst>
          </p:cNvPr>
          <p:cNvSpPr/>
          <p:nvPr userDrawn="1"/>
        </p:nvSpPr>
        <p:spPr>
          <a:xfrm>
            <a:off x="358775" y="1636713"/>
            <a:ext cx="3632200" cy="1763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7F763D3-5EEB-9364-EFAF-765A9F08EE24}"/>
              </a:ext>
            </a:extLst>
          </p:cNvPr>
          <p:cNvSpPr/>
          <p:nvPr userDrawn="1"/>
        </p:nvSpPr>
        <p:spPr>
          <a:xfrm>
            <a:off x="4281846" y="3711388"/>
            <a:ext cx="3632200" cy="1763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FBBE01-361A-2E96-9158-740992BBEE1E}"/>
              </a:ext>
            </a:extLst>
          </p:cNvPr>
          <p:cNvSpPr/>
          <p:nvPr userDrawn="1"/>
        </p:nvSpPr>
        <p:spPr>
          <a:xfrm>
            <a:off x="4281846" y="1636713"/>
            <a:ext cx="3632200" cy="1763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AB42AD-2B69-1933-5B72-FE4531589562}"/>
              </a:ext>
            </a:extLst>
          </p:cNvPr>
          <p:cNvSpPr/>
          <p:nvPr userDrawn="1"/>
        </p:nvSpPr>
        <p:spPr>
          <a:xfrm>
            <a:off x="8203851" y="3711388"/>
            <a:ext cx="3632200" cy="1763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FFB8D5D-98FE-7878-5E29-F1133A28B071}"/>
              </a:ext>
            </a:extLst>
          </p:cNvPr>
          <p:cNvSpPr/>
          <p:nvPr userDrawn="1"/>
        </p:nvSpPr>
        <p:spPr>
          <a:xfrm>
            <a:off x="8203851" y="1636713"/>
            <a:ext cx="3632200" cy="176358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196D588-26EF-48F5-EB21-6A7D6FAEF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365126"/>
            <a:ext cx="7555271" cy="984250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CA" err="1"/>
              <a:t>Overview</a:t>
            </a:r>
            <a:endParaRPr lang="en-CA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89FFABB7-A42E-9692-DD04-E29EE366C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id="{782F3E69-99E1-F173-1A4E-0B893A11C7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5709" y="2624828"/>
            <a:ext cx="3505123" cy="659206"/>
          </a:xfrm>
        </p:spPr>
        <p:txBody>
          <a:bodyPr lIns="144000">
            <a:normAutofit/>
          </a:bodyPr>
          <a:lstStyle>
            <a:lvl1pPr marL="7200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Section title</a:t>
            </a:r>
          </a:p>
        </p:txBody>
      </p:sp>
      <p:sp>
        <p:nvSpPr>
          <p:cNvPr id="58" name="Espace réservé du texte 29">
            <a:extLst>
              <a:ext uri="{FF2B5EF4-FFF2-40B4-BE49-F238E27FC236}">
                <a16:creationId xmlns:a16="http://schemas.microsoft.com/office/drawing/2014/main" id="{5584A5C2-2398-EB90-39FF-5337EAD5BB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82098" y="2624828"/>
            <a:ext cx="3505123" cy="659206"/>
          </a:xfrm>
        </p:spPr>
        <p:txBody>
          <a:bodyPr>
            <a:normAutofit/>
          </a:bodyPr>
          <a:lstStyle>
            <a:lvl1pPr marL="7200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</a:lstStyle>
          <a:p>
            <a:pPr marL="720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/>
              <a:t>Section title</a:t>
            </a:r>
          </a:p>
        </p:txBody>
      </p:sp>
      <p:sp>
        <p:nvSpPr>
          <p:cNvPr id="60" name="Espace réservé du texte 29">
            <a:extLst>
              <a:ext uri="{FF2B5EF4-FFF2-40B4-BE49-F238E27FC236}">
                <a16:creationId xmlns:a16="http://schemas.microsoft.com/office/drawing/2014/main" id="{3AD95817-2059-77F7-4996-68F9B6AC77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03851" y="2624828"/>
            <a:ext cx="3505123" cy="659206"/>
          </a:xfrm>
        </p:spPr>
        <p:txBody>
          <a:bodyPr>
            <a:normAutofit/>
          </a:bodyPr>
          <a:lstStyle>
            <a:lvl1pPr marL="7200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</a:lstStyle>
          <a:p>
            <a:pPr marL="720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/>
              <a:t>Section title</a:t>
            </a:r>
          </a:p>
        </p:txBody>
      </p:sp>
      <p:sp>
        <p:nvSpPr>
          <p:cNvPr id="64" name="Espace réservé du texte 29">
            <a:extLst>
              <a:ext uri="{FF2B5EF4-FFF2-40B4-BE49-F238E27FC236}">
                <a16:creationId xmlns:a16="http://schemas.microsoft.com/office/drawing/2014/main" id="{1B55B4C0-EF93-8A44-ECFA-EA0D74FAB0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8775" y="4695905"/>
            <a:ext cx="3505123" cy="659206"/>
          </a:xfrm>
        </p:spPr>
        <p:txBody>
          <a:bodyPr>
            <a:normAutofit/>
          </a:bodyPr>
          <a:lstStyle>
            <a:lvl1pPr marL="7200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</a:lstStyle>
          <a:p>
            <a:pPr marL="720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/>
              <a:t>Section title</a:t>
            </a:r>
          </a:p>
        </p:txBody>
      </p:sp>
      <p:sp>
        <p:nvSpPr>
          <p:cNvPr id="66" name="Espace réservé du texte 29">
            <a:extLst>
              <a:ext uri="{FF2B5EF4-FFF2-40B4-BE49-F238E27FC236}">
                <a16:creationId xmlns:a16="http://schemas.microsoft.com/office/drawing/2014/main" id="{01173B0D-0553-0498-70BA-2B58436DB21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2098" y="4695905"/>
            <a:ext cx="3505123" cy="659206"/>
          </a:xfrm>
        </p:spPr>
        <p:txBody>
          <a:bodyPr>
            <a:normAutofit/>
          </a:bodyPr>
          <a:lstStyle>
            <a:lvl1pPr marL="7200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</a:lstStyle>
          <a:p>
            <a:pPr marL="720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/>
              <a:t>Section title</a:t>
            </a:r>
          </a:p>
        </p:txBody>
      </p:sp>
      <p:sp>
        <p:nvSpPr>
          <p:cNvPr id="68" name="Espace réservé du texte 29">
            <a:extLst>
              <a:ext uri="{FF2B5EF4-FFF2-40B4-BE49-F238E27FC236}">
                <a16:creationId xmlns:a16="http://schemas.microsoft.com/office/drawing/2014/main" id="{219C9981-EC90-8469-5FB6-399FE7A379F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851" y="4695905"/>
            <a:ext cx="3505123" cy="659206"/>
          </a:xfrm>
        </p:spPr>
        <p:txBody>
          <a:bodyPr>
            <a:normAutofit/>
          </a:bodyPr>
          <a:lstStyle>
            <a:lvl1pPr marL="7200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</a:lstStyle>
          <a:p>
            <a:pPr marL="720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CA"/>
              <a:t>Section title</a:t>
            </a:r>
          </a:p>
        </p:txBody>
      </p:sp>
      <p:sp>
        <p:nvSpPr>
          <p:cNvPr id="73" name="Espace réservé du texte 72">
            <a:extLst>
              <a:ext uri="{FF2B5EF4-FFF2-40B4-BE49-F238E27FC236}">
                <a16:creationId xmlns:a16="http://schemas.microsoft.com/office/drawing/2014/main" id="{B3FEC390-0C8C-8B72-24E8-41EEE5D3F3B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8775" y="1650248"/>
            <a:ext cx="1108726" cy="868256"/>
          </a:xfrm>
          <a:noFill/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accent5"/>
                </a:solidFill>
                <a:latin typeface="Corbel" panose="020B0503020204020204" pitchFamily="34" charset="0"/>
              </a:defRPr>
            </a:lvl1pPr>
          </a:lstStyle>
          <a:p>
            <a:pPr lvl="0"/>
            <a:r>
              <a:rPr lang="en-CA"/>
              <a:t>#</a:t>
            </a:r>
          </a:p>
        </p:txBody>
      </p:sp>
      <p:sp>
        <p:nvSpPr>
          <p:cNvPr id="80" name="Espace réservé du texte 72">
            <a:extLst>
              <a:ext uri="{FF2B5EF4-FFF2-40B4-BE49-F238E27FC236}">
                <a16:creationId xmlns:a16="http://schemas.microsoft.com/office/drawing/2014/main" id="{6AD100F4-CFC2-5FB7-6DE5-D67DDDD6D23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282098" y="1650248"/>
            <a:ext cx="1108726" cy="868256"/>
          </a:xfrm>
          <a:noFill/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#</a:t>
            </a:r>
          </a:p>
        </p:txBody>
      </p:sp>
      <p:sp>
        <p:nvSpPr>
          <p:cNvPr id="81" name="Espace réservé du texte 72">
            <a:extLst>
              <a:ext uri="{FF2B5EF4-FFF2-40B4-BE49-F238E27FC236}">
                <a16:creationId xmlns:a16="http://schemas.microsoft.com/office/drawing/2014/main" id="{7FA4F0B0-D3BB-5D09-837D-80393B2516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97606" y="1650248"/>
            <a:ext cx="1108726" cy="868256"/>
          </a:xfrm>
          <a:noFill/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#</a:t>
            </a:r>
          </a:p>
        </p:txBody>
      </p:sp>
      <p:sp>
        <p:nvSpPr>
          <p:cNvPr id="82" name="Espace réservé du texte 72">
            <a:extLst>
              <a:ext uri="{FF2B5EF4-FFF2-40B4-BE49-F238E27FC236}">
                <a16:creationId xmlns:a16="http://schemas.microsoft.com/office/drawing/2014/main" id="{BCB1E26D-00EF-AA27-ADC5-568D62E7FF1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58775" y="3705694"/>
            <a:ext cx="1108726" cy="868256"/>
          </a:xfrm>
          <a:noFill/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#</a:t>
            </a:r>
          </a:p>
        </p:txBody>
      </p:sp>
      <p:sp>
        <p:nvSpPr>
          <p:cNvPr id="83" name="Espace réservé du texte 72">
            <a:extLst>
              <a:ext uri="{FF2B5EF4-FFF2-40B4-BE49-F238E27FC236}">
                <a16:creationId xmlns:a16="http://schemas.microsoft.com/office/drawing/2014/main" id="{5BA2DA99-A042-A564-6747-AAB88DB45C9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82098" y="3705694"/>
            <a:ext cx="1108726" cy="868256"/>
          </a:xfrm>
          <a:noFill/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#</a:t>
            </a:r>
          </a:p>
        </p:txBody>
      </p:sp>
      <p:sp>
        <p:nvSpPr>
          <p:cNvPr id="84" name="Espace réservé du texte 72">
            <a:extLst>
              <a:ext uri="{FF2B5EF4-FFF2-40B4-BE49-F238E27FC236}">
                <a16:creationId xmlns:a16="http://schemas.microsoft.com/office/drawing/2014/main" id="{665D8491-D5DB-C5E8-CF25-A4820C0C6D0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97606" y="3705694"/>
            <a:ext cx="1108726" cy="868256"/>
          </a:xfrm>
          <a:noFill/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#</a:t>
            </a:r>
          </a:p>
        </p:txBody>
      </p:sp>
      <p:pic>
        <p:nvPicPr>
          <p:cNvPr id="11" name="Image 2">
            <a:extLst>
              <a:ext uri="{FF2B5EF4-FFF2-40B4-BE49-F238E27FC236}">
                <a16:creationId xmlns:a16="http://schemas.microsoft.com/office/drawing/2014/main" id="{89712F0E-5818-8F52-EC86-3B8D130314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0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72FE41C-72FA-6855-8B1C-A5AE269118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612" y="-906"/>
            <a:ext cx="12193611" cy="68589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44C1C9-CC7D-B4C8-4FCC-FCAFBFFA6983}"/>
              </a:ext>
            </a:extLst>
          </p:cNvPr>
          <p:cNvSpPr/>
          <p:nvPr userDrawn="1"/>
        </p:nvSpPr>
        <p:spPr>
          <a:xfrm>
            <a:off x="0" y="0"/>
            <a:ext cx="11707906" cy="6858000"/>
          </a:xfrm>
          <a:prstGeom prst="rect">
            <a:avLst/>
          </a:prstGeom>
          <a:gradFill>
            <a:gsLst>
              <a:gs pos="100000">
                <a:schemeClr val="tx1">
                  <a:alpha val="0"/>
                </a:schemeClr>
              </a:gs>
              <a:gs pos="24000">
                <a:schemeClr val="tx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0A37B6-AB43-0EDA-AE8B-842BF6957B94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196D588-26EF-48F5-EB21-6A7D6FAEF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775" y="365126"/>
            <a:ext cx="7555271" cy="984250"/>
          </a:xfrm>
        </p:spPr>
        <p:txBody>
          <a:bodyPr anchor="t">
            <a:normAutofit/>
          </a:bodyPr>
          <a:lstStyle>
            <a:lvl1pPr>
              <a:defRPr sz="5400" b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CA" err="1"/>
              <a:t>Overview</a:t>
            </a:r>
            <a:endParaRPr lang="en-CA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89FFABB7-A42E-9692-DD04-E29EE366C8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pic>
        <p:nvPicPr>
          <p:cNvPr id="6" name="Image 2">
            <a:extLst>
              <a:ext uri="{FF2B5EF4-FFF2-40B4-BE49-F238E27FC236}">
                <a16:creationId xmlns:a16="http://schemas.microsoft.com/office/drawing/2014/main" id="{C7E07B8C-33DE-A630-6D56-A861267858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8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A47316B-F757-685D-5324-C7F49B4A9A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525152" y="-4"/>
            <a:ext cx="9666848" cy="63877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D24E8D-FD35-A5DE-D2AA-DD967FAC1949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gradFill>
            <a:gsLst>
              <a:gs pos="100000">
                <a:schemeClr val="accent5">
                  <a:alpha val="38000"/>
                </a:schemeClr>
              </a:gs>
              <a:gs pos="24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DD6B0D-87E5-3D18-40EA-42089EBE3C7B}"/>
              </a:ext>
            </a:extLst>
          </p:cNvPr>
          <p:cNvSpPr/>
          <p:nvPr userDrawn="1"/>
        </p:nvSpPr>
        <p:spPr>
          <a:xfrm>
            <a:off x="0" y="-2"/>
            <a:ext cx="9984260" cy="6858000"/>
          </a:xfrm>
          <a:prstGeom prst="rect">
            <a:avLst/>
          </a:prstGeom>
          <a:gradFill>
            <a:gsLst>
              <a:gs pos="100000">
                <a:schemeClr val="bg2">
                  <a:lumMod val="75000"/>
                  <a:alpha val="0"/>
                </a:schemeClr>
              </a:gs>
              <a:gs pos="24000">
                <a:schemeClr val="bg2">
                  <a:lumMod val="75000"/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5C3677-49E9-5382-1714-5C0F71EEE6AD}"/>
              </a:ext>
            </a:extLst>
          </p:cNvPr>
          <p:cNvSpPr/>
          <p:nvPr userDrawn="1"/>
        </p:nvSpPr>
        <p:spPr>
          <a:xfrm>
            <a:off x="0" y="5774635"/>
            <a:ext cx="12192000" cy="1083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16B625-A754-9DE1-24E6-2C711F449B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7740" y="341174"/>
            <a:ext cx="7587770" cy="2847033"/>
          </a:xfrm>
        </p:spPr>
        <p:txBody>
          <a:bodyPr anchor="b">
            <a:normAutofit/>
          </a:bodyPr>
          <a:lstStyle>
            <a:lvl1pPr>
              <a:defRPr sz="66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2EFC33C0-3CF3-DDD9-191D-F2BE3B86D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52604"/>
            <a:ext cx="2004291" cy="3447896"/>
          </a:xfrm>
        </p:spPr>
        <p:txBody>
          <a:bodyPr anchor="b">
            <a:normAutofit/>
          </a:bodyPr>
          <a:lstStyle>
            <a:lvl1pPr marL="0" indent="0" algn="r">
              <a:buNone/>
              <a:defRPr sz="24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5" name="Espace réservé du texte 27">
            <a:extLst>
              <a:ext uri="{FF2B5EF4-FFF2-40B4-BE49-F238E27FC236}">
                <a16:creationId xmlns:a16="http://schemas.microsoft.com/office/drawing/2014/main" id="{15AFE911-58F3-8ABB-2842-E160A291E1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pic>
        <p:nvPicPr>
          <p:cNvPr id="4" name="Image 2">
            <a:extLst>
              <a:ext uri="{FF2B5EF4-FFF2-40B4-BE49-F238E27FC236}">
                <a16:creationId xmlns:a16="http://schemas.microsoft.com/office/drawing/2014/main" id="{83F078AB-98EF-B31B-BE4E-BF6C0E3F2F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9760DEB-AC3A-2130-D9FE-96AEFF1A1B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8213" y="3905250"/>
            <a:ext cx="7587297" cy="438150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Name of the presenter</a:t>
            </a:r>
          </a:p>
        </p:txBody>
      </p:sp>
    </p:spTree>
    <p:extLst>
      <p:ext uri="{BB962C8B-B14F-4D97-AF65-F5344CB8AC3E}">
        <p14:creationId xmlns:p14="http://schemas.microsoft.com/office/powerpoint/2010/main" val="918231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238BD37A-5EFA-9282-8A58-61A4AE1759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739" y="-1"/>
            <a:ext cx="9256261" cy="61708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D24E8D-FD35-A5DE-D2AA-DD967FAC19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5">
                  <a:alpha val="38221"/>
                </a:schemeClr>
              </a:gs>
              <a:gs pos="24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DD6B0D-87E5-3D18-40EA-42089EBE3C7B}"/>
              </a:ext>
            </a:extLst>
          </p:cNvPr>
          <p:cNvSpPr/>
          <p:nvPr userDrawn="1"/>
        </p:nvSpPr>
        <p:spPr>
          <a:xfrm>
            <a:off x="0" y="-2"/>
            <a:ext cx="9984260" cy="6858000"/>
          </a:xfrm>
          <a:prstGeom prst="rect">
            <a:avLst/>
          </a:prstGeom>
          <a:gradFill>
            <a:gsLst>
              <a:gs pos="100000">
                <a:schemeClr val="bg2">
                  <a:lumMod val="75000"/>
                  <a:alpha val="0"/>
                </a:schemeClr>
              </a:gs>
              <a:gs pos="24000">
                <a:schemeClr val="bg2">
                  <a:lumMod val="75000"/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5C3677-49E9-5382-1714-5C0F71EEE6AD}"/>
              </a:ext>
            </a:extLst>
          </p:cNvPr>
          <p:cNvSpPr/>
          <p:nvPr userDrawn="1"/>
        </p:nvSpPr>
        <p:spPr>
          <a:xfrm>
            <a:off x="0" y="5774635"/>
            <a:ext cx="12192000" cy="1083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16B625-A754-9DE1-24E6-2C711F449B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7740" y="341174"/>
            <a:ext cx="7587770" cy="2847033"/>
          </a:xfrm>
        </p:spPr>
        <p:txBody>
          <a:bodyPr anchor="b">
            <a:normAutofit/>
          </a:bodyPr>
          <a:lstStyle>
            <a:lvl1pPr>
              <a:defRPr sz="66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2EFC33C0-3CF3-DDD9-191D-F2BE3B86D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52604"/>
            <a:ext cx="2004291" cy="3447896"/>
          </a:xfrm>
        </p:spPr>
        <p:txBody>
          <a:bodyPr anchor="b">
            <a:normAutofit/>
          </a:bodyPr>
          <a:lstStyle>
            <a:lvl1pPr marL="0" indent="0" algn="r">
              <a:buNone/>
              <a:defRPr sz="24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5" name="Espace réservé du texte 27">
            <a:extLst>
              <a:ext uri="{FF2B5EF4-FFF2-40B4-BE49-F238E27FC236}">
                <a16:creationId xmlns:a16="http://schemas.microsoft.com/office/drawing/2014/main" id="{15AFE911-58F3-8ABB-2842-E160A291E1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pic>
        <p:nvPicPr>
          <p:cNvPr id="7" name="Image 2">
            <a:extLst>
              <a:ext uri="{FF2B5EF4-FFF2-40B4-BE49-F238E27FC236}">
                <a16:creationId xmlns:a16="http://schemas.microsoft.com/office/drawing/2014/main" id="{E3931AB5-BDE4-D2F7-488C-AC024B2C29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0F63FB1-3FB7-34CE-FACD-532AB74D16D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8213" y="3905250"/>
            <a:ext cx="7587297" cy="438150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Name of the presenter</a:t>
            </a:r>
          </a:p>
        </p:txBody>
      </p:sp>
    </p:spTree>
    <p:extLst>
      <p:ext uri="{BB962C8B-B14F-4D97-AF65-F5344CB8AC3E}">
        <p14:creationId xmlns:p14="http://schemas.microsoft.com/office/powerpoint/2010/main" val="1265036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91C0F4F-C605-CF65-DCFE-969071A688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0469" y="-7"/>
            <a:ext cx="10131531" cy="59944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6D24E8D-FD35-A5DE-D2AA-DD967FAC19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5">
                  <a:alpha val="38221"/>
                </a:schemeClr>
              </a:gs>
              <a:gs pos="24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DD6B0D-87E5-3D18-40EA-42089EBE3C7B}"/>
              </a:ext>
            </a:extLst>
          </p:cNvPr>
          <p:cNvSpPr/>
          <p:nvPr userDrawn="1"/>
        </p:nvSpPr>
        <p:spPr>
          <a:xfrm>
            <a:off x="0" y="-2"/>
            <a:ext cx="9984260" cy="6858000"/>
          </a:xfrm>
          <a:prstGeom prst="rect">
            <a:avLst/>
          </a:prstGeom>
          <a:gradFill>
            <a:gsLst>
              <a:gs pos="100000">
                <a:schemeClr val="bg2">
                  <a:lumMod val="75000"/>
                  <a:alpha val="0"/>
                </a:schemeClr>
              </a:gs>
              <a:gs pos="24000">
                <a:schemeClr val="bg2">
                  <a:lumMod val="75000"/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5C3677-49E9-5382-1714-5C0F71EEE6AD}"/>
              </a:ext>
            </a:extLst>
          </p:cNvPr>
          <p:cNvSpPr/>
          <p:nvPr userDrawn="1"/>
        </p:nvSpPr>
        <p:spPr>
          <a:xfrm>
            <a:off x="0" y="5774635"/>
            <a:ext cx="12192000" cy="10833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16B625-A754-9DE1-24E6-2C711F449B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07740" y="341174"/>
            <a:ext cx="7587770" cy="2847033"/>
          </a:xfrm>
        </p:spPr>
        <p:txBody>
          <a:bodyPr anchor="b">
            <a:normAutofit/>
          </a:bodyPr>
          <a:lstStyle>
            <a:lvl1pPr>
              <a:defRPr sz="66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CA"/>
              <a:t>Big </a:t>
            </a:r>
            <a:r>
              <a:rPr lang="fr-CA" err="1"/>
              <a:t>title</a:t>
            </a:r>
            <a:r>
              <a:rPr lang="fr-CA"/>
              <a:t> in all caps</a:t>
            </a:r>
            <a:endParaRPr lang="en-CA"/>
          </a:p>
        </p:txBody>
      </p:sp>
      <p:sp>
        <p:nvSpPr>
          <p:cNvPr id="11" name="Text Placeholder 19">
            <a:extLst>
              <a:ext uri="{FF2B5EF4-FFF2-40B4-BE49-F238E27FC236}">
                <a16:creationId xmlns:a16="http://schemas.microsoft.com/office/drawing/2014/main" id="{2EFC33C0-3CF3-DDD9-191D-F2BE3B86D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52604"/>
            <a:ext cx="2004291" cy="3447896"/>
          </a:xfrm>
        </p:spPr>
        <p:txBody>
          <a:bodyPr anchor="b">
            <a:normAutofit/>
          </a:bodyPr>
          <a:lstStyle>
            <a:lvl1pPr marL="0" indent="0" algn="r">
              <a:buNone/>
              <a:defRPr sz="240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5" name="Espace réservé du texte 27">
            <a:extLst>
              <a:ext uri="{FF2B5EF4-FFF2-40B4-BE49-F238E27FC236}">
                <a16:creationId xmlns:a16="http://schemas.microsoft.com/office/drawing/2014/main" id="{15AFE911-58F3-8ABB-2842-E160A291E1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79900" y="6194615"/>
            <a:ext cx="7664079" cy="392019"/>
          </a:xfrm>
        </p:spPr>
        <p:txBody>
          <a:bodyPr anchor="ctr">
            <a:noAutofit/>
          </a:bodyPr>
          <a:lstStyle>
            <a:lvl1pPr marL="0" indent="0" algn="r">
              <a:buNone/>
              <a:defRPr sz="2200" b="1" cap="none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CA"/>
              <a:t>Title</a:t>
            </a:r>
          </a:p>
        </p:txBody>
      </p:sp>
      <p:pic>
        <p:nvPicPr>
          <p:cNvPr id="4" name="Image 2">
            <a:extLst>
              <a:ext uri="{FF2B5EF4-FFF2-40B4-BE49-F238E27FC236}">
                <a16:creationId xmlns:a16="http://schemas.microsoft.com/office/drawing/2014/main" id="{2DDD793E-E725-D7C0-FA5E-809E842836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65" y="5962865"/>
            <a:ext cx="503417" cy="66142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FB8F8FF-EEFB-9798-4DCD-E6DCBE2911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08213" y="3905250"/>
            <a:ext cx="7587297" cy="438150"/>
          </a:xfrm>
        </p:spPr>
        <p:txBody>
          <a:bodyPr>
            <a:normAutofit/>
          </a:bodyPr>
          <a:lstStyle>
            <a:lvl1pPr marL="0" indent="0">
              <a:buNone/>
              <a:defRPr sz="2400" b="0"/>
            </a:lvl1pPr>
          </a:lstStyle>
          <a:p>
            <a:pPr lvl="0"/>
            <a:r>
              <a:rPr lang="en-CA"/>
              <a:t>Name of the presenter</a:t>
            </a:r>
          </a:p>
        </p:txBody>
      </p:sp>
    </p:spTree>
    <p:extLst>
      <p:ext uri="{BB962C8B-B14F-4D97-AF65-F5344CB8AC3E}">
        <p14:creationId xmlns:p14="http://schemas.microsoft.com/office/powerpoint/2010/main" val="421787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A5F32F-424B-3A88-66F6-3D42B14C01A8}"/>
              </a:ext>
            </a:extLst>
          </p:cNvPr>
          <p:cNvSpPr/>
          <p:nvPr userDrawn="1"/>
        </p:nvSpPr>
        <p:spPr>
          <a:xfrm>
            <a:off x="358775" y="2234455"/>
            <a:ext cx="3632200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FB6F4F8-0363-5432-ACC5-71D0D3CC519B}"/>
              </a:ext>
            </a:extLst>
          </p:cNvPr>
          <p:cNvSpPr/>
          <p:nvPr userDrawn="1"/>
        </p:nvSpPr>
        <p:spPr>
          <a:xfrm>
            <a:off x="4281874" y="2234455"/>
            <a:ext cx="3632200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03FBC5-9C6B-1BE3-5F1C-2F242F28D731}"/>
              </a:ext>
            </a:extLst>
          </p:cNvPr>
          <p:cNvSpPr/>
          <p:nvPr userDrawn="1"/>
        </p:nvSpPr>
        <p:spPr>
          <a:xfrm>
            <a:off x="8201197" y="2234455"/>
            <a:ext cx="3632200" cy="4619156"/>
          </a:xfrm>
          <a:prstGeom prst="rect">
            <a:avLst/>
          </a:prstGeom>
          <a:gradFill>
            <a:gsLst>
              <a:gs pos="85000">
                <a:schemeClr val="bg2">
                  <a:alpha val="0"/>
                </a:schemeClr>
              </a:gs>
              <a:gs pos="56000">
                <a:schemeClr val="bg2">
                  <a:alpha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00531F-E850-B60A-BE55-E9FDA58C976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63940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80552D-86B3-3AE9-A1DA-E30EAD8FABD6}"/>
              </a:ext>
            </a:extLst>
          </p:cNvPr>
          <p:cNvSpPr/>
          <p:nvPr userDrawn="1"/>
        </p:nvSpPr>
        <p:spPr>
          <a:xfrm>
            <a:off x="0" y="6750422"/>
            <a:ext cx="12192000" cy="10757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104472-C6D4-08BA-5B35-43224D3C6C3D}"/>
              </a:ext>
            </a:extLst>
          </p:cNvPr>
          <p:cNvSpPr/>
          <p:nvPr userDrawn="1"/>
        </p:nvSpPr>
        <p:spPr>
          <a:xfrm>
            <a:off x="0" y="1"/>
            <a:ext cx="12192000" cy="13493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30E23701-14AF-7BCD-47D0-EE13B09020C7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363940" y="1482040"/>
            <a:ext cx="11467698" cy="44805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 err="1"/>
              <a:t>Subtitle</a:t>
            </a:r>
            <a:endParaRPr lang="fr-CA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CC6A8631-FB27-85A2-1CDD-0C586437BC3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940" y="373488"/>
            <a:ext cx="11476038" cy="975888"/>
          </a:xfrm>
        </p:spPr>
        <p:txBody>
          <a:bodyPr>
            <a:normAutofit/>
          </a:bodyPr>
          <a:lstStyle>
            <a:lvl1pPr marL="0" indent="0">
              <a:buNone/>
              <a:defRPr sz="5400" b="1" cap="none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CA"/>
              <a:t>Big title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05528C5C-9FDD-2F36-9EE5-D5D7072BDA2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63941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5" name="Espace réservé du texte 2">
            <a:extLst>
              <a:ext uri="{FF2B5EF4-FFF2-40B4-BE49-F238E27FC236}">
                <a16:creationId xmlns:a16="http://schemas.microsoft.com/office/drawing/2014/main" id="{BB8B4048-8656-C2B5-E182-F91021484A9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285150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26" name="Espace réservé du texte 2">
            <a:extLst>
              <a:ext uri="{FF2B5EF4-FFF2-40B4-BE49-F238E27FC236}">
                <a16:creationId xmlns:a16="http://schemas.microsoft.com/office/drawing/2014/main" id="{2A10E65F-48BF-41D6-0E87-CB98146FC1E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285151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sp>
        <p:nvSpPr>
          <p:cNvPr id="27" name="Espace réservé du texte 2">
            <a:extLst>
              <a:ext uri="{FF2B5EF4-FFF2-40B4-BE49-F238E27FC236}">
                <a16:creationId xmlns:a16="http://schemas.microsoft.com/office/drawing/2014/main" id="{A181D658-CBC5-DBED-262E-ABF59CD89C88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8201298" y="3150412"/>
            <a:ext cx="3491369" cy="2714930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Bullet point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AE5CA96A-8490-EC3B-48BC-6B3363914A44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8201299" y="2468405"/>
            <a:ext cx="3491368" cy="448057"/>
          </a:xfrm>
        </p:spPr>
        <p:txBody>
          <a:bodyPr>
            <a:normAutofit/>
          </a:bodyPr>
          <a:lstStyle>
            <a:lvl1pPr marL="36000" indent="0"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CA"/>
              <a:t>Section </a:t>
            </a:r>
            <a:r>
              <a:rPr lang="fr-CA" err="1"/>
              <a:t>title</a:t>
            </a:r>
            <a:endParaRPr lang="fr-CA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299FD2F-3B0F-C175-C295-988EF34EC9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0308" y="5965269"/>
            <a:ext cx="503417" cy="6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B973C1C-B0D0-264F-457F-2978EE617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6CF92E-A849-CDF2-4470-73CD616EF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CF0168-FACB-AA16-FAD7-01C777C5101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210925" y="6642100"/>
            <a:ext cx="942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Official Use Only</a:t>
            </a:r>
          </a:p>
        </p:txBody>
      </p:sp>
    </p:spTree>
    <p:extLst>
      <p:ext uri="{BB962C8B-B14F-4D97-AF65-F5344CB8AC3E}">
        <p14:creationId xmlns:p14="http://schemas.microsoft.com/office/powerpoint/2010/main" val="1692665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7" r:id="rId3"/>
    <p:sldLayoutId id="2147483650" r:id="rId4"/>
    <p:sldLayoutId id="2147483691" r:id="rId5"/>
    <p:sldLayoutId id="2147483660" r:id="rId6"/>
    <p:sldLayoutId id="2147483678" r:id="rId7"/>
    <p:sldLayoutId id="2147483679" r:id="rId8"/>
    <p:sldLayoutId id="2147483651" r:id="rId9"/>
    <p:sldLayoutId id="2147483669" r:id="rId10"/>
    <p:sldLayoutId id="2147483670" r:id="rId11"/>
    <p:sldLayoutId id="2147483668" r:id="rId12"/>
    <p:sldLayoutId id="2147483673" r:id="rId13"/>
    <p:sldLayoutId id="2147483674" r:id="rId14"/>
    <p:sldLayoutId id="2147483665" r:id="rId15"/>
    <p:sldLayoutId id="2147483671" r:id="rId16"/>
    <p:sldLayoutId id="2147483680" r:id="rId17"/>
    <p:sldLayoutId id="2147483682" r:id="rId18"/>
    <p:sldLayoutId id="2147483681" r:id="rId19"/>
    <p:sldLayoutId id="2147483683" r:id="rId20"/>
    <p:sldLayoutId id="2147483684" r:id="rId21"/>
    <p:sldLayoutId id="2147483666" r:id="rId22"/>
    <p:sldLayoutId id="2147483672" r:id="rId23"/>
    <p:sldLayoutId id="2147483685" r:id="rId24"/>
    <p:sldLayoutId id="2147483687" r:id="rId25"/>
    <p:sldLayoutId id="2147483686" r:id="rId26"/>
    <p:sldLayoutId id="2147483688" r:id="rId27"/>
    <p:sldLayoutId id="2147483689" r:id="rId28"/>
    <p:sldLayoutId id="2147483667" r:id="rId29"/>
    <p:sldLayoutId id="2147483690" r:id="rId30"/>
    <p:sldLayoutId id="2147483692" r:id="rId31"/>
    <p:sldLayoutId id="2147483693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26" userDrawn="1">
          <p15:clr>
            <a:srgbClr val="F26B43"/>
          </p15:clr>
        </p15:guide>
        <p15:guide id="4" pos="2514" userDrawn="1">
          <p15:clr>
            <a:srgbClr val="F26B43"/>
          </p15:clr>
        </p15:guide>
        <p15:guide id="5" pos="2696" userDrawn="1">
          <p15:clr>
            <a:srgbClr val="F26B43"/>
          </p15:clr>
        </p15:guide>
        <p15:guide id="6" pos="4983" userDrawn="1">
          <p15:clr>
            <a:srgbClr val="F26B43"/>
          </p15:clr>
        </p15:guide>
        <p15:guide id="7" pos="5165" userDrawn="1">
          <p15:clr>
            <a:srgbClr val="F26B43"/>
          </p15:clr>
        </p15:guide>
        <p15:guide id="8" pos="7453" userDrawn="1">
          <p15:clr>
            <a:srgbClr val="F26B43"/>
          </p15:clr>
        </p15:guide>
        <p15:guide id="9" orient="horz" userDrawn="1">
          <p15:clr>
            <a:srgbClr val="F26B43"/>
          </p15:clr>
        </p15:guide>
        <p15:guide id="10" orient="horz" pos="4320" userDrawn="1">
          <p15:clr>
            <a:srgbClr val="F26B43"/>
          </p15:clr>
        </p15:guide>
        <p15:guide id="11" orient="horz" pos="226" userDrawn="1">
          <p15:clr>
            <a:srgbClr val="F26B43"/>
          </p15:clr>
        </p15:guide>
        <p15:guide id="12" orient="horz" pos="850" userDrawn="1">
          <p15:clr>
            <a:srgbClr val="F26B43"/>
          </p15:clr>
        </p15:guide>
        <p15:guide id="13" orient="horz" pos="1031" userDrawn="1">
          <p15:clr>
            <a:srgbClr val="F26B43"/>
          </p15:clr>
        </p15:guide>
        <p15:guide id="14" orient="horz" pos="1655" userDrawn="1">
          <p15:clr>
            <a:srgbClr val="F26B43"/>
          </p15:clr>
        </p15:guide>
        <p15:guide id="15" orient="horz" pos="1836" userDrawn="1">
          <p15:clr>
            <a:srgbClr val="F26B43"/>
          </p15:clr>
        </p15:guide>
        <p15:guide id="16" orient="horz" pos="2460" userDrawn="1">
          <p15:clr>
            <a:srgbClr val="F26B43"/>
          </p15:clr>
        </p15:guide>
        <p15:guide id="17" orient="horz" pos="2641" userDrawn="1">
          <p15:clr>
            <a:srgbClr val="F26B43"/>
          </p15:clr>
        </p15:guide>
        <p15:guide id="18" orient="horz" pos="3265" userDrawn="1">
          <p15:clr>
            <a:srgbClr val="F26B43"/>
          </p15:clr>
        </p15:guide>
        <p15:guide id="19" orient="horz" pos="3446" userDrawn="1">
          <p15:clr>
            <a:srgbClr val="F26B43"/>
          </p15:clr>
        </p15:guide>
        <p15:guide id="20" orient="horz" pos="40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59.png"/><Relationship Id="rId3" Type="http://schemas.openxmlformats.org/officeDocument/2006/relationships/image" Target="../media/image32.png"/><Relationship Id="rId7" Type="http://schemas.openxmlformats.org/officeDocument/2006/relationships/image" Target="../media/image62.png"/><Relationship Id="rId12" Type="http://schemas.openxmlformats.org/officeDocument/2006/relationships/image" Target="../media/image3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0.png"/><Relationship Id="rId11" Type="http://schemas.openxmlformats.org/officeDocument/2006/relationships/image" Target="../media/image66.png"/><Relationship Id="rId5" Type="http://schemas.openxmlformats.org/officeDocument/2006/relationships/image" Target="../media/image19.png"/><Relationship Id="rId15" Type="http://schemas.openxmlformats.org/officeDocument/2006/relationships/image" Target="../media/image37.png"/><Relationship Id="rId10" Type="http://schemas.openxmlformats.org/officeDocument/2006/relationships/image" Target="../media/image65.png"/><Relationship Id="rId4" Type="http://schemas.openxmlformats.org/officeDocument/2006/relationships/image" Target="../media/image61.png"/><Relationship Id="rId9" Type="http://schemas.openxmlformats.org/officeDocument/2006/relationships/image" Target="../media/image64.png"/><Relationship Id="rId1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9.png"/><Relationship Id="rId7" Type="http://schemas.openxmlformats.org/officeDocument/2006/relationships/image" Target="../media/image5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20.png"/><Relationship Id="rId4" Type="http://schemas.openxmlformats.org/officeDocument/2006/relationships/image" Target="../media/image71.jp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2.jp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g"/><Relationship Id="rId3" Type="http://schemas.openxmlformats.org/officeDocument/2006/relationships/image" Target="../media/image33.png"/><Relationship Id="rId7" Type="http://schemas.openxmlformats.org/officeDocument/2006/relationships/image" Target="../media/image81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10" Type="http://schemas.openxmlformats.org/officeDocument/2006/relationships/image" Target="../media/image20.png"/><Relationship Id="rId4" Type="http://schemas.openxmlformats.org/officeDocument/2006/relationships/image" Target="../media/image78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8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unitednations.sharepoint.com/sites/UNEP-LAD-LB/_layouts/15/stream.aspx?id=%2Fsites%2FUNEP%2DLAD%2DLB%2FShared%20Documents%2FMontevideo%20Project%202023%2D2026%2FMV%20Project%20Implementation%202023%2D2026%2F2026%20activities%2FOutcome%204%20%5F%20Crosscutting%20%26%20Emerging%2FOutput%20H%20%5F%20Crosscutting%2Fwebinar%2D%20NbS%20Webinar%2D%20LAC%2FUNEP%20LAC%20NbS%20webinar%2DCBD%2Emp4&amp;referrer=StreamWebApp%2EWeb&amp;referrerScenario=AddressBarCopied%2Eview%2E41108583%2D669f%2D4263%2Da967%2D4ea2891b5d4e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12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19.png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9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19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6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20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go"/>
          <p:cNvSpPr txBox="1"/>
          <p:nvPr/>
        </p:nvSpPr>
        <p:spPr>
          <a:xfrm>
            <a:off x="8869680" y="320040"/>
            <a:ext cx="2743200" cy="105156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r"/>
            <a:endParaRPr lang="es-ES" sz="1400" b="1">
              <a:solidFill>
                <a:srgbClr val="FFFFFF"/>
              </a:solidFill>
            </a:endParaRPr>
          </a:p>
        </p:txBody>
      </p:sp>
      <p:sp>
        <p:nvSpPr>
          <p:cNvPr id="3" name="Kicker"/>
          <p:cNvSpPr txBox="1"/>
          <p:nvPr/>
        </p:nvSpPr>
        <p:spPr>
          <a:xfrm>
            <a:off x="640080" y="1371600"/>
            <a:ext cx="822960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 b="1">
                <a:solidFill>
                  <a:srgbClr val="FFFFFF"/>
                </a:solidFill>
              </a:rPr>
              <a:t>Seminario virtual — Programa de la ONU para el Medio Ambiente</a:t>
            </a:r>
          </a:p>
        </p:txBody>
      </p:sp>
      <p:sp>
        <p:nvSpPr>
          <p:cNvPr id="4" name="Title"/>
          <p:cNvSpPr txBox="1"/>
          <p:nvPr/>
        </p:nvSpPr>
        <p:spPr>
          <a:xfrm>
            <a:off x="640080" y="1965960"/>
            <a:ext cx="10332720" cy="237744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3200" b="1">
                <a:solidFill>
                  <a:srgbClr val="FFFFFF"/>
                </a:solidFill>
              </a:rPr>
              <a:t>«Soluciones basadas en la naturaleza:</a:t>
            </a:r>
          </a:p>
          <a:p>
            <a:pPr algn="l"/>
            <a:r>
              <a:rPr lang="es-ES" sz="3200" b="1">
                <a:solidFill>
                  <a:srgbClr val="FFFFFF"/>
                </a:solidFill>
              </a:rPr>
              <a:t>sinergias y convergencia entre las Convenciones de Río»</a:t>
            </a:r>
          </a:p>
        </p:txBody>
      </p:sp>
      <p:sp>
        <p:nvSpPr>
          <p:cNvPr id="5" name="LineTop"/>
          <p:cNvSpPr/>
          <p:nvPr/>
        </p:nvSpPr>
        <p:spPr>
          <a:xfrm>
            <a:off x="640080" y="4892040"/>
            <a:ext cx="10332720" cy="201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6" name="DateInfo"/>
          <p:cNvSpPr txBox="1"/>
          <p:nvPr/>
        </p:nvSpPr>
        <p:spPr>
          <a:xfrm>
            <a:off x="640080" y="5029200"/>
            <a:ext cx="10332720" cy="54864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800">
                <a:solidFill>
                  <a:srgbClr val="FFFFFF"/>
                </a:solidFill>
              </a:rPr>
              <a:t>28 de julio de 2026, 10:00 a 11:15 (hora de Panamá) </a:t>
            </a:r>
          </a:p>
        </p:txBody>
      </p:sp>
      <p:sp>
        <p:nvSpPr>
          <p:cNvPr id="7" name="LineBottom"/>
          <p:cNvSpPr/>
          <p:nvPr/>
        </p:nvSpPr>
        <p:spPr>
          <a:xfrm>
            <a:off x="640080" y="5669280"/>
            <a:ext cx="10332720" cy="201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pic>
        <p:nvPicPr>
          <p:cNvPr id="8" name="Picture 8">
            <a:extLst>
              <a:ext uri="{FF2B5EF4-FFF2-40B4-BE49-F238E27FC236}">
                <a16:creationId xmlns:a16="http://schemas.microsoft.com/office/drawing/2014/main" id="{42983F7D-314B-1A48-86F7-6345D8233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6708" y="-117128"/>
            <a:ext cx="2116905" cy="20830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564628" y="4523066"/>
            <a:ext cx="4263390" cy="1317625"/>
            <a:chOff x="7564628" y="4523066"/>
            <a:chExt cx="4263390" cy="131762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47914" y="4523066"/>
              <a:ext cx="3879850" cy="131711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64628" y="4817872"/>
              <a:ext cx="647700" cy="647699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189992" y="130810"/>
            <a:ext cx="55581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Escalar</a:t>
            </a:r>
            <a:r>
              <a:rPr b="1" spc="-13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las</a:t>
            </a:r>
            <a:r>
              <a:rPr b="1" spc="-13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SbN</a:t>
            </a:r>
            <a:r>
              <a:rPr b="1" spc="-14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requiere</a:t>
            </a:r>
            <a:r>
              <a:rPr b="1" spc="-85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instrumentos programáticos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6316345" y="165341"/>
            <a:ext cx="5582285" cy="608330"/>
            <a:chOff x="6316345" y="165341"/>
            <a:chExt cx="5582285" cy="60833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58401" y="251955"/>
              <a:ext cx="2340229" cy="39079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16345" y="165341"/>
              <a:ext cx="3263137" cy="607961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8301990" y="4532627"/>
            <a:ext cx="2965450" cy="1156335"/>
          </a:xfrm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1300" b="1">
                <a:solidFill>
                  <a:srgbClr val="153B2E"/>
                </a:solidFill>
                <a:latin typeface="Calibri"/>
                <a:cs typeface="Calibri"/>
              </a:rPr>
              <a:t>Las</a:t>
            </a:r>
            <a:r>
              <a:rPr sz="1300" b="1" spc="-7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300" b="1">
                <a:solidFill>
                  <a:srgbClr val="153B2E"/>
                </a:solidFill>
                <a:latin typeface="Calibri"/>
                <a:cs typeface="Calibri"/>
              </a:rPr>
              <a:t>SbN</a:t>
            </a:r>
            <a:r>
              <a:rPr sz="1300" b="1" spc="-5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300" b="1">
                <a:solidFill>
                  <a:srgbClr val="153B2E"/>
                </a:solidFill>
                <a:latin typeface="Calibri"/>
                <a:cs typeface="Calibri"/>
              </a:rPr>
              <a:t>se</a:t>
            </a:r>
            <a:r>
              <a:rPr sz="1300" b="1" spc="-6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300" b="1">
                <a:solidFill>
                  <a:srgbClr val="153B2E"/>
                </a:solidFill>
                <a:latin typeface="Calibri"/>
                <a:cs typeface="Calibri"/>
              </a:rPr>
              <a:t>consolidan</a:t>
            </a:r>
            <a:r>
              <a:rPr sz="1300" b="1" spc="-1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300" b="1">
                <a:solidFill>
                  <a:srgbClr val="153B2E"/>
                </a:solidFill>
                <a:latin typeface="Calibri"/>
                <a:cs typeface="Calibri"/>
              </a:rPr>
              <a:t>cuando</a:t>
            </a:r>
            <a:r>
              <a:rPr sz="1300" b="1" spc="-2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300" b="1">
                <a:solidFill>
                  <a:srgbClr val="153B2E"/>
                </a:solidFill>
                <a:latin typeface="Calibri"/>
                <a:cs typeface="Calibri"/>
              </a:rPr>
              <a:t>cuentan</a:t>
            </a:r>
            <a:r>
              <a:rPr sz="1300" b="1" spc="-1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300" b="1" spc="-20">
                <a:solidFill>
                  <a:srgbClr val="153B2E"/>
                </a:solidFill>
                <a:latin typeface="Calibri"/>
                <a:cs typeface="Calibri"/>
              </a:rPr>
              <a:t>con:</a:t>
            </a:r>
            <a:endParaRPr sz="1300">
              <a:latin typeface="Calibri"/>
              <a:cs typeface="Calibri"/>
            </a:endParaRPr>
          </a:p>
          <a:p>
            <a:pPr marL="134620" indent="-121920">
              <a:lnSpc>
                <a:spcPts val="1485"/>
              </a:lnSpc>
              <a:spcBef>
                <a:spcPts val="745"/>
              </a:spcBef>
              <a:buClr>
                <a:srgbClr val="000000"/>
              </a:buClr>
              <a:buChar char="•"/>
              <a:tabLst>
                <a:tab pos="134620" algn="l"/>
              </a:tabLst>
            </a:pP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respaldo</a:t>
            </a:r>
            <a:r>
              <a:rPr sz="1300" spc="-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jurídico;</a:t>
            </a:r>
            <a:endParaRPr sz="1300">
              <a:latin typeface="Calibri"/>
              <a:cs typeface="Calibri"/>
            </a:endParaRPr>
          </a:p>
          <a:p>
            <a:pPr marL="135255" indent="-122555">
              <a:lnSpc>
                <a:spcPts val="1400"/>
              </a:lnSpc>
              <a:buChar char="•"/>
              <a:tabLst>
                <a:tab pos="135255" algn="l"/>
              </a:tabLst>
            </a:pP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instrumentos</a:t>
            </a:r>
            <a:r>
              <a:rPr sz="1300" spc="-2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programáticos;</a:t>
            </a:r>
            <a:endParaRPr sz="1300">
              <a:latin typeface="Calibri"/>
              <a:cs typeface="Calibri"/>
            </a:endParaRPr>
          </a:p>
          <a:p>
            <a:pPr marL="135255" indent="-122555">
              <a:lnSpc>
                <a:spcPts val="1445"/>
              </a:lnSpc>
              <a:buChar char="•"/>
              <a:tabLst>
                <a:tab pos="135255" algn="l"/>
              </a:tabLst>
            </a:pP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responsabilidades</a:t>
            </a:r>
            <a:r>
              <a:rPr sz="1300" spc="4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institucionales;</a:t>
            </a:r>
            <a:endParaRPr sz="1300">
              <a:latin typeface="Calibri"/>
              <a:cs typeface="Calibri"/>
            </a:endParaRPr>
          </a:p>
          <a:p>
            <a:pPr marL="135255" indent="-122555">
              <a:lnSpc>
                <a:spcPts val="1530"/>
              </a:lnSpc>
              <a:buChar char="•"/>
              <a:tabLst>
                <a:tab pos="135255" algn="l"/>
              </a:tabLst>
            </a:pP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financiamiento</a:t>
            </a:r>
            <a:r>
              <a:rPr sz="1300" spc="4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300">
                <a:solidFill>
                  <a:srgbClr val="155B4E"/>
                </a:solidFill>
                <a:latin typeface="Calibri"/>
                <a:cs typeface="Calibri"/>
              </a:rPr>
              <a:t>y</a:t>
            </a:r>
            <a:r>
              <a:rPr sz="1300" spc="-3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300" spc="-10">
                <a:solidFill>
                  <a:srgbClr val="155B4E"/>
                </a:solidFill>
                <a:latin typeface="Calibri"/>
                <a:cs typeface="Calibri"/>
              </a:rPr>
              <a:t>capacidades</a:t>
            </a:r>
            <a:r>
              <a:rPr sz="1300" spc="-10">
                <a:latin typeface="Calibri"/>
                <a:cs typeface="Calibri"/>
              </a:rPr>
              <a:t>.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67660" y="960500"/>
            <a:ext cx="546862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>
                <a:solidFill>
                  <a:srgbClr val="155B4E"/>
                </a:solidFill>
                <a:latin typeface="Calibri"/>
                <a:cs typeface="Calibri"/>
              </a:rPr>
              <a:t>Programa</a:t>
            </a:r>
            <a:r>
              <a:rPr sz="1600" b="1" spc="-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600" b="1" spc="-10">
                <a:solidFill>
                  <a:srgbClr val="155B4E"/>
                </a:solidFill>
                <a:latin typeface="Calibri"/>
                <a:cs typeface="Calibri"/>
              </a:rPr>
              <a:t>Nacional</a:t>
            </a:r>
            <a:r>
              <a:rPr sz="1600" b="1" spc="-7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600" b="1">
                <a:solidFill>
                  <a:srgbClr val="155B4E"/>
                </a:solidFill>
                <a:latin typeface="Calibri"/>
                <a:cs typeface="Calibri"/>
              </a:rPr>
              <a:t>de</a:t>
            </a:r>
            <a:r>
              <a:rPr sz="1600" b="1" spc="-3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600" b="1" spc="-20">
                <a:solidFill>
                  <a:srgbClr val="155B4E"/>
                </a:solidFill>
                <a:latin typeface="Calibri"/>
                <a:cs typeface="Calibri"/>
              </a:rPr>
              <a:t>Restauración</a:t>
            </a:r>
            <a:r>
              <a:rPr sz="1600" b="1" spc="-3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600" b="1">
                <a:solidFill>
                  <a:srgbClr val="155B4E"/>
                </a:solidFill>
                <a:latin typeface="Calibri"/>
                <a:cs typeface="Calibri"/>
              </a:rPr>
              <a:t>Ambiental</a:t>
            </a:r>
            <a:r>
              <a:rPr sz="1600" b="1" spc="-4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600" b="1">
                <a:solidFill>
                  <a:srgbClr val="155B4E"/>
                </a:solidFill>
                <a:latin typeface="Calibri"/>
                <a:cs typeface="Calibri"/>
              </a:rPr>
              <a:t>(PNRA)</a:t>
            </a:r>
            <a:r>
              <a:rPr sz="1600" b="1" spc="-45">
                <a:solidFill>
                  <a:srgbClr val="155B4E"/>
                </a:solidFill>
                <a:latin typeface="Calibri"/>
                <a:cs typeface="Calibri"/>
              </a:rPr>
              <a:t> 2025-</a:t>
            </a:r>
            <a:r>
              <a:rPr sz="1600" b="1" spc="-20">
                <a:solidFill>
                  <a:srgbClr val="155B4E"/>
                </a:solidFill>
                <a:latin typeface="Calibri"/>
                <a:cs typeface="Calibri"/>
              </a:rPr>
              <a:t>2030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236457" y="1247100"/>
            <a:ext cx="3324225" cy="1983105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631190">
              <a:lnSpc>
                <a:spcPct val="100000"/>
              </a:lnSpc>
              <a:spcBef>
                <a:spcPts val="935"/>
              </a:spcBef>
            </a:pPr>
            <a:r>
              <a:rPr sz="1400" b="1" spc="-20">
                <a:solidFill>
                  <a:srgbClr val="C65B11"/>
                </a:solidFill>
                <a:latin typeface="Calibri"/>
                <a:cs typeface="Calibri"/>
              </a:rPr>
              <a:t>PROPÓSITOS</a:t>
            </a:r>
            <a:r>
              <a:rPr sz="1400" b="1" spc="15">
                <a:solidFill>
                  <a:srgbClr val="C65B11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C65B11"/>
                </a:solidFill>
                <a:latin typeface="Calibri"/>
                <a:cs typeface="Calibri"/>
              </a:rPr>
              <a:t>DEL</a:t>
            </a:r>
            <a:r>
              <a:rPr sz="1400" b="1" spc="-5">
                <a:solidFill>
                  <a:srgbClr val="C65B11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C65B11"/>
                </a:solidFill>
                <a:latin typeface="Calibri"/>
                <a:cs typeface="Calibri"/>
              </a:rPr>
              <a:t>PROGRAMA: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715"/>
              </a:spcBef>
              <a:buFont typeface="Wingdings"/>
              <a:buChar char=""/>
              <a:tabLst>
                <a:tab pos="299085" algn="l"/>
              </a:tabLst>
            </a:pPr>
            <a:r>
              <a:rPr sz="1200" spc="-60">
                <a:latin typeface="Arial Black"/>
                <a:cs typeface="Arial Black"/>
              </a:rPr>
              <a:t>Identificar</a:t>
            </a:r>
            <a:r>
              <a:rPr sz="1200" spc="-50">
                <a:latin typeface="Arial Black"/>
                <a:cs typeface="Arial Black"/>
              </a:rPr>
              <a:t> territorios</a:t>
            </a:r>
            <a:r>
              <a:rPr sz="120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degradados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spcBef>
                <a:spcPts val="700"/>
              </a:spcBef>
              <a:buFont typeface="Wingdings"/>
              <a:buChar char=""/>
              <a:tabLst>
                <a:tab pos="299085" algn="l"/>
              </a:tabLst>
            </a:pPr>
            <a:r>
              <a:rPr sz="1200" spc="-100">
                <a:latin typeface="Arial Black"/>
                <a:cs typeface="Arial Black"/>
              </a:rPr>
              <a:t>Establecer</a:t>
            </a:r>
            <a:r>
              <a:rPr sz="1200" spc="-25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prioridades</a:t>
            </a:r>
            <a:r>
              <a:rPr sz="1200" spc="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espaciales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spcBef>
                <a:spcPts val="705"/>
              </a:spcBef>
              <a:buFont typeface="Wingdings"/>
              <a:buChar char=""/>
              <a:tabLst>
                <a:tab pos="299085" algn="l"/>
              </a:tabLst>
            </a:pPr>
            <a:r>
              <a:rPr sz="1200" spc="-75">
                <a:latin typeface="Arial Black"/>
                <a:cs typeface="Arial Black"/>
              </a:rPr>
              <a:t>Vincular</a:t>
            </a:r>
            <a:r>
              <a:rPr sz="1200" spc="-135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ciencia</a:t>
            </a:r>
            <a:r>
              <a:rPr sz="1200" spc="-18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saberes</a:t>
            </a:r>
            <a:r>
              <a:rPr sz="1200" spc="-25">
                <a:latin typeface="Arial Black"/>
                <a:cs typeface="Arial Black"/>
              </a:rPr>
              <a:t> </a:t>
            </a:r>
            <a:r>
              <a:rPr sz="1200" spc="-40">
                <a:latin typeface="Arial Black"/>
                <a:cs typeface="Arial Black"/>
              </a:rPr>
              <a:t>comunitarios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spcBef>
                <a:spcPts val="700"/>
              </a:spcBef>
              <a:buFont typeface="Wingdings"/>
              <a:buChar char=""/>
              <a:tabLst>
                <a:tab pos="299085" algn="l"/>
              </a:tabLst>
            </a:pPr>
            <a:r>
              <a:rPr sz="1200" spc="-60">
                <a:latin typeface="Arial Black"/>
                <a:cs typeface="Arial Black"/>
              </a:rPr>
              <a:t>Coordinar</a:t>
            </a:r>
            <a:r>
              <a:rPr sz="1200">
                <a:latin typeface="Arial Black"/>
                <a:cs typeface="Arial Black"/>
              </a:rPr>
              <a:t> </a:t>
            </a:r>
            <a:r>
              <a:rPr sz="1200" spc="-80">
                <a:latin typeface="Arial Black"/>
                <a:cs typeface="Arial Black"/>
              </a:rPr>
              <a:t>instituciones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sectoriales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spcBef>
                <a:spcPts val="695"/>
              </a:spcBef>
              <a:buFont typeface="Wingdings"/>
              <a:buChar char=""/>
              <a:tabLst>
                <a:tab pos="299085" algn="l"/>
              </a:tabLst>
            </a:pPr>
            <a:r>
              <a:rPr sz="1200" spc="-75">
                <a:latin typeface="Arial Black"/>
                <a:cs typeface="Arial Black"/>
              </a:rPr>
              <a:t>Fortalecer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100">
                <a:latin typeface="Arial Black"/>
                <a:cs typeface="Arial Black"/>
              </a:rPr>
              <a:t>capacidades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territoriales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1200" spc="-50">
                <a:latin typeface="Wingdings"/>
                <a:cs typeface="Wingdings"/>
              </a:rPr>
              <a:t>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539855" y="3027934"/>
            <a:ext cx="21780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>
                <a:latin typeface="Arial Black"/>
                <a:cs typeface="Arial Black"/>
              </a:rPr>
              <a:t>de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23223" y="3030728"/>
            <a:ext cx="2656205" cy="35496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385"/>
              </a:spcBef>
              <a:tabLst>
                <a:tab pos="1135380" algn="l"/>
                <a:tab pos="1651000" algn="l"/>
              </a:tabLst>
            </a:pPr>
            <a:r>
              <a:rPr sz="1200" spc="-10">
                <a:latin typeface="Arial Black"/>
                <a:cs typeface="Arial Black"/>
              </a:rPr>
              <a:t>Promover</a:t>
            </a:r>
            <a:r>
              <a:rPr sz="1200">
                <a:latin typeface="Arial Black"/>
                <a:cs typeface="Arial Black"/>
              </a:rPr>
              <a:t>	</a:t>
            </a:r>
            <a:r>
              <a:rPr sz="1200" spc="-25">
                <a:latin typeface="Arial Black"/>
                <a:cs typeface="Arial Black"/>
              </a:rPr>
              <a:t>la</a:t>
            </a:r>
            <a:r>
              <a:rPr sz="1200">
                <a:latin typeface="Arial Black"/>
                <a:cs typeface="Arial Black"/>
              </a:rPr>
              <a:t>	</a:t>
            </a:r>
            <a:r>
              <a:rPr sz="1200" spc="-75">
                <a:latin typeface="Arial Black"/>
                <a:cs typeface="Arial Black"/>
              </a:rPr>
              <a:t>participación comunidades</a:t>
            </a:r>
            <a:r>
              <a:rPr sz="1200" spc="-13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pueblos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indígenas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236457" y="3736085"/>
            <a:ext cx="3532504" cy="541020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 algn="just">
              <a:lnSpc>
                <a:spcPts val="1310"/>
              </a:lnSpc>
              <a:spcBef>
                <a:spcPts val="250"/>
              </a:spcBef>
            </a:pPr>
            <a:r>
              <a:rPr sz="1200">
                <a:solidFill>
                  <a:srgbClr val="404040"/>
                </a:solidFill>
                <a:latin typeface="Calibri"/>
                <a:cs typeface="Calibri"/>
              </a:rPr>
              <a:t>El</a:t>
            </a:r>
            <a:r>
              <a:rPr sz="1200" spc="20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200">
                <a:solidFill>
                  <a:srgbClr val="404040"/>
                </a:solidFill>
                <a:latin typeface="Calibri"/>
                <a:cs typeface="Calibri"/>
              </a:rPr>
              <a:t>Programa</a:t>
            </a:r>
            <a:r>
              <a:rPr sz="1200" spc="21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200">
                <a:solidFill>
                  <a:srgbClr val="404040"/>
                </a:solidFill>
                <a:latin typeface="Calibri"/>
                <a:cs typeface="Calibri"/>
              </a:rPr>
              <a:t>Sectorial</a:t>
            </a:r>
            <a:r>
              <a:rPr sz="1200" spc="195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200">
                <a:solidFill>
                  <a:srgbClr val="404040"/>
                </a:solidFill>
                <a:latin typeface="Calibri"/>
                <a:cs typeface="Calibri"/>
              </a:rPr>
              <a:t>de</a:t>
            </a:r>
            <a:r>
              <a:rPr sz="1200" spc="21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200">
                <a:solidFill>
                  <a:srgbClr val="404040"/>
                </a:solidFill>
                <a:latin typeface="Calibri"/>
                <a:cs typeface="Calibri"/>
              </a:rPr>
              <a:t>la</a:t>
            </a:r>
            <a:r>
              <a:rPr sz="1200" spc="21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200">
                <a:solidFill>
                  <a:srgbClr val="404040"/>
                </a:solidFill>
                <a:latin typeface="Calibri"/>
                <a:cs typeface="Calibri"/>
              </a:rPr>
              <a:t>SEMARNAT,</a:t>
            </a:r>
            <a:r>
              <a:rPr sz="1200" spc="204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200" spc="-70">
                <a:solidFill>
                  <a:srgbClr val="155B4E"/>
                </a:solidFill>
                <a:latin typeface="Arial Black"/>
                <a:cs typeface="Arial Black"/>
              </a:rPr>
              <a:t>reconoce</a:t>
            </a:r>
            <a:r>
              <a:rPr sz="1200" spc="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a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las</a:t>
            </a:r>
            <a:r>
              <a:rPr sz="1200" spc="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SbN</a:t>
            </a:r>
            <a:r>
              <a:rPr sz="1200" spc="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como</a:t>
            </a:r>
            <a:r>
              <a:rPr sz="1200" spc="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una</a:t>
            </a:r>
            <a:r>
              <a:rPr sz="1200" spc="1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herramienta</a:t>
            </a:r>
            <a:r>
              <a:rPr sz="1200" spc="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prioritaria </a:t>
            </a:r>
            <a:r>
              <a:rPr sz="1200" spc="-55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-8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200" spc="-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155B4E"/>
                </a:solidFill>
                <a:latin typeface="Arial Black"/>
                <a:cs typeface="Arial Black"/>
              </a:rPr>
              <a:t>regeneración</a:t>
            </a:r>
            <a:r>
              <a:rPr sz="1200" spc="-1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1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70">
                <a:solidFill>
                  <a:srgbClr val="155B4E"/>
                </a:solidFill>
                <a:latin typeface="Arial Black"/>
                <a:cs typeface="Arial Black"/>
              </a:rPr>
              <a:t>los</a:t>
            </a:r>
            <a:r>
              <a:rPr sz="1200" spc="-16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territorios.</a:t>
            </a:r>
            <a:endParaRPr sz="1200">
              <a:latin typeface="Arial Black"/>
              <a:cs typeface="Arial Black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424302" y="2646298"/>
            <a:ext cx="4724400" cy="2883535"/>
            <a:chOff x="2424302" y="2646298"/>
            <a:chExt cx="4724400" cy="288353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24302" y="2649219"/>
              <a:ext cx="4259072" cy="288023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87745" y="2646298"/>
              <a:ext cx="1560702" cy="144919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587745" y="2713418"/>
              <a:ext cx="1560702" cy="707072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5874511" y="3367278"/>
            <a:ext cx="1001394" cy="70358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065" marR="5080" indent="-7620" algn="ctr">
              <a:lnSpc>
                <a:spcPct val="90300"/>
              </a:lnSpc>
              <a:spcBef>
                <a:spcPts val="240"/>
              </a:spcBef>
            </a:pPr>
            <a:r>
              <a:rPr sz="1200" spc="-10">
                <a:solidFill>
                  <a:srgbClr val="F0F0F0"/>
                </a:solidFill>
                <a:latin typeface="Arial Black"/>
                <a:cs typeface="Arial Black"/>
              </a:rPr>
              <a:t>Sitios prioritarios iniciales </a:t>
            </a:r>
            <a:r>
              <a:rPr sz="1200" spc="-75">
                <a:solidFill>
                  <a:srgbClr val="F0F0F0"/>
                </a:solidFill>
                <a:latin typeface="Arial Black"/>
                <a:cs typeface="Arial Black"/>
              </a:rPr>
              <a:t>identificados</a:t>
            </a:r>
            <a:endParaRPr sz="1200">
              <a:latin typeface="Arial Black"/>
              <a:cs typeface="Arial Black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244663" y="3909059"/>
            <a:ext cx="1593088" cy="134340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1466850" y="4519040"/>
            <a:ext cx="1194435" cy="62357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065" marR="5080" indent="1905" algn="ctr">
              <a:lnSpc>
                <a:spcPts val="1510"/>
              </a:lnSpc>
              <a:spcBef>
                <a:spcPts val="295"/>
              </a:spcBef>
            </a:pP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Sitios </a:t>
            </a:r>
            <a:r>
              <a:rPr sz="1400" spc="-80">
                <a:solidFill>
                  <a:srgbClr val="F0F0F0"/>
                </a:solidFill>
                <a:latin typeface="Arial Black"/>
                <a:cs typeface="Arial Black"/>
              </a:rPr>
              <a:t>incorporados </a:t>
            </a:r>
            <a:r>
              <a:rPr sz="1400">
                <a:solidFill>
                  <a:srgbClr val="F0F0F0"/>
                </a:solidFill>
                <a:latin typeface="Arial Black"/>
                <a:cs typeface="Arial Black"/>
              </a:rPr>
              <a:t>en</a:t>
            </a:r>
            <a:r>
              <a:rPr sz="1400" spc="80">
                <a:solidFill>
                  <a:srgbClr val="F0F0F0"/>
                </a:solidFill>
                <a:latin typeface="Arial Black"/>
                <a:cs typeface="Arial Black"/>
              </a:rPr>
              <a:t> </a:t>
            </a:r>
            <a:r>
              <a:rPr sz="1400" spc="-20">
                <a:solidFill>
                  <a:srgbClr val="F0F0F0"/>
                </a:solidFill>
                <a:latin typeface="Arial Black"/>
                <a:cs typeface="Arial Black"/>
              </a:rPr>
              <a:t>2026</a:t>
            </a:r>
            <a:endParaRPr sz="1400">
              <a:latin typeface="Arial Black"/>
              <a:cs typeface="Arial Black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262519" y="2726372"/>
            <a:ext cx="4379595" cy="2450465"/>
            <a:chOff x="1262519" y="2726372"/>
            <a:chExt cx="4379595" cy="2450465"/>
          </a:xfrm>
        </p:grpSpPr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62519" y="3905897"/>
              <a:ext cx="1469771" cy="74255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804541" y="2740660"/>
              <a:ext cx="2823210" cy="2421890"/>
            </a:xfrm>
            <a:custGeom>
              <a:avLst/>
              <a:gdLst/>
              <a:ahLst/>
              <a:cxnLst/>
              <a:rect l="l" t="t" r="r" b="b"/>
              <a:pathLst>
                <a:path w="2823210" h="2421890">
                  <a:moveTo>
                    <a:pt x="1870836" y="1638045"/>
                  </a:moveTo>
                  <a:lnTo>
                    <a:pt x="2801238" y="0"/>
                  </a:lnTo>
                </a:path>
                <a:path w="2823210" h="2421890">
                  <a:moveTo>
                    <a:pt x="1863597" y="1652523"/>
                  </a:moveTo>
                  <a:lnTo>
                    <a:pt x="2822956" y="1255395"/>
                  </a:lnTo>
                </a:path>
                <a:path w="2823210" h="2421890">
                  <a:moveTo>
                    <a:pt x="2037842" y="2124329"/>
                  </a:moveTo>
                  <a:lnTo>
                    <a:pt x="0" y="1306195"/>
                  </a:lnTo>
                </a:path>
                <a:path w="2823210" h="2421890">
                  <a:moveTo>
                    <a:pt x="34797" y="2421890"/>
                  </a:moveTo>
                  <a:lnTo>
                    <a:pt x="2046478" y="2133600"/>
                  </a:lnTo>
                </a:path>
              </a:pathLst>
            </a:custGeom>
            <a:ln w="28575">
              <a:solidFill>
                <a:srgbClr val="155B4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152901" y="1300099"/>
            <a:ext cx="4942840" cy="11664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7160" marR="5080" algn="ctr">
              <a:lnSpc>
                <a:spcPct val="100000"/>
              </a:lnSpc>
              <a:spcBef>
                <a:spcPts val="105"/>
              </a:spcBef>
            </a:pPr>
            <a:r>
              <a:rPr sz="1100" spc="-50">
                <a:solidFill>
                  <a:srgbClr val="175F2F"/>
                </a:solidFill>
                <a:latin typeface="Arial Black"/>
                <a:cs typeface="Arial Black"/>
              </a:rPr>
              <a:t>Primer</a:t>
            </a:r>
            <a:r>
              <a:rPr sz="1100" spc="-4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55">
                <a:solidFill>
                  <a:srgbClr val="175F2F"/>
                </a:solidFill>
                <a:latin typeface="Arial Black"/>
                <a:cs typeface="Arial Black"/>
              </a:rPr>
              <a:t>instrumento</a:t>
            </a:r>
            <a:r>
              <a:rPr sz="1100" spc="-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80">
                <a:solidFill>
                  <a:srgbClr val="175F2F"/>
                </a:solidFill>
                <a:latin typeface="Arial Black"/>
                <a:cs typeface="Arial Black"/>
              </a:rPr>
              <a:t>nacional</a:t>
            </a:r>
            <a:r>
              <a:rPr sz="1100" spc="-2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60">
                <a:solidFill>
                  <a:srgbClr val="175F2F"/>
                </a:solidFill>
                <a:latin typeface="Arial Black"/>
                <a:cs typeface="Arial Black"/>
              </a:rPr>
              <a:t>que</a:t>
            </a:r>
            <a:r>
              <a:rPr sz="1100" spc="-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105">
                <a:solidFill>
                  <a:srgbClr val="175F2F"/>
                </a:solidFill>
                <a:latin typeface="Arial Black"/>
                <a:cs typeface="Arial Black"/>
              </a:rPr>
              <a:t>coloca </a:t>
            </a:r>
            <a:r>
              <a:rPr sz="1100" spc="-30">
                <a:solidFill>
                  <a:srgbClr val="175F2F"/>
                </a:solidFill>
                <a:latin typeface="Arial Black"/>
                <a:cs typeface="Arial Black"/>
              </a:rPr>
              <a:t>la</a:t>
            </a:r>
            <a:r>
              <a:rPr sz="1100" spc="-5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70">
                <a:solidFill>
                  <a:srgbClr val="175F2F"/>
                </a:solidFill>
                <a:latin typeface="Arial Black"/>
                <a:cs typeface="Arial Black"/>
              </a:rPr>
              <a:t>restauración</a:t>
            </a:r>
            <a:r>
              <a:rPr sz="1100" spc="-15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45">
                <a:solidFill>
                  <a:srgbClr val="175F2F"/>
                </a:solidFill>
                <a:latin typeface="Arial Black"/>
                <a:cs typeface="Arial Black"/>
              </a:rPr>
              <a:t>territorial</a:t>
            </a:r>
            <a:r>
              <a:rPr sz="1100" spc="-8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25">
                <a:solidFill>
                  <a:srgbClr val="175F2F"/>
                </a:solidFill>
                <a:latin typeface="Arial Black"/>
                <a:cs typeface="Arial Black"/>
              </a:rPr>
              <a:t>en </a:t>
            </a:r>
            <a:r>
              <a:rPr sz="1100" spc="-40">
                <a:solidFill>
                  <a:srgbClr val="175F2F"/>
                </a:solidFill>
                <a:latin typeface="Arial Black"/>
                <a:cs typeface="Arial Black"/>
              </a:rPr>
              <a:t>el</a:t>
            </a:r>
            <a:r>
              <a:rPr sz="1100" spc="-11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65">
                <a:solidFill>
                  <a:srgbClr val="175F2F"/>
                </a:solidFill>
                <a:latin typeface="Arial Black"/>
                <a:cs typeface="Arial Black"/>
              </a:rPr>
              <a:t>centro</a:t>
            </a:r>
            <a:r>
              <a:rPr sz="1100" spc="-12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55">
                <a:solidFill>
                  <a:srgbClr val="175F2F"/>
                </a:solidFill>
                <a:latin typeface="Arial Black"/>
                <a:cs typeface="Arial Black"/>
              </a:rPr>
              <a:t>de</a:t>
            </a:r>
            <a:r>
              <a:rPr sz="1100" spc="-9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30">
                <a:solidFill>
                  <a:srgbClr val="175F2F"/>
                </a:solidFill>
                <a:latin typeface="Arial Black"/>
                <a:cs typeface="Arial Black"/>
              </a:rPr>
              <a:t>la</a:t>
            </a:r>
            <a:r>
              <a:rPr sz="1100" spc="-10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65">
                <a:solidFill>
                  <a:srgbClr val="175F2F"/>
                </a:solidFill>
                <a:latin typeface="Arial Black"/>
                <a:cs typeface="Arial Black"/>
              </a:rPr>
              <a:t>política</a:t>
            </a:r>
            <a:r>
              <a:rPr sz="1100" spc="-14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100" spc="-10">
                <a:solidFill>
                  <a:srgbClr val="175F2F"/>
                </a:solidFill>
                <a:latin typeface="Arial Black"/>
                <a:cs typeface="Arial Black"/>
              </a:rPr>
              <a:t>ambiental</a:t>
            </a:r>
            <a:endParaRPr sz="1100">
              <a:latin typeface="Arial Black"/>
              <a:cs typeface="Arial Black"/>
            </a:endParaRPr>
          </a:p>
          <a:p>
            <a:pPr marL="372110" marR="236220" algn="ctr">
              <a:lnSpc>
                <a:spcPct val="100000"/>
              </a:lnSpc>
              <a:spcBef>
                <a:spcPts val="990"/>
              </a:spcBef>
            </a:pPr>
            <a:r>
              <a:rPr sz="1200" spc="-75">
                <a:solidFill>
                  <a:srgbClr val="175F2F"/>
                </a:solidFill>
                <a:latin typeface="Arial Black"/>
                <a:cs typeface="Arial Black"/>
              </a:rPr>
              <a:t>Representa</a:t>
            </a:r>
            <a:r>
              <a:rPr sz="1200" spc="-10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35">
                <a:solidFill>
                  <a:srgbClr val="175F2F"/>
                </a:solidFill>
                <a:latin typeface="Arial Black"/>
                <a:cs typeface="Arial Black"/>
              </a:rPr>
              <a:t>el</a:t>
            </a:r>
            <a:r>
              <a:rPr sz="1200" spc="-12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175F2F"/>
                </a:solidFill>
                <a:latin typeface="Arial Black"/>
                <a:cs typeface="Arial Black"/>
              </a:rPr>
              <a:t>inicio</a:t>
            </a:r>
            <a:r>
              <a:rPr sz="1200" spc="-14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75F2F"/>
                </a:solidFill>
                <a:latin typeface="Arial Black"/>
                <a:cs typeface="Arial Black"/>
              </a:rPr>
              <a:t>de</a:t>
            </a:r>
            <a:r>
              <a:rPr sz="1200" spc="-9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30">
                <a:solidFill>
                  <a:srgbClr val="175F2F"/>
                </a:solidFill>
                <a:latin typeface="Arial Black"/>
                <a:cs typeface="Arial Black"/>
              </a:rPr>
              <a:t>una</a:t>
            </a:r>
            <a:r>
              <a:rPr sz="1200" spc="-8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120">
                <a:solidFill>
                  <a:srgbClr val="175F2F"/>
                </a:solidFill>
                <a:latin typeface="Arial Black"/>
                <a:cs typeface="Arial Black"/>
              </a:rPr>
              <a:t>ERA</a:t>
            </a:r>
            <a:r>
              <a:rPr sz="1200" spc="-204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175F2F"/>
                </a:solidFill>
                <a:latin typeface="Arial Black"/>
                <a:cs typeface="Arial Black"/>
              </a:rPr>
              <a:t>DE</a:t>
            </a:r>
            <a:r>
              <a:rPr sz="1200" spc="-16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175F2F"/>
                </a:solidFill>
                <a:latin typeface="Arial Black"/>
                <a:cs typeface="Arial Black"/>
              </a:rPr>
              <a:t>LA</a:t>
            </a:r>
            <a:r>
              <a:rPr sz="1200" spc="-19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125">
                <a:solidFill>
                  <a:srgbClr val="175F2F"/>
                </a:solidFill>
                <a:latin typeface="Arial Black"/>
                <a:cs typeface="Arial Black"/>
              </a:rPr>
              <a:t>RESTAURACIÓN</a:t>
            </a:r>
            <a:r>
              <a:rPr sz="1200" spc="-240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75F2F"/>
                </a:solidFill>
                <a:latin typeface="Arial Black"/>
                <a:cs typeface="Arial Black"/>
              </a:rPr>
              <a:t>EN </a:t>
            </a:r>
            <a:r>
              <a:rPr sz="1200" spc="-10">
                <a:solidFill>
                  <a:srgbClr val="175F2F"/>
                </a:solidFill>
                <a:latin typeface="Arial Black"/>
                <a:cs typeface="Arial Black"/>
              </a:rPr>
              <a:t>MÉXICO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785"/>
              </a:spcBef>
            </a:pPr>
            <a:r>
              <a:rPr sz="1400" b="1" spc="-30">
                <a:solidFill>
                  <a:srgbClr val="D15F22"/>
                </a:solidFill>
                <a:latin typeface="Calibri"/>
                <a:cs typeface="Calibri"/>
              </a:rPr>
              <a:t>RESTAURACIÓN</a:t>
            </a:r>
            <a:r>
              <a:rPr sz="1400" b="1" spc="-25">
                <a:solidFill>
                  <a:srgbClr val="D15F22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D15F22"/>
                </a:solidFill>
                <a:latin typeface="Calibri"/>
                <a:cs typeface="Calibri"/>
              </a:rPr>
              <a:t>TERRITORIAL</a:t>
            </a:r>
            <a:r>
              <a:rPr sz="1400" b="1" spc="-35">
                <a:solidFill>
                  <a:srgbClr val="D15F22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15F22"/>
                </a:solidFill>
                <a:latin typeface="Calibri"/>
                <a:cs typeface="Calibri"/>
              </a:rPr>
              <a:t>A</a:t>
            </a:r>
            <a:r>
              <a:rPr sz="1400" b="1" spc="5">
                <a:solidFill>
                  <a:srgbClr val="D15F22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15F22"/>
                </a:solidFill>
                <a:latin typeface="Calibri"/>
                <a:cs typeface="Calibri"/>
              </a:rPr>
              <a:t>ESCALA</a:t>
            </a:r>
            <a:r>
              <a:rPr sz="1400" b="1" spc="-15">
                <a:solidFill>
                  <a:srgbClr val="D15F22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D15F22"/>
                </a:solidFill>
                <a:latin typeface="Calibri"/>
                <a:cs typeface="Calibri"/>
              </a:rPr>
              <a:t>NACIONAL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61997" y="5850737"/>
            <a:ext cx="8585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La</a:t>
            </a:r>
            <a:r>
              <a:rPr sz="1800" b="1" i="1" spc="-5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 spc="-10">
                <a:solidFill>
                  <a:srgbClr val="7BA27B"/>
                </a:solidFill>
                <a:latin typeface="Calibri"/>
                <a:cs typeface="Calibri"/>
              </a:rPr>
              <a:t>restauración</a:t>
            </a:r>
            <a:r>
              <a:rPr sz="1800" b="1" i="1" spc="-4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es</a:t>
            </a:r>
            <a:r>
              <a:rPr sz="1800" b="1" i="1" spc="-6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el</a:t>
            </a:r>
            <a:r>
              <a:rPr sz="1800" b="1" i="1" spc="-6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espacio</a:t>
            </a:r>
            <a:r>
              <a:rPr sz="1800" b="1" i="1" spc="-7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donde</a:t>
            </a:r>
            <a:r>
              <a:rPr sz="1800" b="1" i="1" spc="-5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 spc="-10">
                <a:solidFill>
                  <a:srgbClr val="7BA27B"/>
                </a:solidFill>
                <a:latin typeface="Calibri"/>
                <a:cs typeface="Calibri"/>
              </a:rPr>
              <a:t>convergen</a:t>
            </a:r>
            <a:r>
              <a:rPr sz="1800" b="1" i="1" spc="-4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clima,</a:t>
            </a:r>
            <a:r>
              <a:rPr sz="1800" b="1" i="1" spc="-9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biodiversidad,</a:t>
            </a:r>
            <a:r>
              <a:rPr sz="1800" b="1" i="1" spc="-4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agua</a:t>
            </a:r>
            <a:r>
              <a:rPr sz="1800" b="1" i="1" spc="-5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>
                <a:solidFill>
                  <a:srgbClr val="7BA27B"/>
                </a:solidFill>
                <a:latin typeface="Calibri"/>
                <a:cs typeface="Calibri"/>
              </a:rPr>
              <a:t>y</a:t>
            </a:r>
            <a:r>
              <a:rPr sz="1800" b="1" i="1" spc="-7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 spc="-10">
                <a:solidFill>
                  <a:srgbClr val="7BA27B"/>
                </a:solidFill>
                <a:latin typeface="Calibri"/>
                <a:cs typeface="Calibri"/>
              </a:rPr>
              <a:t>bienestar</a:t>
            </a:r>
            <a:r>
              <a:rPr sz="1800" b="1" i="1" spc="-5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800" b="1" i="1" spc="-10">
                <a:solidFill>
                  <a:srgbClr val="7BA27B"/>
                </a:solidFill>
                <a:latin typeface="Calibri"/>
                <a:cs typeface="Calibri"/>
              </a:rPr>
              <a:t>social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9486" y="1379346"/>
            <a:ext cx="2435225" cy="16979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30">
                <a:solidFill>
                  <a:srgbClr val="D15F22"/>
                </a:solidFill>
                <a:latin typeface="Arial Black"/>
                <a:cs typeface="Arial Black"/>
              </a:rPr>
              <a:t>INSTRUMENTOS</a:t>
            </a:r>
            <a:r>
              <a:rPr sz="1400" spc="-150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400" spc="-110">
                <a:solidFill>
                  <a:srgbClr val="D15F22"/>
                </a:solidFill>
                <a:latin typeface="Arial Black"/>
                <a:cs typeface="Arial Black"/>
              </a:rPr>
              <a:t>DEL</a:t>
            </a:r>
            <a:r>
              <a:rPr sz="1400" spc="-19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400" spc="-45">
                <a:solidFill>
                  <a:srgbClr val="D15F22"/>
                </a:solidFill>
                <a:latin typeface="Arial Black"/>
                <a:cs typeface="Arial Black"/>
              </a:rPr>
              <a:t>PNRA:</a:t>
            </a:r>
            <a:endParaRPr sz="1400">
              <a:latin typeface="Arial Black"/>
              <a:cs typeface="Arial Black"/>
            </a:endParaRPr>
          </a:p>
          <a:p>
            <a:pPr marL="187960" indent="-175260">
              <a:lnSpc>
                <a:spcPct val="100000"/>
              </a:lnSpc>
              <a:spcBef>
                <a:spcPts val="1515"/>
              </a:spcBef>
              <a:buFont typeface="Arial MT"/>
              <a:buChar char="•"/>
              <a:tabLst>
                <a:tab pos="187960" algn="l"/>
              </a:tabLst>
            </a:pPr>
            <a:r>
              <a:rPr sz="1200" spc="-60">
                <a:latin typeface="Arial Black"/>
                <a:cs typeface="Arial Black"/>
              </a:rPr>
              <a:t>Manejo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forestal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comunitario</a:t>
            </a:r>
            <a:endParaRPr sz="1200">
              <a:latin typeface="Arial Black"/>
              <a:cs typeface="Arial Black"/>
            </a:endParaRPr>
          </a:p>
          <a:p>
            <a:pPr marL="187960" indent="-175260">
              <a:lnSpc>
                <a:spcPct val="100000"/>
              </a:lnSpc>
              <a:spcBef>
                <a:spcPts val="1395"/>
              </a:spcBef>
              <a:buFont typeface="Arial MT"/>
              <a:buChar char="•"/>
              <a:tabLst>
                <a:tab pos="187960" algn="l"/>
              </a:tabLst>
            </a:pPr>
            <a:r>
              <a:rPr sz="1200" spc="-90">
                <a:latin typeface="Arial Black"/>
                <a:cs typeface="Arial Black"/>
              </a:rPr>
              <a:t>Restauración</a:t>
            </a:r>
            <a:r>
              <a:rPr sz="1200" spc="-2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cuencas</a:t>
            </a:r>
            <a:endParaRPr sz="1200">
              <a:latin typeface="Arial Black"/>
              <a:cs typeface="Arial Black"/>
            </a:endParaRPr>
          </a:p>
          <a:p>
            <a:pPr marL="187960" indent="-175260">
              <a:lnSpc>
                <a:spcPct val="100000"/>
              </a:lnSpc>
              <a:spcBef>
                <a:spcPts val="1405"/>
              </a:spcBef>
              <a:buFont typeface="Arial MT"/>
              <a:buChar char="•"/>
              <a:tabLst>
                <a:tab pos="187960" algn="l"/>
              </a:tabLst>
            </a:pPr>
            <a:r>
              <a:rPr sz="1200" spc="-90">
                <a:latin typeface="Arial Black"/>
                <a:cs typeface="Arial Black"/>
              </a:rPr>
              <a:t>Restauración</a:t>
            </a:r>
            <a:r>
              <a:rPr sz="1200" spc="-2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paisajes</a:t>
            </a:r>
            <a:endParaRPr sz="1200">
              <a:latin typeface="Arial Black"/>
              <a:cs typeface="Arial Black"/>
            </a:endParaRPr>
          </a:p>
          <a:p>
            <a:pPr marL="187960" indent="-175260">
              <a:lnSpc>
                <a:spcPct val="100000"/>
              </a:lnSpc>
              <a:spcBef>
                <a:spcPts val="1405"/>
              </a:spcBef>
              <a:buFont typeface="Arial MT"/>
              <a:buChar char="•"/>
              <a:tabLst>
                <a:tab pos="187960" algn="l"/>
              </a:tabLst>
            </a:pPr>
            <a:r>
              <a:rPr sz="1200" spc="-65">
                <a:latin typeface="Arial Black"/>
                <a:cs typeface="Arial Black"/>
              </a:rPr>
              <a:t>Gobernanza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territorial</a:t>
            </a:r>
            <a:endParaRPr sz="1200">
              <a:latin typeface="Arial Black"/>
              <a:cs typeface="Arial Black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1417" y="2138768"/>
            <a:ext cx="265341" cy="265341"/>
          </a:xfrm>
          <a:prstGeom prst="rect">
            <a:avLst/>
          </a:prstGeom>
        </p:spPr>
      </p:pic>
      <p:pic>
        <p:nvPicPr>
          <p:cNvPr id="30" name="object 30" descr="Icono  El contenido generado por IA puede ser incorrecto.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4796" y="2863342"/>
            <a:ext cx="260350" cy="260350"/>
          </a:xfrm>
          <a:prstGeom prst="rect">
            <a:avLst/>
          </a:prstGeom>
        </p:spPr>
      </p:pic>
      <p:pic>
        <p:nvPicPr>
          <p:cNvPr id="31" name="object 31" descr="Imagen que contiene dibujo  El contenido generado por IA puede ser incorrecto.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0488" y="1784985"/>
            <a:ext cx="268972" cy="276225"/>
          </a:xfrm>
          <a:prstGeom prst="rect">
            <a:avLst/>
          </a:prstGeom>
        </p:spPr>
      </p:pic>
      <p:pic>
        <p:nvPicPr>
          <p:cNvPr id="32" name="object 32" descr="Imagen que contiene dibujo  El contenido generado por IA puede ser incorrecto.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76426" y="2516009"/>
            <a:ext cx="265709" cy="2657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189473" y="4328159"/>
            <a:ext cx="2337435" cy="2319020"/>
            <a:chOff x="5189473" y="4328159"/>
            <a:chExt cx="2337435" cy="2319020"/>
          </a:xfrm>
        </p:grpSpPr>
        <p:sp>
          <p:nvSpPr>
            <p:cNvPr id="4" name="object 4"/>
            <p:cNvSpPr/>
            <p:nvPr/>
          </p:nvSpPr>
          <p:spPr>
            <a:xfrm>
              <a:off x="5195823" y="4334509"/>
              <a:ext cx="2324735" cy="2306320"/>
            </a:xfrm>
            <a:custGeom>
              <a:avLst/>
              <a:gdLst/>
              <a:ahLst/>
              <a:cxnLst/>
              <a:rect l="l" t="t" r="r" b="b"/>
              <a:pathLst>
                <a:path w="2324734" h="2306320">
                  <a:moveTo>
                    <a:pt x="1162050" y="0"/>
                  </a:moveTo>
                  <a:lnTo>
                    <a:pt x="1114171" y="1015"/>
                  </a:lnTo>
                  <a:lnTo>
                    <a:pt x="1066800" y="3809"/>
                  </a:lnTo>
                  <a:lnTo>
                    <a:pt x="1019937" y="8508"/>
                  </a:lnTo>
                  <a:lnTo>
                    <a:pt x="973581" y="15112"/>
                  </a:lnTo>
                  <a:lnTo>
                    <a:pt x="927862" y="23367"/>
                  </a:lnTo>
                  <a:lnTo>
                    <a:pt x="882776" y="33527"/>
                  </a:lnTo>
                  <a:lnTo>
                    <a:pt x="838453" y="45338"/>
                  </a:lnTo>
                  <a:lnTo>
                    <a:pt x="794765" y="58800"/>
                  </a:lnTo>
                  <a:lnTo>
                    <a:pt x="751839" y="73913"/>
                  </a:lnTo>
                  <a:lnTo>
                    <a:pt x="709802" y="90550"/>
                  </a:lnTo>
                  <a:lnTo>
                    <a:pt x="668401" y="108838"/>
                  </a:lnTo>
                  <a:lnTo>
                    <a:pt x="628014" y="128650"/>
                  </a:lnTo>
                  <a:lnTo>
                    <a:pt x="588517" y="149987"/>
                  </a:lnTo>
                  <a:lnTo>
                    <a:pt x="549910" y="172719"/>
                  </a:lnTo>
                  <a:lnTo>
                    <a:pt x="512317" y="196850"/>
                  </a:lnTo>
                  <a:lnTo>
                    <a:pt x="475741" y="222376"/>
                  </a:lnTo>
                  <a:lnTo>
                    <a:pt x="440309" y="249300"/>
                  </a:lnTo>
                  <a:lnTo>
                    <a:pt x="405764" y="277494"/>
                  </a:lnTo>
                  <a:lnTo>
                    <a:pt x="372490" y="306958"/>
                  </a:lnTo>
                  <a:lnTo>
                    <a:pt x="340360" y="337692"/>
                  </a:lnTo>
                  <a:lnTo>
                    <a:pt x="309499" y="369569"/>
                  </a:lnTo>
                  <a:lnTo>
                    <a:pt x="279780" y="402589"/>
                  </a:lnTo>
                  <a:lnTo>
                    <a:pt x="251333" y="436752"/>
                  </a:lnTo>
                  <a:lnTo>
                    <a:pt x="224281" y="471931"/>
                  </a:lnTo>
                  <a:lnTo>
                    <a:pt x="198500" y="508253"/>
                  </a:lnTo>
                  <a:lnTo>
                    <a:pt x="174116" y="545591"/>
                  </a:lnTo>
                  <a:lnTo>
                    <a:pt x="151129" y="583819"/>
                  </a:lnTo>
                  <a:lnTo>
                    <a:pt x="129666" y="623062"/>
                  </a:lnTo>
                  <a:lnTo>
                    <a:pt x="109727" y="663194"/>
                  </a:lnTo>
                  <a:lnTo>
                    <a:pt x="91312" y="704088"/>
                  </a:lnTo>
                  <a:lnTo>
                    <a:pt x="74422" y="745870"/>
                  </a:lnTo>
                  <a:lnTo>
                    <a:pt x="59309" y="788542"/>
                  </a:lnTo>
                  <a:lnTo>
                    <a:pt x="45720" y="831850"/>
                  </a:lnTo>
                  <a:lnTo>
                    <a:pt x="33781" y="875791"/>
                  </a:lnTo>
                  <a:lnTo>
                    <a:pt x="23622" y="920495"/>
                  </a:lnTo>
                  <a:lnTo>
                    <a:pt x="15239" y="965834"/>
                  </a:lnTo>
                  <a:lnTo>
                    <a:pt x="8636" y="1011808"/>
                  </a:lnTo>
                  <a:lnTo>
                    <a:pt x="3810" y="1058290"/>
                  </a:lnTo>
                  <a:lnTo>
                    <a:pt x="1015" y="1105408"/>
                  </a:lnTo>
                  <a:lnTo>
                    <a:pt x="0" y="1152905"/>
                  </a:lnTo>
                  <a:lnTo>
                    <a:pt x="1015" y="1200403"/>
                  </a:lnTo>
                  <a:lnTo>
                    <a:pt x="3810" y="1247393"/>
                  </a:lnTo>
                  <a:lnTo>
                    <a:pt x="8636" y="1293964"/>
                  </a:lnTo>
                  <a:lnTo>
                    <a:pt x="15239" y="1339900"/>
                  </a:lnTo>
                  <a:lnTo>
                    <a:pt x="23622" y="1385239"/>
                  </a:lnTo>
                  <a:lnTo>
                    <a:pt x="33781" y="1429943"/>
                  </a:lnTo>
                  <a:lnTo>
                    <a:pt x="45720" y="1473974"/>
                  </a:lnTo>
                  <a:lnTo>
                    <a:pt x="59309" y="1517294"/>
                  </a:lnTo>
                  <a:lnTo>
                    <a:pt x="74422" y="1559864"/>
                  </a:lnTo>
                  <a:lnTo>
                    <a:pt x="91312" y="1601647"/>
                  </a:lnTo>
                  <a:lnTo>
                    <a:pt x="109727" y="1642605"/>
                  </a:lnTo>
                  <a:lnTo>
                    <a:pt x="129666" y="1682711"/>
                  </a:lnTo>
                  <a:lnTo>
                    <a:pt x="151129" y="1721916"/>
                  </a:lnTo>
                  <a:lnTo>
                    <a:pt x="174116" y="1760181"/>
                  </a:lnTo>
                  <a:lnTo>
                    <a:pt x="198500" y="1797481"/>
                  </a:lnTo>
                  <a:lnTo>
                    <a:pt x="224281" y="1833765"/>
                  </a:lnTo>
                  <a:lnTo>
                    <a:pt x="251333" y="1869008"/>
                  </a:lnTo>
                  <a:lnTo>
                    <a:pt x="279780" y="1903171"/>
                  </a:lnTo>
                  <a:lnTo>
                    <a:pt x="309499" y="1936216"/>
                  </a:lnTo>
                  <a:lnTo>
                    <a:pt x="340360" y="1968106"/>
                  </a:lnTo>
                  <a:lnTo>
                    <a:pt x="372490" y="1998789"/>
                  </a:lnTo>
                  <a:lnTo>
                    <a:pt x="405764" y="2028253"/>
                  </a:lnTo>
                  <a:lnTo>
                    <a:pt x="440309" y="2056447"/>
                  </a:lnTo>
                  <a:lnTo>
                    <a:pt x="475741" y="2083333"/>
                  </a:lnTo>
                  <a:lnTo>
                    <a:pt x="512317" y="2108873"/>
                  </a:lnTo>
                  <a:lnTo>
                    <a:pt x="549910" y="2133041"/>
                  </a:lnTo>
                  <a:lnTo>
                    <a:pt x="588517" y="2155799"/>
                  </a:lnTo>
                  <a:lnTo>
                    <a:pt x="628014" y="2177084"/>
                  </a:lnTo>
                  <a:lnTo>
                    <a:pt x="668401" y="2196896"/>
                  </a:lnTo>
                  <a:lnTo>
                    <a:pt x="709802" y="2215172"/>
                  </a:lnTo>
                  <a:lnTo>
                    <a:pt x="751839" y="2231885"/>
                  </a:lnTo>
                  <a:lnTo>
                    <a:pt x="794765" y="2246998"/>
                  </a:lnTo>
                  <a:lnTo>
                    <a:pt x="838453" y="2260472"/>
                  </a:lnTo>
                  <a:lnTo>
                    <a:pt x="882776" y="2272271"/>
                  </a:lnTo>
                  <a:lnTo>
                    <a:pt x="927862" y="2282355"/>
                  </a:lnTo>
                  <a:lnTo>
                    <a:pt x="973581" y="2290686"/>
                  </a:lnTo>
                  <a:lnTo>
                    <a:pt x="1019937" y="2297226"/>
                  </a:lnTo>
                  <a:lnTo>
                    <a:pt x="1066800" y="2301951"/>
                  </a:lnTo>
                  <a:lnTo>
                    <a:pt x="1114171" y="2304808"/>
                  </a:lnTo>
                  <a:lnTo>
                    <a:pt x="1162050" y="2305773"/>
                  </a:lnTo>
                  <a:lnTo>
                    <a:pt x="1209928" y="2304808"/>
                  </a:lnTo>
                  <a:lnTo>
                    <a:pt x="1257427" y="2301951"/>
                  </a:lnTo>
                  <a:lnTo>
                    <a:pt x="1304289" y="2297226"/>
                  </a:lnTo>
                  <a:lnTo>
                    <a:pt x="1350518" y="2290686"/>
                  </a:lnTo>
                  <a:lnTo>
                    <a:pt x="1396237" y="2282355"/>
                  </a:lnTo>
                  <a:lnTo>
                    <a:pt x="1441323" y="2272271"/>
                  </a:lnTo>
                  <a:lnTo>
                    <a:pt x="1485773" y="2260472"/>
                  </a:lnTo>
                  <a:lnTo>
                    <a:pt x="1529333" y="2246998"/>
                  </a:lnTo>
                  <a:lnTo>
                    <a:pt x="1572259" y="2231885"/>
                  </a:lnTo>
                  <a:lnTo>
                    <a:pt x="1614424" y="2215172"/>
                  </a:lnTo>
                  <a:lnTo>
                    <a:pt x="1655699" y="2196896"/>
                  </a:lnTo>
                  <a:lnTo>
                    <a:pt x="1696084" y="2177084"/>
                  </a:lnTo>
                  <a:lnTo>
                    <a:pt x="1735708" y="2155799"/>
                  </a:lnTo>
                  <a:lnTo>
                    <a:pt x="1774190" y="2133041"/>
                  </a:lnTo>
                  <a:lnTo>
                    <a:pt x="1811781" y="2108873"/>
                  </a:lnTo>
                  <a:lnTo>
                    <a:pt x="1848357" y="2083333"/>
                  </a:lnTo>
                  <a:lnTo>
                    <a:pt x="1883918" y="2056447"/>
                  </a:lnTo>
                  <a:lnTo>
                    <a:pt x="1918334" y="2028253"/>
                  </a:lnTo>
                  <a:lnTo>
                    <a:pt x="1951735" y="1998789"/>
                  </a:lnTo>
                  <a:lnTo>
                    <a:pt x="1983867" y="1968106"/>
                  </a:lnTo>
                  <a:lnTo>
                    <a:pt x="2014727" y="1936216"/>
                  </a:lnTo>
                  <a:lnTo>
                    <a:pt x="2044446" y="1903171"/>
                  </a:lnTo>
                  <a:lnTo>
                    <a:pt x="2072894" y="1869008"/>
                  </a:lnTo>
                  <a:lnTo>
                    <a:pt x="2099945" y="1833765"/>
                  </a:lnTo>
                  <a:lnTo>
                    <a:pt x="2125726" y="1797481"/>
                  </a:lnTo>
                  <a:lnTo>
                    <a:pt x="2150109" y="1760181"/>
                  </a:lnTo>
                  <a:lnTo>
                    <a:pt x="2173097" y="1721916"/>
                  </a:lnTo>
                  <a:lnTo>
                    <a:pt x="2194559" y="1682711"/>
                  </a:lnTo>
                  <a:lnTo>
                    <a:pt x="2214499" y="1642605"/>
                  </a:lnTo>
                  <a:lnTo>
                    <a:pt x="2232914" y="1601647"/>
                  </a:lnTo>
                  <a:lnTo>
                    <a:pt x="2249804" y="1559864"/>
                  </a:lnTo>
                  <a:lnTo>
                    <a:pt x="2264918" y="1517294"/>
                  </a:lnTo>
                  <a:lnTo>
                    <a:pt x="2278506" y="1473974"/>
                  </a:lnTo>
                  <a:lnTo>
                    <a:pt x="2290445" y="1429943"/>
                  </a:lnTo>
                  <a:lnTo>
                    <a:pt x="2300604" y="1385239"/>
                  </a:lnTo>
                  <a:lnTo>
                    <a:pt x="2308986" y="1339900"/>
                  </a:lnTo>
                  <a:lnTo>
                    <a:pt x="2315591" y="1293964"/>
                  </a:lnTo>
                  <a:lnTo>
                    <a:pt x="2320417" y="1247393"/>
                  </a:lnTo>
                  <a:lnTo>
                    <a:pt x="2323210" y="1200403"/>
                  </a:lnTo>
                  <a:lnTo>
                    <a:pt x="2324227" y="1152905"/>
                  </a:lnTo>
                  <a:lnTo>
                    <a:pt x="2323210" y="1105408"/>
                  </a:lnTo>
                  <a:lnTo>
                    <a:pt x="2320417" y="1058290"/>
                  </a:lnTo>
                  <a:lnTo>
                    <a:pt x="2315591" y="1011808"/>
                  </a:lnTo>
                  <a:lnTo>
                    <a:pt x="2308986" y="965834"/>
                  </a:lnTo>
                  <a:lnTo>
                    <a:pt x="2300604" y="920495"/>
                  </a:lnTo>
                  <a:lnTo>
                    <a:pt x="2290445" y="875791"/>
                  </a:lnTo>
                  <a:lnTo>
                    <a:pt x="2278506" y="831850"/>
                  </a:lnTo>
                  <a:lnTo>
                    <a:pt x="2264918" y="788542"/>
                  </a:lnTo>
                  <a:lnTo>
                    <a:pt x="2249804" y="745870"/>
                  </a:lnTo>
                  <a:lnTo>
                    <a:pt x="2232914" y="704088"/>
                  </a:lnTo>
                  <a:lnTo>
                    <a:pt x="2214499" y="663194"/>
                  </a:lnTo>
                  <a:lnTo>
                    <a:pt x="2194559" y="623062"/>
                  </a:lnTo>
                  <a:lnTo>
                    <a:pt x="2173097" y="583819"/>
                  </a:lnTo>
                  <a:lnTo>
                    <a:pt x="2150109" y="545591"/>
                  </a:lnTo>
                  <a:lnTo>
                    <a:pt x="2125726" y="508253"/>
                  </a:lnTo>
                  <a:lnTo>
                    <a:pt x="2099945" y="471931"/>
                  </a:lnTo>
                  <a:lnTo>
                    <a:pt x="2072894" y="436752"/>
                  </a:lnTo>
                  <a:lnTo>
                    <a:pt x="2044446" y="402589"/>
                  </a:lnTo>
                  <a:lnTo>
                    <a:pt x="2014727" y="369569"/>
                  </a:lnTo>
                  <a:lnTo>
                    <a:pt x="1983867" y="337692"/>
                  </a:lnTo>
                  <a:lnTo>
                    <a:pt x="1951735" y="306958"/>
                  </a:lnTo>
                  <a:lnTo>
                    <a:pt x="1918334" y="277494"/>
                  </a:lnTo>
                  <a:lnTo>
                    <a:pt x="1883918" y="249300"/>
                  </a:lnTo>
                  <a:lnTo>
                    <a:pt x="1848357" y="222376"/>
                  </a:lnTo>
                  <a:lnTo>
                    <a:pt x="1811781" y="196850"/>
                  </a:lnTo>
                  <a:lnTo>
                    <a:pt x="1774190" y="172719"/>
                  </a:lnTo>
                  <a:lnTo>
                    <a:pt x="1735708" y="149987"/>
                  </a:lnTo>
                  <a:lnTo>
                    <a:pt x="1696084" y="128650"/>
                  </a:lnTo>
                  <a:lnTo>
                    <a:pt x="1655699" y="108838"/>
                  </a:lnTo>
                  <a:lnTo>
                    <a:pt x="1614424" y="90550"/>
                  </a:lnTo>
                  <a:lnTo>
                    <a:pt x="1572259" y="73913"/>
                  </a:lnTo>
                  <a:lnTo>
                    <a:pt x="1529333" y="58800"/>
                  </a:lnTo>
                  <a:lnTo>
                    <a:pt x="1485773" y="45338"/>
                  </a:lnTo>
                  <a:lnTo>
                    <a:pt x="1441323" y="33527"/>
                  </a:lnTo>
                  <a:lnTo>
                    <a:pt x="1396237" y="23367"/>
                  </a:lnTo>
                  <a:lnTo>
                    <a:pt x="1350518" y="15112"/>
                  </a:lnTo>
                  <a:lnTo>
                    <a:pt x="1304289" y="8508"/>
                  </a:lnTo>
                  <a:lnTo>
                    <a:pt x="1257427" y="3809"/>
                  </a:lnTo>
                  <a:lnTo>
                    <a:pt x="1209928" y="1015"/>
                  </a:lnTo>
                  <a:lnTo>
                    <a:pt x="1162050" y="0"/>
                  </a:lnTo>
                  <a:close/>
                </a:path>
              </a:pathLst>
            </a:custGeom>
            <a:solidFill>
              <a:srgbClr val="153B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195823" y="4334509"/>
              <a:ext cx="2324735" cy="2306320"/>
            </a:xfrm>
            <a:custGeom>
              <a:avLst/>
              <a:gdLst/>
              <a:ahLst/>
              <a:cxnLst/>
              <a:rect l="l" t="t" r="r" b="b"/>
              <a:pathLst>
                <a:path w="2324734" h="2306320">
                  <a:moveTo>
                    <a:pt x="0" y="1152905"/>
                  </a:moveTo>
                  <a:lnTo>
                    <a:pt x="1015" y="1105408"/>
                  </a:lnTo>
                  <a:lnTo>
                    <a:pt x="3810" y="1058290"/>
                  </a:lnTo>
                  <a:lnTo>
                    <a:pt x="8636" y="1011808"/>
                  </a:lnTo>
                  <a:lnTo>
                    <a:pt x="15239" y="965834"/>
                  </a:lnTo>
                  <a:lnTo>
                    <a:pt x="23622" y="920495"/>
                  </a:lnTo>
                  <a:lnTo>
                    <a:pt x="33781" y="875791"/>
                  </a:lnTo>
                  <a:lnTo>
                    <a:pt x="45720" y="831850"/>
                  </a:lnTo>
                  <a:lnTo>
                    <a:pt x="59309" y="788542"/>
                  </a:lnTo>
                  <a:lnTo>
                    <a:pt x="74422" y="745870"/>
                  </a:lnTo>
                  <a:lnTo>
                    <a:pt x="91312" y="704088"/>
                  </a:lnTo>
                  <a:lnTo>
                    <a:pt x="109727" y="663194"/>
                  </a:lnTo>
                  <a:lnTo>
                    <a:pt x="129666" y="623062"/>
                  </a:lnTo>
                  <a:lnTo>
                    <a:pt x="151129" y="583819"/>
                  </a:lnTo>
                  <a:lnTo>
                    <a:pt x="174116" y="545591"/>
                  </a:lnTo>
                  <a:lnTo>
                    <a:pt x="198500" y="508253"/>
                  </a:lnTo>
                  <a:lnTo>
                    <a:pt x="224281" y="471931"/>
                  </a:lnTo>
                  <a:lnTo>
                    <a:pt x="251333" y="436752"/>
                  </a:lnTo>
                  <a:lnTo>
                    <a:pt x="279780" y="402589"/>
                  </a:lnTo>
                  <a:lnTo>
                    <a:pt x="309499" y="369569"/>
                  </a:lnTo>
                  <a:lnTo>
                    <a:pt x="340360" y="337692"/>
                  </a:lnTo>
                  <a:lnTo>
                    <a:pt x="372490" y="306958"/>
                  </a:lnTo>
                  <a:lnTo>
                    <a:pt x="405764" y="277494"/>
                  </a:lnTo>
                  <a:lnTo>
                    <a:pt x="440309" y="249300"/>
                  </a:lnTo>
                  <a:lnTo>
                    <a:pt x="475741" y="222376"/>
                  </a:lnTo>
                  <a:lnTo>
                    <a:pt x="512317" y="196850"/>
                  </a:lnTo>
                  <a:lnTo>
                    <a:pt x="549910" y="172719"/>
                  </a:lnTo>
                  <a:lnTo>
                    <a:pt x="588517" y="149987"/>
                  </a:lnTo>
                  <a:lnTo>
                    <a:pt x="628014" y="128650"/>
                  </a:lnTo>
                  <a:lnTo>
                    <a:pt x="668401" y="108838"/>
                  </a:lnTo>
                  <a:lnTo>
                    <a:pt x="709802" y="90550"/>
                  </a:lnTo>
                  <a:lnTo>
                    <a:pt x="751839" y="73913"/>
                  </a:lnTo>
                  <a:lnTo>
                    <a:pt x="794765" y="58800"/>
                  </a:lnTo>
                  <a:lnTo>
                    <a:pt x="838453" y="45338"/>
                  </a:lnTo>
                  <a:lnTo>
                    <a:pt x="882776" y="33527"/>
                  </a:lnTo>
                  <a:lnTo>
                    <a:pt x="927862" y="23367"/>
                  </a:lnTo>
                  <a:lnTo>
                    <a:pt x="973581" y="15112"/>
                  </a:lnTo>
                  <a:lnTo>
                    <a:pt x="1019937" y="8508"/>
                  </a:lnTo>
                  <a:lnTo>
                    <a:pt x="1066800" y="3809"/>
                  </a:lnTo>
                  <a:lnTo>
                    <a:pt x="1114171" y="1015"/>
                  </a:lnTo>
                  <a:lnTo>
                    <a:pt x="1162050" y="0"/>
                  </a:lnTo>
                  <a:lnTo>
                    <a:pt x="1209928" y="1015"/>
                  </a:lnTo>
                  <a:lnTo>
                    <a:pt x="1257427" y="3809"/>
                  </a:lnTo>
                  <a:lnTo>
                    <a:pt x="1304289" y="8508"/>
                  </a:lnTo>
                  <a:lnTo>
                    <a:pt x="1350518" y="15112"/>
                  </a:lnTo>
                  <a:lnTo>
                    <a:pt x="1396237" y="23367"/>
                  </a:lnTo>
                  <a:lnTo>
                    <a:pt x="1441323" y="33527"/>
                  </a:lnTo>
                  <a:lnTo>
                    <a:pt x="1485773" y="45338"/>
                  </a:lnTo>
                  <a:lnTo>
                    <a:pt x="1529333" y="58800"/>
                  </a:lnTo>
                  <a:lnTo>
                    <a:pt x="1572259" y="73913"/>
                  </a:lnTo>
                  <a:lnTo>
                    <a:pt x="1614424" y="90550"/>
                  </a:lnTo>
                  <a:lnTo>
                    <a:pt x="1655699" y="108838"/>
                  </a:lnTo>
                  <a:lnTo>
                    <a:pt x="1696084" y="128650"/>
                  </a:lnTo>
                  <a:lnTo>
                    <a:pt x="1735708" y="149987"/>
                  </a:lnTo>
                  <a:lnTo>
                    <a:pt x="1774190" y="172719"/>
                  </a:lnTo>
                  <a:lnTo>
                    <a:pt x="1811781" y="196850"/>
                  </a:lnTo>
                  <a:lnTo>
                    <a:pt x="1848357" y="222376"/>
                  </a:lnTo>
                  <a:lnTo>
                    <a:pt x="1883918" y="249300"/>
                  </a:lnTo>
                  <a:lnTo>
                    <a:pt x="1918334" y="277494"/>
                  </a:lnTo>
                  <a:lnTo>
                    <a:pt x="1951735" y="306958"/>
                  </a:lnTo>
                  <a:lnTo>
                    <a:pt x="1983867" y="337692"/>
                  </a:lnTo>
                  <a:lnTo>
                    <a:pt x="2014727" y="369569"/>
                  </a:lnTo>
                  <a:lnTo>
                    <a:pt x="2044446" y="402589"/>
                  </a:lnTo>
                  <a:lnTo>
                    <a:pt x="2072894" y="436752"/>
                  </a:lnTo>
                  <a:lnTo>
                    <a:pt x="2099945" y="471931"/>
                  </a:lnTo>
                  <a:lnTo>
                    <a:pt x="2125726" y="508253"/>
                  </a:lnTo>
                  <a:lnTo>
                    <a:pt x="2150109" y="545591"/>
                  </a:lnTo>
                  <a:lnTo>
                    <a:pt x="2173097" y="583819"/>
                  </a:lnTo>
                  <a:lnTo>
                    <a:pt x="2194559" y="623062"/>
                  </a:lnTo>
                  <a:lnTo>
                    <a:pt x="2214499" y="663194"/>
                  </a:lnTo>
                  <a:lnTo>
                    <a:pt x="2232914" y="704088"/>
                  </a:lnTo>
                  <a:lnTo>
                    <a:pt x="2249804" y="745870"/>
                  </a:lnTo>
                  <a:lnTo>
                    <a:pt x="2264918" y="788542"/>
                  </a:lnTo>
                  <a:lnTo>
                    <a:pt x="2278506" y="831850"/>
                  </a:lnTo>
                  <a:lnTo>
                    <a:pt x="2290445" y="875791"/>
                  </a:lnTo>
                  <a:lnTo>
                    <a:pt x="2300604" y="920495"/>
                  </a:lnTo>
                  <a:lnTo>
                    <a:pt x="2308986" y="965834"/>
                  </a:lnTo>
                  <a:lnTo>
                    <a:pt x="2315591" y="1011808"/>
                  </a:lnTo>
                  <a:lnTo>
                    <a:pt x="2320417" y="1058290"/>
                  </a:lnTo>
                  <a:lnTo>
                    <a:pt x="2323210" y="1105408"/>
                  </a:lnTo>
                  <a:lnTo>
                    <a:pt x="2324227" y="1152905"/>
                  </a:lnTo>
                  <a:lnTo>
                    <a:pt x="2323210" y="1200403"/>
                  </a:lnTo>
                  <a:lnTo>
                    <a:pt x="2320417" y="1247393"/>
                  </a:lnTo>
                  <a:lnTo>
                    <a:pt x="2315591" y="1293964"/>
                  </a:lnTo>
                  <a:lnTo>
                    <a:pt x="2308986" y="1339900"/>
                  </a:lnTo>
                  <a:lnTo>
                    <a:pt x="2300604" y="1385239"/>
                  </a:lnTo>
                  <a:lnTo>
                    <a:pt x="2290445" y="1429943"/>
                  </a:lnTo>
                  <a:lnTo>
                    <a:pt x="2278506" y="1473974"/>
                  </a:lnTo>
                  <a:lnTo>
                    <a:pt x="2264918" y="1517294"/>
                  </a:lnTo>
                  <a:lnTo>
                    <a:pt x="2249804" y="1559864"/>
                  </a:lnTo>
                  <a:lnTo>
                    <a:pt x="2232914" y="1601647"/>
                  </a:lnTo>
                  <a:lnTo>
                    <a:pt x="2214499" y="1642605"/>
                  </a:lnTo>
                  <a:lnTo>
                    <a:pt x="2194559" y="1682711"/>
                  </a:lnTo>
                  <a:lnTo>
                    <a:pt x="2173097" y="1721916"/>
                  </a:lnTo>
                  <a:lnTo>
                    <a:pt x="2150109" y="1760181"/>
                  </a:lnTo>
                  <a:lnTo>
                    <a:pt x="2125726" y="1797481"/>
                  </a:lnTo>
                  <a:lnTo>
                    <a:pt x="2099945" y="1833765"/>
                  </a:lnTo>
                  <a:lnTo>
                    <a:pt x="2072894" y="1869008"/>
                  </a:lnTo>
                  <a:lnTo>
                    <a:pt x="2044446" y="1903171"/>
                  </a:lnTo>
                  <a:lnTo>
                    <a:pt x="2014727" y="1936216"/>
                  </a:lnTo>
                  <a:lnTo>
                    <a:pt x="1983867" y="1968106"/>
                  </a:lnTo>
                  <a:lnTo>
                    <a:pt x="1951735" y="1998789"/>
                  </a:lnTo>
                  <a:lnTo>
                    <a:pt x="1918334" y="2028253"/>
                  </a:lnTo>
                  <a:lnTo>
                    <a:pt x="1883918" y="2056447"/>
                  </a:lnTo>
                  <a:lnTo>
                    <a:pt x="1848357" y="2083333"/>
                  </a:lnTo>
                  <a:lnTo>
                    <a:pt x="1811781" y="2108873"/>
                  </a:lnTo>
                  <a:lnTo>
                    <a:pt x="1774190" y="2133041"/>
                  </a:lnTo>
                  <a:lnTo>
                    <a:pt x="1735708" y="2155799"/>
                  </a:lnTo>
                  <a:lnTo>
                    <a:pt x="1696084" y="2177084"/>
                  </a:lnTo>
                  <a:lnTo>
                    <a:pt x="1655699" y="2196896"/>
                  </a:lnTo>
                  <a:lnTo>
                    <a:pt x="1614424" y="2215172"/>
                  </a:lnTo>
                  <a:lnTo>
                    <a:pt x="1572259" y="2231885"/>
                  </a:lnTo>
                  <a:lnTo>
                    <a:pt x="1529333" y="2246998"/>
                  </a:lnTo>
                  <a:lnTo>
                    <a:pt x="1485773" y="2260472"/>
                  </a:lnTo>
                  <a:lnTo>
                    <a:pt x="1441323" y="2272271"/>
                  </a:lnTo>
                  <a:lnTo>
                    <a:pt x="1396237" y="2282355"/>
                  </a:lnTo>
                  <a:lnTo>
                    <a:pt x="1350518" y="2290686"/>
                  </a:lnTo>
                  <a:lnTo>
                    <a:pt x="1304289" y="2297226"/>
                  </a:lnTo>
                  <a:lnTo>
                    <a:pt x="1257427" y="2301951"/>
                  </a:lnTo>
                  <a:lnTo>
                    <a:pt x="1209928" y="2304808"/>
                  </a:lnTo>
                  <a:lnTo>
                    <a:pt x="1162050" y="2305773"/>
                  </a:lnTo>
                  <a:lnTo>
                    <a:pt x="1114171" y="2304808"/>
                  </a:lnTo>
                  <a:lnTo>
                    <a:pt x="1066800" y="2301951"/>
                  </a:lnTo>
                  <a:lnTo>
                    <a:pt x="1019937" y="2297226"/>
                  </a:lnTo>
                  <a:lnTo>
                    <a:pt x="973581" y="2290686"/>
                  </a:lnTo>
                  <a:lnTo>
                    <a:pt x="927862" y="2282355"/>
                  </a:lnTo>
                  <a:lnTo>
                    <a:pt x="882776" y="2272271"/>
                  </a:lnTo>
                  <a:lnTo>
                    <a:pt x="838453" y="2260472"/>
                  </a:lnTo>
                  <a:lnTo>
                    <a:pt x="794765" y="2246998"/>
                  </a:lnTo>
                  <a:lnTo>
                    <a:pt x="751839" y="2231885"/>
                  </a:lnTo>
                  <a:lnTo>
                    <a:pt x="709802" y="2215172"/>
                  </a:lnTo>
                  <a:lnTo>
                    <a:pt x="668401" y="2196896"/>
                  </a:lnTo>
                  <a:lnTo>
                    <a:pt x="628014" y="2177084"/>
                  </a:lnTo>
                  <a:lnTo>
                    <a:pt x="588517" y="2155799"/>
                  </a:lnTo>
                  <a:lnTo>
                    <a:pt x="549910" y="2133041"/>
                  </a:lnTo>
                  <a:lnTo>
                    <a:pt x="512317" y="2108873"/>
                  </a:lnTo>
                  <a:lnTo>
                    <a:pt x="475741" y="2083333"/>
                  </a:lnTo>
                  <a:lnTo>
                    <a:pt x="440309" y="2056447"/>
                  </a:lnTo>
                  <a:lnTo>
                    <a:pt x="405764" y="2028253"/>
                  </a:lnTo>
                  <a:lnTo>
                    <a:pt x="372490" y="1998789"/>
                  </a:lnTo>
                  <a:lnTo>
                    <a:pt x="340360" y="1968106"/>
                  </a:lnTo>
                  <a:lnTo>
                    <a:pt x="309499" y="1936216"/>
                  </a:lnTo>
                  <a:lnTo>
                    <a:pt x="279780" y="1903171"/>
                  </a:lnTo>
                  <a:lnTo>
                    <a:pt x="251333" y="1869008"/>
                  </a:lnTo>
                  <a:lnTo>
                    <a:pt x="224281" y="1833765"/>
                  </a:lnTo>
                  <a:lnTo>
                    <a:pt x="198500" y="1797481"/>
                  </a:lnTo>
                  <a:lnTo>
                    <a:pt x="174116" y="1760181"/>
                  </a:lnTo>
                  <a:lnTo>
                    <a:pt x="151129" y="1721916"/>
                  </a:lnTo>
                  <a:lnTo>
                    <a:pt x="129666" y="1682711"/>
                  </a:lnTo>
                  <a:lnTo>
                    <a:pt x="109727" y="1642605"/>
                  </a:lnTo>
                  <a:lnTo>
                    <a:pt x="91312" y="1601647"/>
                  </a:lnTo>
                  <a:lnTo>
                    <a:pt x="74422" y="1559864"/>
                  </a:lnTo>
                  <a:lnTo>
                    <a:pt x="59309" y="1517294"/>
                  </a:lnTo>
                  <a:lnTo>
                    <a:pt x="45720" y="1473974"/>
                  </a:lnTo>
                  <a:lnTo>
                    <a:pt x="33781" y="1429943"/>
                  </a:lnTo>
                  <a:lnTo>
                    <a:pt x="23622" y="1385239"/>
                  </a:lnTo>
                  <a:lnTo>
                    <a:pt x="15239" y="1339900"/>
                  </a:lnTo>
                  <a:lnTo>
                    <a:pt x="8636" y="1293964"/>
                  </a:lnTo>
                  <a:lnTo>
                    <a:pt x="3810" y="1247393"/>
                  </a:lnTo>
                  <a:lnTo>
                    <a:pt x="1015" y="1200403"/>
                  </a:lnTo>
                  <a:lnTo>
                    <a:pt x="0" y="1152905"/>
                  </a:lnTo>
                  <a:close/>
                </a:path>
              </a:pathLst>
            </a:custGeom>
            <a:ln w="12700">
              <a:solidFill>
                <a:srgbClr val="D15F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226783" y="4653153"/>
            <a:ext cx="4196080" cy="1856739"/>
          </a:xfrm>
          <a:custGeom>
            <a:avLst/>
            <a:gdLst/>
            <a:ahLst/>
            <a:cxnLst/>
            <a:rect l="l" t="t" r="r" b="b"/>
            <a:pathLst>
              <a:path w="4196080" h="1856740">
                <a:moveTo>
                  <a:pt x="3886111" y="0"/>
                </a:moveTo>
                <a:lnTo>
                  <a:pt x="309422" y="0"/>
                </a:lnTo>
                <a:lnTo>
                  <a:pt x="263702" y="3302"/>
                </a:lnTo>
                <a:lnTo>
                  <a:pt x="220052" y="13081"/>
                </a:lnTo>
                <a:lnTo>
                  <a:pt x="178981" y="28702"/>
                </a:lnTo>
                <a:lnTo>
                  <a:pt x="140931" y="49911"/>
                </a:lnTo>
                <a:lnTo>
                  <a:pt x="106413" y="75946"/>
                </a:lnTo>
                <a:lnTo>
                  <a:pt x="75895" y="106426"/>
                </a:lnTo>
                <a:lnTo>
                  <a:pt x="49847" y="140970"/>
                </a:lnTo>
                <a:lnTo>
                  <a:pt x="28752" y="179070"/>
                </a:lnTo>
                <a:lnTo>
                  <a:pt x="13093" y="220091"/>
                </a:lnTo>
                <a:lnTo>
                  <a:pt x="3352" y="263779"/>
                </a:lnTo>
                <a:lnTo>
                  <a:pt x="0" y="309499"/>
                </a:lnTo>
                <a:lnTo>
                  <a:pt x="0" y="1547088"/>
                </a:lnTo>
                <a:lnTo>
                  <a:pt x="3352" y="1592808"/>
                </a:lnTo>
                <a:lnTo>
                  <a:pt x="13093" y="1636445"/>
                </a:lnTo>
                <a:lnTo>
                  <a:pt x="28752" y="1677530"/>
                </a:lnTo>
                <a:lnTo>
                  <a:pt x="49847" y="1715566"/>
                </a:lnTo>
                <a:lnTo>
                  <a:pt x="75895" y="1750085"/>
                </a:lnTo>
                <a:lnTo>
                  <a:pt x="106413" y="1780603"/>
                </a:lnTo>
                <a:lnTo>
                  <a:pt x="140931" y="1806651"/>
                </a:lnTo>
                <a:lnTo>
                  <a:pt x="178981" y="1827733"/>
                </a:lnTo>
                <a:lnTo>
                  <a:pt x="220052" y="1843392"/>
                </a:lnTo>
                <a:lnTo>
                  <a:pt x="263702" y="1853145"/>
                </a:lnTo>
                <a:lnTo>
                  <a:pt x="309422" y="1856498"/>
                </a:lnTo>
                <a:lnTo>
                  <a:pt x="3886111" y="1856498"/>
                </a:lnTo>
                <a:lnTo>
                  <a:pt x="3931831" y="1853145"/>
                </a:lnTo>
                <a:lnTo>
                  <a:pt x="3975519" y="1843392"/>
                </a:lnTo>
                <a:lnTo>
                  <a:pt x="4016540" y="1827733"/>
                </a:lnTo>
                <a:lnTo>
                  <a:pt x="4054640" y="1806651"/>
                </a:lnTo>
                <a:lnTo>
                  <a:pt x="4089057" y="1780603"/>
                </a:lnTo>
                <a:lnTo>
                  <a:pt x="4119664" y="1750085"/>
                </a:lnTo>
                <a:lnTo>
                  <a:pt x="4145699" y="1715566"/>
                </a:lnTo>
                <a:lnTo>
                  <a:pt x="4166781" y="1677530"/>
                </a:lnTo>
                <a:lnTo>
                  <a:pt x="4182402" y="1636445"/>
                </a:lnTo>
                <a:lnTo>
                  <a:pt x="4192181" y="1592808"/>
                </a:lnTo>
                <a:lnTo>
                  <a:pt x="4195483" y="1547088"/>
                </a:lnTo>
                <a:lnTo>
                  <a:pt x="4195483" y="309499"/>
                </a:lnTo>
                <a:lnTo>
                  <a:pt x="4192181" y="263779"/>
                </a:lnTo>
                <a:lnTo>
                  <a:pt x="4182402" y="220091"/>
                </a:lnTo>
                <a:lnTo>
                  <a:pt x="4166781" y="179070"/>
                </a:lnTo>
                <a:lnTo>
                  <a:pt x="4145699" y="140970"/>
                </a:lnTo>
                <a:lnTo>
                  <a:pt x="4119664" y="106426"/>
                </a:lnTo>
                <a:lnTo>
                  <a:pt x="4089057" y="75946"/>
                </a:lnTo>
                <a:lnTo>
                  <a:pt x="4054640" y="49911"/>
                </a:lnTo>
                <a:lnTo>
                  <a:pt x="4016540" y="28702"/>
                </a:lnTo>
                <a:lnTo>
                  <a:pt x="3975519" y="13081"/>
                </a:lnTo>
                <a:lnTo>
                  <a:pt x="3931831" y="3302"/>
                </a:lnTo>
                <a:lnTo>
                  <a:pt x="3886111" y="0"/>
                </a:lnTo>
                <a:close/>
              </a:path>
            </a:pathLst>
          </a:custGeom>
          <a:solidFill>
            <a:srgbClr val="EFEC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SbN: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Convergencia</a:t>
            </a:r>
            <a:r>
              <a:rPr b="1" spc="-5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entre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clima,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 spc="-20">
                <a:latin typeface="Calibri"/>
                <a:cs typeface="Calibri"/>
              </a:rPr>
              <a:t>biodiversidad,</a:t>
            </a:r>
            <a:r>
              <a:rPr b="1" spc="-11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agua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y</a:t>
            </a:r>
            <a:r>
              <a:rPr b="1" spc="-150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suelo</a:t>
            </a: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7187" y="1616328"/>
            <a:ext cx="504825" cy="5048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7187" y="2581529"/>
            <a:ext cx="504825" cy="50482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7187" y="3546728"/>
            <a:ext cx="504825" cy="504825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8529446" y="1275969"/>
            <a:ext cx="2588895" cy="2433955"/>
            <a:chOff x="8529446" y="1275969"/>
            <a:chExt cx="2588895" cy="2433955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29446" y="1275969"/>
              <a:ext cx="2477389" cy="243382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28252" y="1766176"/>
              <a:ext cx="2490089" cy="807351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078483" y="1622805"/>
            <a:ext cx="5494655" cy="728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95">
                <a:solidFill>
                  <a:srgbClr val="155B4E"/>
                </a:solidFill>
                <a:latin typeface="Arial Black"/>
                <a:cs typeface="Arial Black"/>
              </a:rPr>
              <a:t>Clima</a:t>
            </a:r>
            <a:r>
              <a:rPr sz="1800" spc="-229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95">
                <a:solidFill>
                  <a:srgbClr val="155B4E"/>
                </a:solidFill>
                <a:latin typeface="Arial Black"/>
                <a:cs typeface="Arial Black"/>
              </a:rPr>
              <a:t>(NDC</a:t>
            </a:r>
            <a:r>
              <a:rPr sz="1800" spc="-2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20">
                <a:solidFill>
                  <a:srgbClr val="155B4E"/>
                </a:solidFill>
                <a:latin typeface="Arial Black"/>
                <a:cs typeface="Arial Black"/>
              </a:rPr>
              <a:t>3.0)</a:t>
            </a:r>
            <a:endParaRPr sz="1800">
              <a:latin typeface="Arial Black"/>
              <a:cs typeface="Arial Black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1400" spc="-90">
                <a:solidFill>
                  <a:srgbClr val="155B4E"/>
                </a:solidFill>
                <a:latin typeface="Arial Black"/>
                <a:cs typeface="Arial Black"/>
              </a:rPr>
              <a:t>Los</a:t>
            </a:r>
            <a:r>
              <a:rPr sz="1400" spc="-1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14">
                <a:solidFill>
                  <a:srgbClr val="155B4E"/>
                </a:solidFill>
                <a:latin typeface="Arial Black"/>
                <a:cs typeface="Arial Black"/>
              </a:rPr>
              <a:t>ecosistemas</a:t>
            </a:r>
            <a:r>
              <a:rPr sz="1400" spc="-1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0">
                <a:solidFill>
                  <a:srgbClr val="155B4E"/>
                </a:solidFill>
                <a:latin typeface="Arial Black"/>
                <a:cs typeface="Arial Black"/>
              </a:rPr>
              <a:t>contribuyen</a:t>
            </a:r>
            <a:r>
              <a:rPr sz="1400" spc="-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a</a:t>
            </a:r>
            <a:r>
              <a:rPr sz="1400" spc="-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45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400" spc="-9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90">
                <a:solidFill>
                  <a:srgbClr val="155B4E"/>
                </a:solidFill>
                <a:latin typeface="Arial Black"/>
                <a:cs typeface="Arial Black"/>
              </a:rPr>
              <a:t>adaptación,</a:t>
            </a:r>
            <a:r>
              <a:rPr sz="1400" spc="-1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45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400" spc="-10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5">
                <a:solidFill>
                  <a:srgbClr val="155B4E"/>
                </a:solidFill>
                <a:latin typeface="Arial Black"/>
                <a:cs typeface="Arial Black"/>
              </a:rPr>
              <a:t>mitigación,</a:t>
            </a:r>
            <a:r>
              <a:rPr sz="1400" spc="-1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25">
                <a:solidFill>
                  <a:srgbClr val="155B4E"/>
                </a:solidFill>
                <a:latin typeface="Arial Black"/>
                <a:cs typeface="Arial Black"/>
              </a:rPr>
              <a:t>la </a:t>
            </a:r>
            <a:r>
              <a:rPr sz="1400" spc="-105">
                <a:solidFill>
                  <a:srgbClr val="155B4E"/>
                </a:solidFill>
                <a:latin typeface="Arial Black"/>
                <a:cs typeface="Arial Black"/>
              </a:rPr>
              <a:t>reducción</a:t>
            </a:r>
            <a:r>
              <a:rPr sz="1400" spc="-1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60">
                <a:solidFill>
                  <a:srgbClr val="155B4E"/>
                </a:solidFill>
                <a:latin typeface="Arial Black"/>
                <a:cs typeface="Arial Black"/>
              </a:rPr>
              <a:t>del</a:t>
            </a:r>
            <a:r>
              <a:rPr sz="1400" spc="-1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5">
                <a:solidFill>
                  <a:srgbClr val="155B4E"/>
                </a:solidFill>
                <a:latin typeface="Arial Black"/>
                <a:cs typeface="Arial Black"/>
              </a:rPr>
              <a:t>riesgo</a:t>
            </a:r>
            <a:r>
              <a:rPr sz="1400" spc="-15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y</a:t>
            </a:r>
            <a:r>
              <a:rPr sz="1400" spc="-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50">
                <a:solidFill>
                  <a:srgbClr val="155B4E"/>
                </a:solidFill>
                <a:latin typeface="Arial Black"/>
                <a:cs typeface="Arial Black"/>
              </a:rPr>
              <a:t>el</a:t>
            </a:r>
            <a:r>
              <a:rPr sz="1400" spc="-1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80">
                <a:solidFill>
                  <a:srgbClr val="155B4E"/>
                </a:solidFill>
                <a:latin typeface="Arial Black"/>
                <a:cs typeface="Arial Black"/>
              </a:rPr>
              <a:t>bienestar</a:t>
            </a:r>
            <a:r>
              <a:rPr sz="1400" spc="-1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social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5"/>
              <a:t>Biodiversidad</a:t>
            </a:r>
            <a:r>
              <a:rPr spc="-185"/>
              <a:t> </a:t>
            </a:r>
            <a:r>
              <a:rPr spc="-80"/>
              <a:t>(Meta</a:t>
            </a:r>
            <a:r>
              <a:rPr spc="-90"/>
              <a:t> </a:t>
            </a:r>
            <a:r>
              <a:rPr spc="-10"/>
              <a:t>30x30)</a:t>
            </a: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00" spc="-85"/>
              <a:t>Corredores</a:t>
            </a:r>
            <a:r>
              <a:rPr sz="1400" spc="-140"/>
              <a:t> </a:t>
            </a:r>
            <a:r>
              <a:rPr sz="1400" spc="-85"/>
              <a:t>biológicos</a:t>
            </a:r>
            <a:r>
              <a:rPr sz="1400" spc="-165"/>
              <a:t> </a:t>
            </a:r>
            <a:r>
              <a:rPr sz="1400"/>
              <a:t>y</a:t>
            </a:r>
            <a:r>
              <a:rPr sz="1400" spc="-85"/>
              <a:t> </a:t>
            </a:r>
            <a:r>
              <a:rPr sz="1400" spc="-95"/>
              <a:t>áreas </a:t>
            </a:r>
            <a:r>
              <a:rPr sz="1400" spc="-65"/>
              <a:t>de</a:t>
            </a:r>
            <a:r>
              <a:rPr sz="1400" spc="-105"/>
              <a:t> </a:t>
            </a:r>
            <a:r>
              <a:rPr sz="1400" spc="-85"/>
              <a:t>gobernanza</a:t>
            </a:r>
            <a:r>
              <a:rPr sz="1400" spc="-55"/>
              <a:t> </a:t>
            </a:r>
            <a:r>
              <a:rPr sz="1400" spc="-10"/>
              <a:t>equitativa</a:t>
            </a:r>
            <a:endParaRPr sz="1400"/>
          </a:p>
          <a:p>
            <a:pPr marL="12700" marR="212090">
              <a:lnSpc>
                <a:spcPct val="100000"/>
              </a:lnSpc>
            </a:pPr>
            <a:r>
              <a:rPr sz="1400" spc="-35"/>
              <a:t>No</a:t>
            </a:r>
            <a:r>
              <a:rPr sz="1400" spc="-105"/>
              <a:t> </a:t>
            </a:r>
            <a:r>
              <a:rPr sz="1400" spc="-90"/>
              <a:t>debe</a:t>
            </a:r>
            <a:r>
              <a:rPr sz="1400" spc="-100"/>
              <a:t> </a:t>
            </a:r>
            <a:r>
              <a:rPr sz="1400" spc="-70"/>
              <a:t>interpretarse</a:t>
            </a:r>
            <a:r>
              <a:rPr sz="1400" spc="-90"/>
              <a:t> </a:t>
            </a:r>
            <a:r>
              <a:rPr sz="1400" spc="-85"/>
              <a:t>solo</a:t>
            </a:r>
            <a:r>
              <a:rPr sz="1400" spc="-130"/>
              <a:t> </a:t>
            </a:r>
            <a:r>
              <a:rPr sz="1400" spc="-90"/>
              <a:t>como</a:t>
            </a:r>
            <a:r>
              <a:rPr sz="1400" spc="-160"/>
              <a:t> </a:t>
            </a:r>
            <a:r>
              <a:rPr sz="1400" spc="-20"/>
              <a:t>un</a:t>
            </a:r>
            <a:r>
              <a:rPr sz="1400" spc="-30"/>
              <a:t> </a:t>
            </a:r>
            <a:r>
              <a:rPr sz="1400" spc="-80"/>
              <a:t>objetivo</a:t>
            </a:r>
            <a:r>
              <a:rPr sz="1400" spc="-125"/>
              <a:t> </a:t>
            </a:r>
            <a:r>
              <a:rPr sz="1400" spc="-75"/>
              <a:t>cuantitativo</a:t>
            </a:r>
            <a:r>
              <a:rPr sz="1400" spc="-150"/>
              <a:t> </a:t>
            </a:r>
            <a:r>
              <a:rPr sz="1400" spc="-25"/>
              <a:t>de </a:t>
            </a:r>
            <a:r>
              <a:rPr sz="1400" spc="-10"/>
              <a:t>superficie</a:t>
            </a:r>
            <a:endParaRPr sz="1400"/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pc="-90">
                <a:solidFill>
                  <a:srgbClr val="175F2F"/>
                </a:solidFill>
              </a:rPr>
              <a:t>Agua</a:t>
            </a:r>
            <a:r>
              <a:rPr spc="-215">
                <a:solidFill>
                  <a:srgbClr val="175F2F"/>
                </a:solidFill>
              </a:rPr>
              <a:t> </a:t>
            </a:r>
            <a:r>
              <a:rPr spc="-20">
                <a:solidFill>
                  <a:srgbClr val="175F2F"/>
                </a:solidFill>
              </a:rPr>
              <a:t>y</a:t>
            </a:r>
            <a:r>
              <a:rPr spc="-195">
                <a:solidFill>
                  <a:srgbClr val="175F2F"/>
                </a:solidFill>
              </a:rPr>
              <a:t> </a:t>
            </a:r>
            <a:r>
              <a:rPr spc="-20">
                <a:solidFill>
                  <a:srgbClr val="175F2F"/>
                </a:solidFill>
              </a:rPr>
              <a:t>Suelo</a:t>
            </a: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1400" spc="-105"/>
              <a:t>Restauración</a:t>
            </a:r>
            <a:r>
              <a:rPr sz="1400" spc="-60"/>
              <a:t> </a:t>
            </a:r>
            <a:r>
              <a:rPr sz="1400" spc="-65"/>
              <a:t>de</a:t>
            </a:r>
            <a:r>
              <a:rPr sz="1400" spc="-114"/>
              <a:t> </a:t>
            </a:r>
            <a:r>
              <a:rPr sz="1400" spc="-120"/>
              <a:t>cuencas,</a:t>
            </a:r>
            <a:r>
              <a:rPr sz="1400" spc="-175"/>
              <a:t> </a:t>
            </a:r>
            <a:r>
              <a:rPr sz="1400" spc="-80"/>
              <a:t>seguridad </a:t>
            </a:r>
            <a:r>
              <a:rPr sz="1400" spc="-75"/>
              <a:t>hídrica</a:t>
            </a:r>
            <a:r>
              <a:rPr sz="1400" spc="-85"/>
              <a:t> </a:t>
            </a:r>
            <a:r>
              <a:rPr sz="1400"/>
              <a:t>y</a:t>
            </a:r>
            <a:r>
              <a:rPr sz="1400" spc="-105"/>
              <a:t> </a:t>
            </a:r>
            <a:r>
              <a:rPr sz="1400" spc="-70"/>
              <a:t>neutralidad</a:t>
            </a:r>
            <a:r>
              <a:rPr sz="1400" spc="-50"/>
              <a:t> </a:t>
            </a:r>
            <a:r>
              <a:rPr sz="1400" spc="-55"/>
              <a:t>en</a:t>
            </a:r>
            <a:r>
              <a:rPr sz="1400" spc="-90"/>
              <a:t> </a:t>
            </a:r>
            <a:r>
              <a:rPr sz="1400" spc="-25"/>
              <a:t>la </a:t>
            </a:r>
            <a:r>
              <a:rPr sz="1400" spc="-95"/>
              <a:t>degradación</a:t>
            </a:r>
            <a:r>
              <a:rPr sz="1400" spc="-75"/>
              <a:t> </a:t>
            </a:r>
            <a:r>
              <a:rPr sz="1400" spc="-65"/>
              <a:t>de</a:t>
            </a:r>
            <a:r>
              <a:rPr sz="1400" spc="-100"/>
              <a:t> </a:t>
            </a:r>
            <a:r>
              <a:rPr sz="1400" spc="-10"/>
              <a:t>tierras</a:t>
            </a:r>
            <a:endParaRPr sz="1400"/>
          </a:p>
        </p:txBody>
      </p:sp>
      <p:sp>
        <p:nvSpPr>
          <p:cNvPr id="16" name="object 16"/>
          <p:cNvSpPr txBox="1"/>
          <p:nvPr/>
        </p:nvSpPr>
        <p:spPr>
          <a:xfrm>
            <a:off x="1416558" y="891920"/>
            <a:ext cx="585343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28600" marR="5080" indent="-216535">
              <a:lnSpc>
                <a:spcPct val="100000"/>
              </a:lnSpc>
              <a:spcBef>
                <a:spcPts val="105"/>
              </a:spcBef>
            </a:pP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La</a:t>
            </a:r>
            <a:r>
              <a:rPr sz="1400" b="1" i="1" spc="-3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convergencia</a:t>
            </a:r>
            <a:r>
              <a:rPr sz="1400" b="1" i="1" spc="-6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consiste</a:t>
            </a:r>
            <a:r>
              <a:rPr sz="1400" b="1" i="1" spc="-5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en </a:t>
            </a:r>
            <a:r>
              <a:rPr sz="1400" b="1" i="1" spc="-35">
                <a:solidFill>
                  <a:srgbClr val="7BA27B"/>
                </a:solidFill>
                <a:latin typeface="Trebuchet MS"/>
                <a:cs typeface="Trebuchet MS"/>
              </a:rPr>
              <a:t>identificar</a:t>
            </a:r>
            <a:r>
              <a:rPr sz="1400" b="1" i="1" spc="-9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 spc="-30">
                <a:solidFill>
                  <a:srgbClr val="7BA27B"/>
                </a:solidFill>
                <a:latin typeface="Trebuchet MS"/>
                <a:cs typeface="Trebuchet MS"/>
              </a:rPr>
              <a:t>objetivos</a:t>
            </a:r>
            <a:r>
              <a:rPr sz="1400" b="1" i="1" spc="-1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comunes,</a:t>
            </a:r>
            <a:r>
              <a:rPr sz="1400" b="1" i="1" spc="-4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 spc="-10">
                <a:solidFill>
                  <a:srgbClr val="7BA27B"/>
                </a:solidFill>
                <a:latin typeface="Trebuchet MS"/>
                <a:cs typeface="Trebuchet MS"/>
              </a:rPr>
              <a:t>territorios </a:t>
            </a:r>
            <a:r>
              <a:rPr sz="1400" b="1" i="1" spc="-35">
                <a:solidFill>
                  <a:srgbClr val="7BA27B"/>
                </a:solidFill>
                <a:latin typeface="Trebuchet MS"/>
                <a:cs typeface="Trebuchet MS"/>
              </a:rPr>
              <a:t>prioritarios</a:t>
            </a:r>
            <a:r>
              <a:rPr sz="1400" b="1" i="1" spc="-1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y</a:t>
            </a:r>
            <a:r>
              <a:rPr sz="1400" b="1" i="1" spc="-9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fuentes</a:t>
            </a:r>
            <a:r>
              <a:rPr sz="1400" b="1" i="1" spc="-6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de</a:t>
            </a:r>
            <a:r>
              <a:rPr sz="1400" b="1" i="1" spc="-4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 spc="-10">
                <a:solidFill>
                  <a:srgbClr val="7BA27B"/>
                </a:solidFill>
                <a:latin typeface="Trebuchet MS"/>
                <a:cs typeface="Trebuchet MS"/>
              </a:rPr>
              <a:t>financiamiento</a:t>
            </a:r>
            <a:r>
              <a:rPr sz="1400" b="1" i="1" spc="-6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con</a:t>
            </a:r>
            <a:r>
              <a:rPr sz="1400" b="1" i="1" spc="-4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>
                <a:solidFill>
                  <a:srgbClr val="7BA27B"/>
                </a:solidFill>
                <a:latin typeface="Trebuchet MS"/>
                <a:cs typeface="Trebuchet MS"/>
              </a:rPr>
              <a:t>beneficios</a:t>
            </a:r>
            <a:r>
              <a:rPr sz="1400" b="1" i="1" spc="-4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1400" b="1" i="1" spc="-10">
                <a:solidFill>
                  <a:srgbClr val="7BA27B"/>
                </a:solidFill>
                <a:latin typeface="Trebuchet MS"/>
                <a:cs typeface="Trebuchet MS"/>
              </a:rPr>
              <a:t>múltiples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632317" y="2514980"/>
            <a:ext cx="23056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540" algn="ctr">
              <a:lnSpc>
                <a:spcPct val="100000"/>
              </a:lnSpc>
              <a:spcBef>
                <a:spcPts val="100"/>
              </a:spcBef>
            </a:pP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200" b="1" i="1" spc="-1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10">
                <a:solidFill>
                  <a:srgbClr val="FFFFFF"/>
                </a:solidFill>
                <a:latin typeface="Trebuchet MS"/>
                <a:cs typeface="Trebuchet MS"/>
              </a:rPr>
              <a:t>áreas</a:t>
            </a:r>
            <a:r>
              <a:rPr sz="1200" b="1" i="1" spc="-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40">
                <a:solidFill>
                  <a:srgbClr val="FFFFFF"/>
                </a:solidFill>
                <a:latin typeface="Trebuchet MS"/>
                <a:cs typeface="Trebuchet MS"/>
              </a:rPr>
              <a:t>terrestres,</a:t>
            </a:r>
            <a:r>
              <a:rPr sz="1200" b="1" i="1" spc="-4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aguas continentales,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marinas</a:t>
            </a:r>
            <a:r>
              <a:rPr sz="1200" b="1" i="1" spc="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5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costeras</a:t>
            </a:r>
            <a:r>
              <a:rPr sz="1200" b="1" i="1" spc="-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conservadas</a:t>
            </a:r>
            <a:r>
              <a:rPr sz="1200" b="1" i="1" spc="-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10">
                <a:solidFill>
                  <a:srgbClr val="FFFFFF"/>
                </a:solidFill>
                <a:latin typeface="Trebuchet MS"/>
                <a:cs typeface="Trebuchet MS"/>
              </a:rPr>
              <a:t>para</a:t>
            </a:r>
            <a:r>
              <a:rPr sz="1200" b="1" i="1" spc="-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2030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134350" y="4839499"/>
            <a:ext cx="3674110" cy="1113155"/>
          </a:xfrm>
          <a:prstGeom prst="rect">
            <a:avLst/>
          </a:prstGeom>
          <a:solidFill>
            <a:srgbClr val="EFECE9"/>
          </a:solidFill>
        </p:spPr>
        <p:txBody>
          <a:bodyPr vert="horz" wrap="square" lIns="0" tIns="33020" rIns="0" bIns="0" rtlCol="0">
            <a:spAutoFit/>
          </a:bodyPr>
          <a:lstStyle/>
          <a:p>
            <a:pPr marL="1332865" marR="249554" indent="-1073785">
              <a:lnSpc>
                <a:spcPts val="1300"/>
              </a:lnSpc>
              <a:spcBef>
                <a:spcPts val="260"/>
              </a:spcBef>
            </a:pPr>
            <a:r>
              <a:rPr sz="1200" spc="-120">
                <a:solidFill>
                  <a:srgbClr val="C65B11"/>
                </a:solidFill>
                <a:latin typeface="Arial Black"/>
                <a:cs typeface="Arial Black"/>
              </a:rPr>
              <a:t>CRITERIO</a:t>
            </a:r>
            <a:r>
              <a:rPr sz="1200" spc="-140">
                <a:solidFill>
                  <a:srgbClr val="C65B11"/>
                </a:solidFill>
                <a:latin typeface="Arial Black"/>
                <a:cs typeface="Arial Black"/>
              </a:rPr>
              <a:t> ESTRICTO</a:t>
            </a:r>
            <a:r>
              <a:rPr sz="1200" spc="-16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C65B11"/>
                </a:solidFill>
                <a:latin typeface="Arial Black"/>
                <a:cs typeface="Arial Black"/>
              </a:rPr>
              <a:t>DE</a:t>
            </a:r>
            <a:r>
              <a:rPr sz="1200" spc="-12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100">
                <a:solidFill>
                  <a:srgbClr val="C65B11"/>
                </a:solidFill>
                <a:latin typeface="Arial Black"/>
                <a:cs typeface="Arial Black"/>
              </a:rPr>
              <a:t>INTEGRIDAD</a:t>
            </a:r>
            <a:r>
              <a:rPr sz="1200" spc="-13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C65B11"/>
                </a:solidFill>
                <a:latin typeface="Arial Black"/>
                <a:cs typeface="Arial Black"/>
              </a:rPr>
              <a:t>PARA </a:t>
            </a:r>
            <a:r>
              <a:rPr sz="1200" spc="-10">
                <a:solidFill>
                  <a:srgbClr val="C65B11"/>
                </a:solidFill>
                <a:latin typeface="Arial Black"/>
                <a:cs typeface="Arial Black"/>
              </a:rPr>
              <a:t>MITIGACIÓN:</a:t>
            </a:r>
            <a:endParaRPr sz="1200">
              <a:latin typeface="Arial Black"/>
              <a:cs typeface="Arial Black"/>
            </a:endParaRPr>
          </a:p>
          <a:p>
            <a:pPr marL="92075" marR="71755" algn="just">
              <a:lnSpc>
                <a:spcPct val="90500"/>
              </a:lnSpc>
              <a:spcBef>
                <a:spcPts val="975"/>
              </a:spcBef>
            </a:pPr>
            <a:r>
              <a:rPr sz="1200">
                <a:latin typeface="Arial Black"/>
                <a:cs typeface="Arial Black"/>
              </a:rPr>
              <a:t>Las</a:t>
            </a:r>
            <a:r>
              <a:rPr sz="1200" spc="240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soluciones</a:t>
            </a:r>
            <a:r>
              <a:rPr sz="1200" spc="229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basadas</a:t>
            </a:r>
            <a:r>
              <a:rPr sz="1200" spc="24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en</a:t>
            </a:r>
            <a:r>
              <a:rPr sz="1200" spc="24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la</a:t>
            </a:r>
            <a:r>
              <a:rPr sz="1200" spc="235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naturaleza </a:t>
            </a:r>
            <a:r>
              <a:rPr sz="1200" spc="-30">
                <a:latin typeface="Arial Black"/>
                <a:cs typeface="Arial Black"/>
              </a:rPr>
              <a:t>pueden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complementar,</a:t>
            </a:r>
            <a:r>
              <a:rPr sz="1200" spc="-4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pero</a:t>
            </a:r>
            <a:r>
              <a:rPr sz="1200" spc="-35">
                <a:latin typeface="Arial Black"/>
                <a:cs typeface="Arial Black"/>
              </a:rPr>
              <a:t> </a:t>
            </a:r>
            <a:r>
              <a:rPr sz="1200" spc="-30">
                <a:latin typeface="Arial Black"/>
                <a:cs typeface="Arial Black"/>
              </a:rPr>
              <a:t>nunca</a:t>
            </a:r>
            <a:r>
              <a:rPr sz="1200" spc="-45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sustituir, </a:t>
            </a:r>
            <a:r>
              <a:rPr sz="1200" spc="-75">
                <a:latin typeface="Arial Black"/>
                <a:cs typeface="Arial Black"/>
              </a:rPr>
              <a:t>las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95">
                <a:latin typeface="Arial Black"/>
                <a:cs typeface="Arial Black"/>
              </a:rPr>
              <a:t>reducciones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directas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0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emisiones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259951" y="922096"/>
            <a:ext cx="86042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30">
                <a:solidFill>
                  <a:srgbClr val="C65B11"/>
                </a:solidFill>
                <a:latin typeface="Calibri"/>
                <a:cs typeface="Calibri"/>
              </a:rPr>
              <a:t>META</a:t>
            </a:r>
            <a:r>
              <a:rPr sz="1300" b="1" spc="-45">
                <a:solidFill>
                  <a:srgbClr val="C65B11"/>
                </a:solidFill>
                <a:latin typeface="Calibri"/>
                <a:cs typeface="Calibri"/>
              </a:rPr>
              <a:t> </a:t>
            </a:r>
            <a:r>
              <a:rPr sz="1300" b="1" spc="-10">
                <a:solidFill>
                  <a:srgbClr val="C65B11"/>
                </a:solidFill>
                <a:latin typeface="Calibri"/>
                <a:cs typeface="Calibri"/>
              </a:rPr>
              <a:t>30x30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329421" y="3938015"/>
            <a:ext cx="3094355" cy="462280"/>
          </a:xfrm>
          <a:prstGeom prst="rect">
            <a:avLst/>
          </a:prstGeom>
          <a:ln w="9525">
            <a:solidFill>
              <a:srgbClr val="EFECE9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506730" marR="224790" indent="-266700">
              <a:lnSpc>
                <a:spcPct val="100000"/>
              </a:lnSpc>
              <a:spcBef>
                <a:spcPts val="229"/>
              </a:spcBef>
            </a:pPr>
            <a:r>
              <a:rPr sz="1200" spc="-120">
                <a:solidFill>
                  <a:srgbClr val="153B2E"/>
                </a:solidFill>
                <a:latin typeface="Arial Black"/>
                <a:cs typeface="Arial Black"/>
              </a:rPr>
              <a:t>CONSERVACIÓN,</a:t>
            </a:r>
            <a:r>
              <a:rPr sz="1200" spc="-11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135">
                <a:solidFill>
                  <a:srgbClr val="153B2E"/>
                </a:solidFill>
                <a:latin typeface="Arial Black"/>
                <a:cs typeface="Arial Black"/>
              </a:rPr>
              <a:t>RESTAURACIÓN</a:t>
            </a:r>
            <a:r>
              <a:rPr sz="1200" spc="-3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3B2E"/>
                </a:solidFill>
                <a:latin typeface="Arial Black"/>
                <a:cs typeface="Arial Black"/>
              </a:rPr>
              <a:t>Y </a:t>
            </a:r>
            <a:r>
              <a:rPr sz="1200" spc="-114">
                <a:solidFill>
                  <a:srgbClr val="153B2E"/>
                </a:solidFill>
                <a:latin typeface="Arial Black"/>
                <a:cs typeface="Arial Black"/>
              </a:rPr>
              <a:t>CONECTIVIDAD</a:t>
            </a:r>
            <a:r>
              <a:rPr sz="1200" spc="-5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3B2E"/>
                </a:solidFill>
                <a:latin typeface="Arial Black"/>
                <a:cs typeface="Arial Black"/>
              </a:rPr>
              <a:t>ECOLÓGICA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15213" y="4609095"/>
            <a:ext cx="3943350" cy="1882139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1184275">
              <a:lnSpc>
                <a:spcPct val="100000"/>
              </a:lnSpc>
              <a:spcBef>
                <a:spcPts val="595"/>
              </a:spcBef>
            </a:pPr>
            <a:r>
              <a:rPr sz="1200" spc="-160">
                <a:solidFill>
                  <a:srgbClr val="D15F22"/>
                </a:solidFill>
                <a:latin typeface="Arial Black"/>
                <a:cs typeface="Arial Black"/>
              </a:rPr>
              <a:t>EJEMPLOS</a:t>
            </a:r>
            <a:r>
              <a:rPr sz="1200" spc="-22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D15F22"/>
                </a:solidFill>
                <a:latin typeface="Arial Black"/>
                <a:cs typeface="Arial Black"/>
              </a:rPr>
              <a:t>EN</a:t>
            </a:r>
            <a:r>
              <a:rPr sz="1200" spc="-14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D15F22"/>
                </a:solidFill>
                <a:latin typeface="Arial Black"/>
                <a:cs typeface="Arial Black"/>
              </a:rPr>
              <a:t>MÉXICO:</a:t>
            </a:r>
            <a:endParaRPr sz="1200">
              <a:latin typeface="Arial Black"/>
              <a:cs typeface="Arial Black"/>
            </a:endParaRPr>
          </a:p>
          <a:p>
            <a:pPr marL="12700" marR="609600">
              <a:lnSpc>
                <a:spcPts val="1939"/>
              </a:lnSpc>
              <a:spcBef>
                <a:spcPts val="145"/>
              </a:spcBef>
            </a:pPr>
            <a:r>
              <a:rPr sz="1200" spc="-90">
                <a:latin typeface="Arial Black"/>
                <a:cs typeface="Arial Black"/>
              </a:rPr>
              <a:t>Restauración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ríos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105">
                <a:latin typeface="Arial Black"/>
                <a:cs typeface="Arial Black"/>
              </a:rPr>
              <a:t>cuencas</a:t>
            </a:r>
            <a:r>
              <a:rPr sz="1200" spc="-16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prioritarias. </a:t>
            </a:r>
            <a:r>
              <a:rPr sz="1200" spc="-85">
                <a:latin typeface="Arial Black"/>
                <a:cs typeface="Arial Black"/>
              </a:rPr>
              <a:t>Acuerdo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Nacional</a:t>
            </a:r>
            <a:r>
              <a:rPr sz="1200" spc="-165">
                <a:latin typeface="Arial Black"/>
                <a:cs typeface="Arial Black"/>
              </a:rPr>
              <a:t> </a:t>
            </a:r>
            <a:r>
              <a:rPr sz="1200" spc="-40">
                <a:latin typeface="Arial Black"/>
                <a:cs typeface="Arial Black"/>
              </a:rPr>
              <a:t>por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los</a:t>
            </a:r>
            <a:r>
              <a:rPr sz="1200" spc="-105">
                <a:latin typeface="Arial Black"/>
                <a:cs typeface="Arial Black"/>
              </a:rPr>
              <a:t> </a:t>
            </a:r>
            <a:r>
              <a:rPr sz="1200" spc="-95">
                <a:latin typeface="Arial Black"/>
                <a:cs typeface="Arial Black"/>
              </a:rPr>
              <a:t>Bosques,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100">
                <a:latin typeface="Arial Black"/>
                <a:cs typeface="Arial Black"/>
              </a:rPr>
              <a:t>Selvas</a:t>
            </a:r>
            <a:r>
              <a:rPr sz="1200" spc="-10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y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200" spc="-10">
                <a:latin typeface="Arial Black"/>
                <a:cs typeface="Arial Black"/>
              </a:rPr>
              <a:t>Manglares.</a:t>
            </a:r>
            <a:endParaRPr sz="1200">
              <a:latin typeface="Arial Black"/>
              <a:cs typeface="Arial Black"/>
            </a:endParaRPr>
          </a:p>
          <a:p>
            <a:pPr marL="12700" marR="5080">
              <a:lnSpc>
                <a:spcPct val="148300"/>
              </a:lnSpc>
              <a:spcBef>
                <a:spcPts val="229"/>
              </a:spcBef>
            </a:pPr>
            <a:r>
              <a:rPr sz="1200" spc="-90">
                <a:latin typeface="Arial Black"/>
                <a:cs typeface="Arial Black"/>
              </a:rPr>
              <a:t>Restauración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manglares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100">
                <a:latin typeface="Arial Black"/>
                <a:cs typeface="Arial Black"/>
              </a:rPr>
              <a:t>ecosistemas</a:t>
            </a:r>
            <a:r>
              <a:rPr sz="1200" spc="-13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costeros. </a:t>
            </a:r>
            <a:r>
              <a:rPr sz="1200" spc="-90">
                <a:latin typeface="Arial Black"/>
                <a:cs typeface="Arial Black"/>
              </a:rPr>
              <a:t>Restauración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32</a:t>
            </a:r>
            <a:r>
              <a:rPr sz="1200" spc="-150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Áreas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Naturales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Protegidas.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695"/>
              </a:spcBef>
            </a:pPr>
            <a:r>
              <a:rPr sz="1200" spc="-75">
                <a:latin typeface="Arial Black"/>
                <a:cs typeface="Arial Black"/>
              </a:rPr>
              <a:t>Turismo</a:t>
            </a:r>
            <a:r>
              <a:rPr sz="1200" spc="-120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regenerativo</a:t>
            </a:r>
            <a:r>
              <a:rPr sz="1200" spc="5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bienestar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comunitario.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49823" y="4786617"/>
            <a:ext cx="1805939" cy="1384935"/>
          </a:xfrm>
          <a:custGeom>
            <a:avLst/>
            <a:gdLst/>
            <a:ahLst/>
            <a:cxnLst/>
            <a:rect l="l" t="t" r="r" b="b"/>
            <a:pathLst>
              <a:path w="1805940" h="1384935">
                <a:moveTo>
                  <a:pt x="1805939" y="0"/>
                </a:moveTo>
                <a:lnTo>
                  <a:pt x="0" y="0"/>
                </a:lnTo>
                <a:lnTo>
                  <a:pt x="0" y="1384935"/>
                </a:lnTo>
                <a:lnTo>
                  <a:pt x="1805939" y="1384935"/>
                </a:lnTo>
                <a:lnTo>
                  <a:pt x="1805939" y="0"/>
                </a:lnTo>
                <a:close/>
              </a:path>
            </a:pathLst>
          </a:custGeom>
          <a:solidFill>
            <a:srgbClr val="153B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561838" y="4807711"/>
            <a:ext cx="1595755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3175" algn="ctr">
              <a:lnSpc>
                <a:spcPct val="100000"/>
              </a:lnSpc>
              <a:spcBef>
                <a:spcPts val="100"/>
              </a:spcBef>
            </a:pP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200" b="1" i="1" spc="-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restauración</a:t>
            </a:r>
            <a:r>
              <a:rPr sz="1200" b="1" i="1" spc="-1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5">
                <a:solidFill>
                  <a:srgbClr val="FFFFFF"/>
                </a:solidFill>
                <a:latin typeface="Trebuchet MS"/>
                <a:cs typeface="Trebuchet MS"/>
              </a:rPr>
              <a:t>de paisajes</a:t>
            </a:r>
            <a:r>
              <a:rPr sz="1200" b="1" i="1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200" b="1" i="1" spc="-9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el</a:t>
            </a:r>
            <a:r>
              <a:rPr sz="1200" b="1" i="1" spc="-5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10">
                <a:solidFill>
                  <a:srgbClr val="FFFFFF"/>
                </a:solidFill>
                <a:latin typeface="Trebuchet MS"/>
                <a:cs typeface="Trebuchet MS"/>
              </a:rPr>
              <a:t>manejo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comunitario</a:t>
            </a:r>
            <a:r>
              <a:rPr sz="1200" b="1" i="1" spc="-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10">
                <a:solidFill>
                  <a:srgbClr val="FFFFFF"/>
                </a:solidFill>
                <a:latin typeface="Trebuchet MS"/>
                <a:cs typeface="Trebuchet MS"/>
              </a:rPr>
              <a:t>permiten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que</a:t>
            </a:r>
            <a:r>
              <a:rPr sz="1200" b="1" i="1" spc="-4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200" b="1" i="1" spc="-1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agendas</a:t>
            </a:r>
            <a:r>
              <a:rPr sz="1200" b="1" i="1" spc="-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5">
                <a:solidFill>
                  <a:srgbClr val="FFFFFF"/>
                </a:solidFill>
                <a:latin typeface="Trebuchet MS"/>
                <a:cs typeface="Trebuchet MS"/>
              </a:rPr>
              <a:t>de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clima,</a:t>
            </a:r>
            <a:r>
              <a:rPr sz="1200" b="1" i="1" spc="-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5">
                <a:solidFill>
                  <a:srgbClr val="FFFFFF"/>
                </a:solidFill>
                <a:latin typeface="Trebuchet MS"/>
                <a:cs typeface="Trebuchet MS"/>
              </a:rPr>
              <a:t>biodiversidad</a:t>
            </a:r>
            <a:r>
              <a:rPr sz="1200" b="1" i="1" spc="-1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5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200" b="1" i="1" spc="-35">
                <a:solidFill>
                  <a:srgbClr val="FFFFFF"/>
                </a:solidFill>
                <a:latin typeface="Trebuchet MS"/>
                <a:cs typeface="Trebuchet MS"/>
              </a:rPr>
              <a:t>tierras</a:t>
            </a:r>
            <a:r>
              <a:rPr sz="1200" b="1" i="1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0">
                <a:solidFill>
                  <a:srgbClr val="FFFFFF"/>
                </a:solidFill>
                <a:latin typeface="Trebuchet MS"/>
                <a:cs typeface="Trebuchet MS"/>
              </a:rPr>
              <a:t>converjan</a:t>
            </a:r>
            <a:r>
              <a:rPr sz="1200" b="1" i="1" spc="1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5">
                <a:solidFill>
                  <a:srgbClr val="FFFFFF"/>
                </a:solidFill>
                <a:latin typeface="Trebuchet MS"/>
                <a:cs typeface="Trebuchet MS"/>
              </a:rPr>
              <a:t>en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los</a:t>
            </a:r>
            <a:r>
              <a:rPr sz="1200" b="1" i="1" spc="-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>
                <a:solidFill>
                  <a:srgbClr val="FFFFFF"/>
                </a:solidFill>
                <a:latin typeface="Trebuchet MS"/>
                <a:cs typeface="Trebuchet MS"/>
              </a:rPr>
              <a:t>mismos</a:t>
            </a:r>
            <a:r>
              <a:rPr sz="1200" b="1" i="1" spc="-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i="1" spc="-25">
                <a:solidFill>
                  <a:srgbClr val="FFFFFF"/>
                </a:solidFill>
                <a:latin typeface="Trebuchet MS"/>
                <a:cs typeface="Trebuchet MS"/>
              </a:rPr>
              <a:t>territorios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28371" y="4949190"/>
            <a:ext cx="203835" cy="1270635"/>
            <a:chOff x="228371" y="4949190"/>
            <a:chExt cx="203835" cy="1270635"/>
          </a:xfrm>
        </p:grpSpPr>
        <p:pic>
          <p:nvPicPr>
            <p:cNvPr id="25" name="object 25" descr="Imagen que contiene dibujo  El contenido generado por IA puede ser incorrecto.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0151" y="4949190"/>
              <a:ext cx="181876" cy="174625"/>
            </a:xfrm>
            <a:prstGeom prst="rect">
              <a:avLst/>
            </a:prstGeom>
          </p:spPr>
        </p:pic>
        <p:pic>
          <p:nvPicPr>
            <p:cNvPr id="26" name="object 26" descr="Imagen que contiene dibujo  El contenido generado por IA puede ser incorrecto.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2887" y="5232146"/>
              <a:ext cx="181876" cy="174624"/>
            </a:xfrm>
            <a:prstGeom prst="rect">
              <a:avLst/>
            </a:prstGeom>
          </p:spPr>
        </p:pic>
        <p:pic>
          <p:nvPicPr>
            <p:cNvPr id="27" name="object 27" descr="Imagen que contiene dibujo  El contenido generado por IA puede ser incorrecto.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8371" y="5776455"/>
              <a:ext cx="181876" cy="174625"/>
            </a:xfrm>
            <a:prstGeom prst="rect">
              <a:avLst/>
            </a:prstGeom>
          </p:spPr>
        </p:pic>
        <p:pic>
          <p:nvPicPr>
            <p:cNvPr id="28" name="object 28" descr="Imagen que contiene dibujo  El contenido generado por IA puede ser incorrecto.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28371" y="6044971"/>
              <a:ext cx="181876" cy="174625"/>
            </a:xfrm>
            <a:prstGeom prst="rect">
              <a:avLst/>
            </a:prstGeom>
          </p:spPr>
        </p:pic>
        <p:pic>
          <p:nvPicPr>
            <p:cNvPr id="29" name="object 29" descr="Imagen que contiene dibujo  El contenido generado por IA puede ser incorrecto.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5635" y="5486171"/>
              <a:ext cx="181876" cy="174625"/>
            </a:xfrm>
            <a:prstGeom prst="rect">
              <a:avLst/>
            </a:prstGeom>
          </p:spPr>
        </p:pic>
      </p:grpSp>
      <p:sp>
        <p:nvSpPr>
          <p:cNvPr id="30" name="object 30"/>
          <p:cNvSpPr/>
          <p:nvPr/>
        </p:nvSpPr>
        <p:spPr>
          <a:xfrm>
            <a:off x="4806696" y="5346065"/>
            <a:ext cx="466090" cy="286385"/>
          </a:xfrm>
          <a:custGeom>
            <a:avLst/>
            <a:gdLst/>
            <a:ahLst/>
            <a:cxnLst/>
            <a:rect l="l" t="t" r="r" b="b"/>
            <a:pathLst>
              <a:path w="466089" h="286385">
                <a:moveTo>
                  <a:pt x="142875" y="0"/>
                </a:moveTo>
                <a:lnTo>
                  <a:pt x="0" y="142875"/>
                </a:lnTo>
                <a:lnTo>
                  <a:pt x="142875" y="285775"/>
                </a:lnTo>
                <a:lnTo>
                  <a:pt x="142875" y="214376"/>
                </a:lnTo>
                <a:lnTo>
                  <a:pt x="465581" y="214376"/>
                </a:lnTo>
                <a:lnTo>
                  <a:pt x="465581" y="71501"/>
                </a:lnTo>
                <a:lnTo>
                  <a:pt x="142875" y="71501"/>
                </a:lnTo>
                <a:lnTo>
                  <a:pt x="142875" y="0"/>
                </a:lnTo>
                <a:close/>
              </a:path>
            </a:pathLst>
          </a:custGeom>
          <a:solidFill>
            <a:srgbClr val="153B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448295" y="5346065"/>
            <a:ext cx="466090" cy="286385"/>
          </a:xfrm>
          <a:custGeom>
            <a:avLst/>
            <a:gdLst/>
            <a:ahLst/>
            <a:cxnLst/>
            <a:rect l="l" t="t" r="r" b="b"/>
            <a:pathLst>
              <a:path w="466090" h="286385">
                <a:moveTo>
                  <a:pt x="322706" y="0"/>
                </a:moveTo>
                <a:lnTo>
                  <a:pt x="322706" y="71501"/>
                </a:lnTo>
                <a:lnTo>
                  <a:pt x="0" y="71501"/>
                </a:lnTo>
                <a:lnTo>
                  <a:pt x="0" y="214376"/>
                </a:lnTo>
                <a:lnTo>
                  <a:pt x="322706" y="214376"/>
                </a:lnTo>
                <a:lnTo>
                  <a:pt x="322706" y="285775"/>
                </a:lnTo>
                <a:lnTo>
                  <a:pt x="465581" y="142875"/>
                </a:lnTo>
                <a:lnTo>
                  <a:pt x="322706" y="0"/>
                </a:lnTo>
                <a:close/>
              </a:path>
            </a:pathLst>
          </a:custGeom>
          <a:solidFill>
            <a:srgbClr val="153B2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58401" y="251955"/>
            <a:ext cx="2340229" cy="3907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69285" y="972438"/>
            <a:ext cx="5853811" cy="4049522"/>
          </a:xfrm>
          <a:prstGeom prst="rect">
            <a:avLst/>
          </a:prstGeom>
        </p:spPr>
      </p:pic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7804">
              <a:lnSpc>
                <a:spcPct val="100000"/>
              </a:lnSpc>
              <a:spcBef>
                <a:spcPts val="95"/>
              </a:spcBef>
            </a:pPr>
            <a:r>
              <a:rPr spc="-185"/>
              <a:t>Conservación</a:t>
            </a:r>
            <a:r>
              <a:rPr spc="-240"/>
              <a:t> </a:t>
            </a:r>
            <a:r>
              <a:rPr spc="-70"/>
              <a:t>humanista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796398" y="976629"/>
            <a:ext cx="13373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75">
                <a:solidFill>
                  <a:srgbClr val="C65B11"/>
                </a:solidFill>
                <a:latin typeface="Arial Black"/>
                <a:cs typeface="Arial Black"/>
              </a:rPr>
              <a:t>Meta</a:t>
            </a:r>
            <a:r>
              <a:rPr sz="1800" spc="-175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800" spc="-135">
                <a:solidFill>
                  <a:srgbClr val="C65B11"/>
                </a:solidFill>
                <a:latin typeface="Arial Black"/>
                <a:cs typeface="Arial Black"/>
              </a:rPr>
              <a:t>30x30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85673" y="856868"/>
            <a:ext cx="2424430" cy="14154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3985" marR="128270" algn="ctr">
              <a:lnSpc>
                <a:spcPct val="100000"/>
              </a:lnSpc>
              <a:spcBef>
                <a:spcPts val="95"/>
              </a:spcBef>
            </a:pPr>
            <a:r>
              <a:rPr sz="1600" spc="-90">
                <a:solidFill>
                  <a:srgbClr val="155B4E"/>
                </a:solidFill>
                <a:latin typeface="Arial Black"/>
                <a:cs typeface="Arial Black"/>
              </a:rPr>
              <a:t>Actualmente</a:t>
            </a:r>
            <a:r>
              <a:rPr sz="16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10">
                <a:solidFill>
                  <a:srgbClr val="155B4E"/>
                </a:solidFill>
                <a:latin typeface="Arial Black"/>
                <a:cs typeface="Arial Black"/>
              </a:rPr>
              <a:t>México </a:t>
            </a:r>
            <a:r>
              <a:rPr sz="1600" spc="-90">
                <a:solidFill>
                  <a:srgbClr val="155B4E"/>
                </a:solidFill>
                <a:latin typeface="Arial Black"/>
                <a:cs typeface="Arial Black"/>
              </a:rPr>
              <a:t>cuenta</a:t>
            </a:r>
            <a:r>
              <a:rPr sz="1600" spc="-1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20">
                <a:solidFill>
                  <a:srgbClr val="155B4E"/>
                </a:solidFill>
                <a:latin typeface="Arial Black"/>
                <a:cs typeface="Arial Black"/>
              </a:rPr>
              <a:t>con:</a:t>
            </a:r>
            <a:endParaRPr sz="16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600" spc="-110">
                <a:solidFill>
                  <a:srgbClr val="7BA27B"/>
                </a:solidFill>
                <a:latin typeface="Arial Black"/>
                <a:cs typeface="Arial Black"/>
              </a:rPr>
              <a:t>232</a:t>
            </a:r>
            <a:r>
              <a:rPr sz="1600" spc="-280">
                <a:solidFill>
                  <a:srgbClr val="7BA27B"/>
                </a:solidFill>
                <a:latin typeface="Arial Black"/>
                <a:cs typeface="Arial Black"/>
              </a:rPr>
              <a:t> </a:t>
            </a:r>
            <a:r>
              <a:rPr sz="1600" spc="-25">
                <a:solidFill>
                  <a:srgbClr val="7BA27B"/>
                </a:solidFill>
                <a:latin typeface="Arial Black"/>
                <a:cs typeface="Arial Black"/>
              </a:rPr>
              <a:t>ANP</a:t>
            </a:r>
            <a:endParaRPr sz="1600">
              <a:latin typeface="Arial Black"/>
              <a:cs typeface="Arial Black"/>
            </a:endParaRPr>
          </a:p>
          <a:p>
            <a:pPr marL="1905" algn="ctr">
              <a:lnSpc>
                <a:spcPct val="100000"/>
              </a:lnSpc>
            </a:pPr>
            <a:r>
              <a:rPr sz="1600" spc="-110">
                <a:solidFill>
                  <a:srgbClr val="7BA27B"/>
                </a:solidFill>
                <a:latin typeface="Arial Black"/>
                <a:cs typeface="Arial Black"/>
              </a:rPr>
              <a:t>602</a:t>
            </a:r>
            <a:r>
              <a:rPr sz="1600" spc="-280">
                <a:solidFill>
                  <a:srgbClr val="7BA27B"/>
                </a:solidFill>
                <a:latin typeface="Arial Black"/>
                <a:cs typeface="Arial Black"/>
              </a:rPr>
              <a:t> </a:t>
            </a:r>
            <a:r>
              <a:rPr sz="1600" spc="-20">
                <a:solidFill>
                  <a:srgbClr val="7BA27B"/>
                </a:solidFill>
                <a:latin typeface="Arial Black"/>
                <a:cs typeface="Arial Black"/>
              </a:rPr>
              <a:t>ADVC</a:t>
            </a:r>
            <a:endParaRPr sz="16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  <a:spcBef>
                <a:spcPts val="1830"/>
              </a:spcBef>
            </a:pP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Impulsar</a:t>
            </a:r>
            <a:r>
              <a:rPr sz="1200" spc="-8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un</a:t>
            </a:r>
            <a:r>
              <a:rPr sz="1200" spc="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70">
                <a:solidFill>
                  <a:srgbClr val="155B4E"/>
                </a:solidFill>
                <a:latin typeface="Arial Black"/>
                <a:cs typeface="Arial Black"/>
              </a:rPr>
              <a:t>marco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regulatorio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8721" y="2243454"/>
            <a:ext cx="24225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53185" algn="l"/>
                <a:tab pos="2263775" algn="l"/>
              </a:tabLst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innovador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8721" y="2426334"/>
            <a:ext cx="2433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biodiversidad:</a:t>
            </a:r>
            <a:r>
              <a:rPr sz="1200" spc="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Se</a:t>
            </a:r>
            <a:r>
              <a:rPr sz="1200" spc="33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155B4E"/>
                </a:solidFill>
                <a:latin typeface="Arial Black"/>
                <a:cs typeface="Arial Black"/>
              </a:rPr>
              <a:t>reconozcan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8721" y="2609215"/>
            <a:ext cx="24231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  <a:tab pos="1554480" algn="l"/>
              </a:tabLst>
            </a:pP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las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0">
                <a:solidFill>
                  <a:srgbClr val="C65B11"/>
                </a:solidFill>
                <a:latin typeface="Arial Black"/>
                <a:cs typeface="Arial Black"/>
              </a:rPr>
              <a:t>OMEC:</a:t>
            </a:r>
            <a:r>
              <a:rPr sz="1200">
                <a:solidFill>
                  <a:srgbClr val="C65B11"/>
                </a:solidFill>
                <a:latin typeface="Arial Black"/>
                <a:cs typeface="Arial Black"/>
              </a:rPr>
              <a:t>	</a:t>
            </a:r>
            <a:r>
              <a:rPr sz="1200" spc="-55">
                <a:solidFill>
                  <a:srgbClr val="155B4E"/>
                </a:solidFill>
                <a:latin typeface="Arial Black"/>
                <a:cs typeface="Arial Black"/>
              </a:rPr>
              <a:t>Corredores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8721" y="2792095"/>
            <a:ext cx="24231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34440" algn="l"/>
                <a:tab pos="2317115" algn="l"/>
              </a:tabLst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biológicos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marinos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y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85213" y="2974975"/>
            <a:ext cx="723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75">
                <a:solidFill>
                  <a:srgbClr val="155B4E"/>
                </a:solidFill>
                <a:latin typeface="Arial Black"/>
                <a:cs typeface="Arial Black"/>
              </a:rPr>
              <a:t>Regiones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09725" y="3157473"/>
            <a:ext cx="12039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Territorios</a:t>
            </a:r>
            <a:r>
              <a:rPr sz="1200" spc="3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04797" y="3340353"/>
            <a:ext cx="10096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comunitaria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8721" y="2974975"/>
            <a:ext cx="10668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terrestres,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Bioculturales, </a:t>
            </a:r>
            <a:r>
              <a:rPr sz="1200" spc="-60">
                <a:solidFill>
                  <a:srgbClr val="155B4E"/>
                </a:solidFill>
                <a:latin typeface="Arial Black"/>
                <a:cs typeface="Arial Black"/>
              </a:rPr>
              <a:t>conservación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(TCC)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8721" y="4129532"/>
            <a:ext cx="2434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>
                <a:solidFill>
                  <a:srgbClr val="C65B11"/>
                </a:solidFill>
                <a:latin typeface="Arial Black"/>
                <a:cs typeface="Arial Black"/>
              </a:rPr>
              <a:t>SIMEC:</a:t>
            </a:r>
            <a:r>
              <a:rPr sz="1200" spc="45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Establecer</a:t>
            </a:r>
            <a:r>
              <a:rPr sz="1200" spc="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el</a:t>
            </a:r>
            <a:r>
              <a:rPr sz="1200" spc="6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70">
                <a:solidFill>
                  <a:srgbClr val="155B4E"/>
                </a:solidFill>
                <a:latin typeface="Arial Black"/>
                <a:cs typeface="Arial Black"/>
              </a:rPr>
              <a:t>Sistema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Mexicano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-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la </a:t>
            </a:r>
            <a:r>
              <a:rPr sz="1200" spc="-75">
                <a:solidFill>
                  <a:srgbClr val="155B4E"/>
                </a:solidFill>
                <a:latin typeface="Arial Black"/>
                <a:cs typeface="Arial Black"/>
              </a:rPr>
              <a:t>Conservación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200" spc="-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Biodiversidad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8721" y="4935092"/>
            <a:ext cx="24282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75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155B4E"/>
                </a:solidFill>
                <a:latin typeface="Arial Black"/>
                <a:cs typeface="Arial Black"/>
              </a:rPr>
              <a:t>el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55">
                <a:solidFill>
                  <a:srgbClr val="155B4E"/>
                </a:solidFill>
                <a:latin typeface="Arial Black"/>
                <a:cs typeface="Arial Black"/>
              </a:rPr>
              <a:t>2030</a:t>
            </a:r>
            <a:r>
              <a:rPr sz="1200" spc="5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15">
                <a:solidFill>
                  <a:srgbClr val="155B4E"/>
                </a:solidFill>
                <a:latin typeface="Arial Black"/>
                <a:cs typeface="Arial Black"/>
              </a:rPr>
              <a:t>se</a:t>
            </a:r>
            <a:r>
              <a:rPr sz="1200" spc="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85">
                <a:solidFill>
                  <a:srgbClr val="155B4E"/>
                </a:solidFill>
                <a:latin typeface="Arial Black"/>
                <a:cs typeface="Arial Black"/>
              </a:rPr>
              <a:t>proyecta</a:t>
            </a:r>
            <a:r>
              <a:rPr sz="1200" spc="-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que</a:t>
            </a:r>
            <a:r>
              <a:rPr sz="1200" spc="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se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puedan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establecer</a:t>
            </a:r>
            <a:r>
              <a:rPr sz="1200" spc="-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144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 nuevas 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ADVC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35479" y="5755640"/>
            <a:ext cx="25927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30504" indent="231140">
              <a:lnSpc>
                <a:spcPct val="100000"/>
              </a:lnSpc>
              <a:spcBef>
                <a:spcPts val="100"/>
              </a:spcBef>
            </a:pPr>
            <a:r>
              <a:rPr sz="1200" spc="-75">
                <a:solidFill>
                  <a:srgbClr val="C65B11"/>
                </a:solidFill>
                <a:latin typeface="Arial Black"/>
                <a:cs typeface="Arial Black"/>
              </a:rPr>
              <a:t>Programas</a:t>
            </a:r>
            <a:r>
              <a:rPr sz="1200" spc="5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C65B11"/>
                </a:solidFill>
                <a:latin typeface="Arial Black"/>
                <a:cs typeface="Arial Black"/>
              </a:rPr>
              <a:t>de</a:t>
            </a:r>
            <a:r>
              <a:rPr sz="1200" spc="-5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55">
                <a:solidFill>
                  <a:srgbClr val="C65B11"/>
                </a:solidFill>
                <a:latin typeface="Arial Black"/>
                <a:cs typeface="Arial Black"/>
              </a:rPr>
              <a:t>Manejo</a:t>
            </a:r>
            <a:r>
              <a:rPr sz="1200" spc="35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C65B11"/>
                </a:solidFill>
                <a:latin typeface="Arial Black"/>
                <a:cs typeface="Arial Black"/>
              </a:rPr>
              <a:t>(PM):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127</a:t>
            </a:r>
            <a:r>
              <a:rPr sz="1200" spc="-229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30">
                <a:solidFill>
                  <a:srgbClr val="155B4E"/>
                </a:solidFill>
                <a:latin typeface="Arial Black"/>
                <a:cs typeface="Arial Black"/>
              </a:rPr>
              <a:t>en</a:t>
            </a:r>
            <a:r>
              <a:rPr sz="1200" spc="-1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35">
                <a:solidFill>
                  <a:srgbClr val="155B4E"/>
                </a:solidFill>
                <a:latin typeface="Arial Black"/>
                <a:cs typeface="Arial Black"/>
              </a:rPr>
              <a:t>el</a:t>
            </a:r>
            <a:r>
              <a:rPr sz="1200" spc="-1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DOF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Proyección</a:t>
            </a:r>
            <a:r>
              <a:rPr sz="1200" spc="-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2030: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45">
                <a:solidFill>
                  <a:srgbClr val="155B4E"/>
                </a:solidFill>
                <a:latin typeface="Arial Black"/>
                <a:cs typeface="Arial Black"/>
              </a:rPr>
              <a:t>Superar</a:t>
            </a:r>
            <a:r>
              <a:rPr sz="1200" spc="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100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PM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35479" y="6304279"/>
            <a:ext cx="25996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69975" algn="l"/>
                <a:tab pos="2484755" algn="l"/>
              </a:tabLst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(nuevos,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actualizados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o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35479" y="6487159"/>
            <a:ext cx="10864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modificados)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26455" y="5755640"/>
            <a:ext cx="33286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63880" indent="548640">
              <a:lnSpc>
                <a:spcPct val="100000"/>
              </a:lnSpc>
              <a:spcBef>
                <a:spcPts val="100"/>
              </a:spcBef>
            </a:pPr>
            <a:r>
              <a:rPr sz="1200" spc="-75">
                <a:solidFill>
                  <a:srgbClr val="C65B11"/>
                </a:solidFill>
                <a:latin typeface="Arial Black"/>
                <a:cs typeface="Arial Black"/>
              </a:rPr>
              <a:t>Turismo</a:t>
            </a:r>
            <a:r>
              <a:rPr sz="1200" spc="-6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C65B11"/>
                </a:solidFill>
                <a:latin typeface="Arial Black"/>
                <a:cs typeface="Arial Black"/>
              </a:rPr>
              <a:t>comunitario</a:t>
            </a:r>
            <a:r>
              <a:rPr sz="1200" spc="-5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30">
                <a:solidFill>
                  <a:srgbClr val="C65B11"/>
                </a:solidFill>
                <a:latin typeface="Arial Black"/>
                <a:cs typeface="Arial Black"/>
              </a:rPr>
              <a:t>en</a:t>
            </a:r>
            <a:r>
              <a:rPr sz="1200" spc="-70">
                <a:solidFill>
                  <a:srgbClr val="C65B11"/>
                </a:solidFill>
                <a:latin typeface="Arial Black"/>
                <a:cs typeface="Arial Black"/>
              </a:rPr>
              <a:t> </a:t>
            </a:r>
            <a:r>
              <a:rPr sz="1200" spc="-35">
                <a:solidFill>
                  <a:srgbClr val="C65B11"/>
                </a:solidFill>
                <a:latin typeface="Arial Black"/>
                <a:cs typeface="Arial Black"/>
              </a:rPr>
              <a:t>ANP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111</a:t>
            </a:r>
            <a:r>
              <a:rPr sz="1200" spc="-17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ANP</a:t>
            </a:r>
            <a:r>
              <a:rPr sz="1200" spc="-1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155B4E"/>
                </a:solidFill>
                <a:latin typeface="Arial Black"/>
                <a:cs typeface="Arial Black"/>
              </a:rPr>
              <a:t>tienen</a:t>
            </a:r>
            <a:r>
              <a:rPr sz="1200" spc="-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vocación</a:t>
            </a:r>
            <a:r>
              <a:rPr sz="1200" spc="-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turística</a:t>
            </a:r>
            <a:endParaRPr sz="1200">
              <a:latin typeface="Arial Black"/>
              <a:cs typeface="Arial Black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Colaboración</a:t>
            </a:r>
            <a:r>
              <a:rPr sz="1200" spc="-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con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Sectur,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10">
                <a:solidFill>
                  <a:srgbClr val="155B4E"/>
                </a:solidFill>
                <a:latin typeface="Arial Black"/>
                <a:cs typeface="Arial Black"/>
              </a:rPr>
              <a:t>FONATUR</a:t>
            </a:r>
            <a:r>
              <a:rPr sz="1200" spc="1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e</a:t>
            </a:r>
            <a:r>
              <a:rPr sz="1200" spc="5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INPI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1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trabajar</a:t>
            </a:r>
            <a:r>
              <a:rPr sz="1200" spc="1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12</a:t>
            </a:r>
            <a:r>
              <a:rPr sz="1200" spc="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zonas</a:t>
            </a:r>
            <a:r>
              <a:rPr sz="1200" spc="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prioritarias</a:t>
            </a:r>
            <a:r>
              <a:rPr sz="1200" spc="16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que </a:t>
            </a:r>
            <a:r>
              <a:rPr sz="1200" spc="-85">
                <a:solidFill>
                  <a:srgbClr val="155B4E"/>
                </a:solidFill>
                <a:latin typeface="Arial Black"/>
                <a:cs typeface="Arial Black"/>
              </a:rPr>
              <a:t>coinciden</a:t>
            </a:r>
            <a:r>
              <a:rPr sz="1200" spc="-13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70">
                <a:solidFill>
                  <a:srgbClr val="155B4E"/>
                </a:solidFill>
                <a:latin typeface="Arial Black"/>
                <a:cs typeface="Arial Black"/>
              </a:rPr>
              <a:t>con</a:t>
            </a:r>
            <a:r>
              <a:rPr sz="1200" spc="-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ANP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235567" y="2140458"/>
            <a:ext cx="26104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>
                <a:solidFill>
                  <a:srgbClr val="C65B11"/>
                </a:solidFill>
                <a:latin typeface="Arial Black"/>
                <a:cs typeface="Arial Black"/>
              </a:rPr>
              <a:t>Marino</a:t>
            </a:r>
            <a:endParaRPr sz="12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México</a:t>
            </a:r>
            <a:r>
              <a:rPr sz="1200" spc="2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tiene</a:t>
            </a:r>
            <a:r>
              <a:rPr sz="1200" spc="3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en</a:t>
            </a:r>
            <a:r>
              <a:rPr sz="1200" spc="3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200" spc="31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actualidad</a:t>
            </a:r>
            <a:endParaRPr sz="1200">
              <a:latin typeface="Arial Black"/>
              <a:cs typeface="Arial Black"/>
            </a:endParaRPr>
          </a:p>
          <a:p>
            <a:pPr marL="21590">
              <a:lnSpc>
                <a:spcPct val="100000"/>
              </a:lnSpc>
            </a:pPr>
            <a:r>
              <a:rPr sz="1200" spc="-90">
                <a:solidFill>
                  <a:srgbClr val="155B4E"/>
                </a:solidFill>
                <a:latin typeface="Arial Black"/>
                <a:cs typeface="Arial Black"/>
              </a:rPr>
              <a:t>74.9</a:t>
            </a:r>
            <a:r>
              <a:rPr sz="1200" spc="-16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millones</a:t>
            </a:r>
            <a:r>
              <a:rPr sz="1200" spc="-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9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ha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244710" y="2871978"/>
            <a:ext cx="25996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79730" algn="l"/>
                <a:tab pos="966469" algn="l"/>
                <a:tab pos="1323340" algn="l"/>
                <a:tab pos="2271395" algn="l"/>
              </a:tabLst>
            </a:pP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meta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es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aumentar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19.6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millones</a:t>
            </a:r>
            <a:r>
              <a:rPr sz="1200" spc="-18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1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30">
                <a:solidFill>
                  <a:srgbClr val="155B4E"/>
                </a:solidFill>
                <a:latin typeface="Arial Black"/>
                <a:cs typeface="Arial Black"/>
              </a:rPr>
              <a:t>ha</a:t>
            </a:r>
            <a:r>
              <a:rPr sz="1200" spc="-1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5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-7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45">
                <a:solidFill>
                  <a:srgbClr val="155B4E"/>
                </a:solidFill>
                <a:latin typeface="Arial Black"/>
                <a:cs typeface="Arial Black"/>
              </a:rPr>
              <a:t>el</a:t>
            </a:r>
            <a:r>
              <a:rPr sz="1200" spc="-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2030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244710" y="3419932"/>
            <a:ext cx="2610485" cy="39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5055" algn="l"/>
                <a:tab pos="1423670" algn="l"/>
                <a:tab pos="1937385" algn="l"/>
                <a:tab pos="2272665" algn="l"/>
              </a:tabLst>
            </a:pP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49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tener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un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total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55">
                <a:solidFill>
                  <a:srgbClr val="155B4E"/>
                </a:solidFill>
                <a:latin typeface="Arial Black"/>
                <a:cs typeface="Arial Black"/>
              </a:rPr>
              <a:t>94.5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millones</a:t>
            </a:r>
            <a:r>
              <a:rPr sz="1200" spc="-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ha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237091" y="4571745"/>
            <a:ext cx="26028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>
                <a:solidFill>
                  <a:srgbClr val="C65B11"/>
                </a:solidFill>
                <a:latin typeface="Arial Black"/>
                <a:cs typeface="Arial Black"/>
              </a:rPr>
              <a:t>Terrestre</a:t>
            </a:r>
            <a:endParaRPr sz="12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México</a:t>
            </a:r>
            <a:r>
              <a:rPr sz="1200" spc="27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tiene</a:t>
            </a:r>
            <a:r>
              <a:rPr sz="1200" spc="30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en</a:t>
            </a:r>
            <a:r>
              <a:rPr sz="1200" spc="29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200" spc="29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actualidad</a:t>
            </a:r>
            <a:endParaRPr sz="1200">
              <a:latin typeface="Arial Black"/>
              <a:cs typeface="Arial Black"/>
            </a:endParaRPr>
          </a:p>
          <a:p>
            <a:pPr marL="19685">
              <a:lnSpc>
                <a:spcPct val="100000"/>
              </a:lnSpc>
            </a:pP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28.77</a:t>
            </a:r>
            <a:r>
              <a:rPr sz="1200" spc="-19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millones</a:t>
            </a:r>
            <a:r>
              <a:rPr sz="1200" spc="-16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ha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244710" y="5297551"/>
            <a:ext cx="25882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42925" algn="l"/>
                <a:tab pos="1290955" algn="l"/>
                <a:tab pos="1809114" algn="l"/>
              </a:tabLst>
            </a:pP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meta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es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30">
                <a:solidFill>
                  <a:srgbClr val="155B4E"/>
                </a:solidFill>
                <a:latin typeface="Arial Black"/>
                <a:cs typeface="Arial Black"/>
              </a:rPr>
              <a:t>aumentar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30.13</a:t>
            </a:r>
            <a:r>
              <a:rPr sz="1200" spc="-1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millones</a:t>
            </a:r>
            <a:r>
              <a:rPr sz="1200" spc="-18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30">
                <a:solidFill>
                  <a:srgbClr val="155B4E"/>
                </a:solidFill>
                <a:latin typeface="Arial Black"/>
                <a:cs typeface="Arial Black"/>
              </a:rPr>
              <a:t>ha</a:t>
            </a: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5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-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35">
                <a:solidFill>
                  <a:srgbClr val="155B4E"/>
                </a:solidFill>
                <a:latin typeface="Arial Black"/>
                <a:cs typeface="Arial Black"/>
              </a:rPr>
              <a:t>el</a:t>
            </a:r>
            <a:r>
              <a:rPr sz="1200" spc="-114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2030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244710" y="5852871"/>
            <a:ext cx="25933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071880" algn="l"/>
                <a:tab pos="1419225" algn="l"/>
                <a:tab pos="1931035" algn="l"/>
                <a:tab pos="2265045" algn="l"/>
              </a:tabLst>
            </a:pP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Para</a:t>
            </a:r>
            <a:r>
              <a:rPr sz="1200" spc="4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5B4E"/>
                </a:solidFill>
                <a:latin typeface="Arial Black"/>
                <a:cs typeface="Arial Black"/>
              </a:rPr>
              <a:t>tener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un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0">
                <a:solidFill>
                  <a:srgbClr val="155B4E"/>
                </a:solidFill>
                <a:latin typeface="Arial Black"/>
                <a:cs typeface="Arial Black"/>
              </a:rPr>
              <a:t>total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>
                <a:solidFill>
                  <a:srgbClr val="155B4E"/>
                </a:solidFill>
                <a:latin typeface="Arial Black"/>
                <a:cs typeface="Arial Black"/>
              </a:rPr>
              <a:t>	</a:t>
            </a:r>
            <a:r>
              <a:rPr sz="1200" spc="-95">
                <a:solidFill>
                  <a:srgbClr val="155B4E"/>
                </a:solidFill>
                <a:latin typeface="Arial Black"/>
                <a:cs typeface="Arial Black"/>
              </a:rPr>
              <a:t>58.9 </a:t>
            </a: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millones</a:t>
            </a:r>
            <a:r>
              <a:rPr sz="1200" spc="-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5B4E"/>
                </a:solidFill>
                <a:latin typeface="Arial Black"/>
                <a:cs typeface="Arial Black"/>
              </a:rPr>
              <a:t>de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ha</a:t>
            </a:r>
            <a:endParaRPr sz="1200">
              <a:latin typeface="Arial Black"/>
              <a:cs typeface="Arial Black"/>
            </a:endParaRPr>
          </a:p>
        </p:txBody>
      </p:sp>
      <p:pic>
        <p:nvPicPr>
          <p:cNvPr id="28" name="object 2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84968" y="1463928"/>
            <a:ext cx="504825" cy="504825"/>
          </a:xfrm>
          <a:prstGeom prst="rect">
            <a:avLst/>
          </a:prstGeom>
        </p:spPr>
      </p:pic>
      <p:pic>
        <p:nvPicPr>
          <p:cNvPr id="29" name="object 29" descr="Imagen que contiene dibujo  El contenido generado por IA puede ser incorrecto.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330306" y="3925874"/>
            <a:ext cx="508457" cy="508457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80681" y="5133746"/>
            <a:ext cx="589191" cy="596442"/>
          </a:xfrm>
          <a:prstGeom prst="rect">
            <a:avLst/>
          </a:prstGeom>
        </p:spPr>
      </p:pic>
      <p:pic>
        <p:nvPicPr>
          <p:cNvPr id="31" name="object 31" descr="Icono  El contenido generado por IA puede ser incorrecto.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424682" y="5133746"/>
            <a:ext cx="581926" cy="581926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287907" y="3432441"/>
            <a:ext cx="610057" cy="573773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301359" y="154038"/>
            <a:ext cx="3263138" cy="60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88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pic>
        <p:nvPicPr>
          <p:cNvPr id="3" name="object 3" descr="Forma, Cuadrado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1133" y="1883905"/>
            <a:ext cx="2211578" cy="1007376"/>
          </a:xfrm>
          <a:prstGeom prst="rect">
            <a:avLst/>
          </a:prstGeom>
        </p:spPr>
      </p:pic>
      <p:pic>
        <p:nvPicPr>
          <p:cNvPr id="4" name="object 4" descr="Forma, Cuadrado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2333" y="3494925"/>
            <a:ext cx="3488817" cy="1246873"/>
          </a:xfrm>
          <a:prstGeom prst="rect">
            <a:avLst/>
          </a:prstGeom>
        </p:spPr>
      </p:pic>
      <p:pic>
        <p:nvPicPr>
          <p:cNvPr id="5" name="object 5" descr="Forma, Cuadrado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08567" y="3487801"/>
            <a:ext cx="2168017" cy="1275842"/>
          </a:xfrm>
          <a:prstGeom prst="rect">
            <a:avLst/>
          </a:prstGeom>
        </p:spPr>
      </p:pic>
      <p:pic>
        <p:nvPicPr>
          <p:cNvPr id="6" name="object 6" descr="Forma, Cuadrado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58732" y="1883956"/>
            <a:ext cx="3060700" cy="1087208"/>
          </a:xfrm>
          <a:prstGeom prst="rect">
            <a:avLst/>
          </a:prstGeom>
        </p:spPr>
      </p:pic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262534" y="167081"/>
            <a:ext cx="58781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La</a:t>
            </a:r>
            <a:r>
              <a:rPr b="1" spc="-105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conservación</a:t>
            </a:r>
            <a:r>
              <a:rPr b="1" spc="-7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en</a:t>
            </a:r>
            <a:r>
              <a:rPr b="1" spc="-10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México</a:t>
            </a:r>
            <a:r>
              <a:rPr b="1" spc="-8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se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construye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62534" y="594486"/>
            <a:ext cx="30664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>
                <a:solidFill>
                  <a:srgbClr val="155B4E"/>
                </a:solidFill>
                <a:latin typeface="Calibri"/>
                <a:cs typeface="Calibri"/>
              </a:rPr>
              <a:t>con</a:t>
            </a:r>
            <a:r>
              <a:rPr sz="2800" b="1" spc="-8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2800" b="1">
                <a:solidFill>
                  <a:srgbClr val="155B4E"/>
                </a:solidFill>
                <a:latin typeface="Calibri"/>
                <a:cs typeface="Calibri"/>
              </a:rPr>
              <a:t>las</a:t>
            </a:r>
            <a:r>
              <a:rPr sz="2800" b="1" spc="-7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2800" b="1" spc="-10">
                <a:solidFill>
                  <a:srgbClr val="155B4E"/>
                </a:solidFill>
                <a:latin typeface="Calibri"/>
                <a:cs typeface="Calibri"/>
              </a:rPr>
              <a:t>comunidades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6295263" y="152514"/>
            <a:ext cx="5603875" cy="608330"/>
            <a:chOff x="6295263" y="152514"/>
            <a:chExt cx="5603875" cy="60833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58401" y="251955"/>
              <a:ext cx="2340229" cy="39079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95263" y="152514"/>
              <a:ext cx="3263138" cy="607961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884021" y="2060575"/>
            <a:ext cx="193103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200" spc="-50">
                <a:latin typeface="Arial Black"/>
                <a:cs typeface="Arial Black"/>
              </a:rPr>
              <a:t>Monitoreo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comunitario, </a:t>
            </a:r>
            <a:r>
              <a:rPr sz="1200" spc="-75">
                <a:latin typeface="Arial Black"/>
                <a:cs typeface="Arial Black"/>
              </a:rPr>
              <a:t>prevención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combate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25">
                <a:latin typeface="Arial Black"/>
                <a:cs typeface="Arial Black"/>
              </a:rPr>
              <a:t>de </a:t>
            </a:r>
            <a:r>
              <a:rPr sz="1200" spc="-75">
                <a:latin typeface="Arial Black"/>
                <a:cs typeface="Arial Black"/>
              </a:rPr>
              <a:t>incendios</a:t>
            </a:r>
            <a:r>
              <a:rPr sz="1200" spc="-15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vigilancia</a:t>
            </a:r>
            <a:r>
              <a:rPr sz="1200" spc="-50">
                <a:latin typeface="Arial Black"/>
                <a:cs typeface="Arial Black"/>
              </a:rPr>
              <a:t> </a:t>
            </a:r>
            <a:r>
              <a:rPr sz="1200" spc="-25">
                <a:latin typeface="Arial Black"/>
                <a:cs typeface="Arial Black"/>
              </a:rPr>
              <a:t>del </a:t>
            </a:r>
            <a:r>
              <a:rPr sz="1200" spc="-10">
                <a:latin typeface="Arial Black"/>
                <a:cs typeface="Arial Black"/>
              </a:rPr>
              <a:t>territorio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6212" y="3812540"/>
            <a:ext cx="303276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0160" algn="ctr">
              <a:lnSpc>
                <a:spcPct val="100000"/>
              </a:lnSpc>
              <a:spcBef>
                <a:spcPts val="100"/>
              </a:spcBef>
            </a:pPr>
            <a:r>
              <a:rPr sz="1200" spc="-70">
                <a:latin typeface="Arial Black"/>
                <a:cs typeface="Arial Black"/>
              </a:rPr>
              <a:t>Entre</a:t>
            </a:r>
            <a:r>
              <a:rPr sz="1200" spc="-45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el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desarrollo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95">
                <a:latin typeface="Arial Black"/>
                <a:cs typeface="Arial Black"/>
              </a:rPr>
              <a:t>económico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25">
                <a:latin typeface="Arial Black"/>
                <a:cs typeface="Arial Black"/>
              </a:rPr>
              <a:t>la </a:t>
            </a:r>
            <a:r>
              <a:rPr sz="1200" spc="-65">
                <a:latin typeface="Arial Black"/>
                <a:cs typeface="Arial Black"/>
              </a:rPr>
              <a:t>viabilidad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ambiental</a:t>
            </a:r>
            <a:r>
              <a:rPr sz="1200" spc="-2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los</a:t>
            </a:r>
            <a:r>
              <a:rPr sz="1200" spc="-120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ecosistemas </a:t>
            </a:r>
            <a:r>
              <a:rPr sz="1200">
                <a:latin typeface="Arial Black"/>
                <a:cs typeface="Arial Black"/>
              </a:rPr>
              <a:t>a</a:t>
            </a:r>
            <a:r>
              <a:rPr sz="1200" spc="-14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través</a:t>
            </a:r>
            <a:r>
              <a:rPr sz="1200" spc="-3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40">
                <a:latin typeface="Arial Black"/>
                <a:cs typeface="Arial Black"/>
              </a:rPr>
              <a:t>la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generación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empleos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y </a:t>
            </a:r>
            <a:r>
              <a:rPr sz="1200" spc="-85">
                <a:latin typeface="Arial Black"/>
                <a:cs typeface="Arial Black"/>
              </a:rPr>
              <a:t>actividades</a:t>
            </a:r>
            <a:r>
              <a:rPr sz="1200" spc="-5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productivas</a:t>
            </a:r>
            <a:r>
              <a:rPr sz="1200" spc="-2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sustentables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313291" y="3927424"/>
            <a:ext cx="177927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0" algn="ctr">
              <a:lnSpc>
                <a:spcPct val="100000"/>
              </a:lnSpc>
              <a:spcBef>
                <a:spcPts val="100"/>
              </a:spcBef>
            </a:pPr>
            <a:r>
              <a:rPr sz="1200" spc="-55">
                <a:latin typeface="Arial Black"/>
                <a:cs typeface="Arial Black"/>
              </a:rPr>
              <a:t>La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conservación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20">
                <a:latin typeface="Arial Black"/>
                <a:cs typeface="Arial Black"/>
              </a:rPr>
              <a:t>como </a:t>
            </a:r>
            <a:r>
              <a:rPr sz="1200" spc="-30">
                <a:latin typeface="Arial Black"/>
                <a:cs typeface="Arial Black"/>
              </a:rPr>
              <a:t>una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herramienta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de </a:t>
            </a:r>
            <a:r>
              <a:rPr sz="1200" spc="-70">
                <a:latin typeface="Arial Black"/>
                <a:cs typeface="Arial Black"/>
              </a:rPr>
              <a:t>organización</a:t>
            </a:r>
            <a:r>
              <a:rPr sz="1200" spc="-13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50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defensa </a:t>
            </a:r>
            <a:r>
              <a:rPr sz="1200" spc="-40">
                <a:latin typeface="Arial Black"/>
                <a:cs typeface="Arial Black"/>
              </a:rPr>
              <a:t>del</a:t>
            </a:r>
            <a:r>
              <a:rPr sz="1200" spc="-16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territorio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59139" y="2156840"/>
            <a:ext cx="26625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" algn="ctr">
              <a:lnSpc>
                <a:spcPct val="100000"/>
              </a:lnSpc>
              <a:spcBef>
                <a:spcPts val="100"/>
              </a:spcBef>
            </a:pPr>
            <a:r>
              <a:rPr sz="1200" spc="-85">
                <a:latin typeface="Arial Black"/>
                <a:cs typeface="Arial Black"/>
              </a:rPr>
              <a:t>Empleo,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turismo</a:t>
            </a:r>
            <a:r>
              <a:rPr sz="1200" spc="1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comunitario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y </a:t>
            </a:r>
            <a:r>
              <a:rPr sz="1200" spc="-75">
                <a:latin typeface="Arial Black"/>
                <a:cs typeface="Arial Black"/>
              </a:rPr>
              <a:t>aprovechamientos</a:t>
            </a:r>
            <a:r>
              <a:rPr sz="120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sostenibles</a:t>
            </a:r>
            <a:r>
              <a:rPr sz="1200" spc="-10">
                <a:latin typeface="Arial Black"/>
                <a:cs typeface="Arial Black"/>
              </a:rPr>
              <a:t> </a:t>
            </a:r>
            <a:r>
              <a:rPr sz="1200" spc="-25">
                <a:latin typeface="Arial Black"/>
                <a:cs typeface="Arial Black"/>
              </a:rPr>
              <a:t>que </a:t>
            </a:r>
            <a:r>
              <a:rPr sz="1200" spc="-65">
                <a:latin typeface="Arial Black"/>
                <a:cs typeface="Arial Black"/>
              </a:rPr>
              <a:t>fortalecen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los</a:t>
            </a:r>
            <a:r>
              <a:rPr sz="1200" spc="-140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medios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20">
                <a:latin typeface="Arial Black"/>
                <a:cs typeface="Arial Black"/>
              </a:rPr>
              <a:t>vida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0717" y="1491614"/>
            <a:ext cx="2654300" cy="377825"/>
          </a:xfrm>
          <a:prstGeom prst="rect">
            <a:avLst/>
          </a:prstGeom>
          <a:solidFill>
            <a:srgbClr val="155B4E"/>
          </a:solidFill>
        </p:spPr>
        <p:txBody>
          <a:bodyPr vert="horz" wrap="square" lIns="0" tIns="1905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50"/>
              </a:spcBef>
            </a:pPr>
            <a:r>
              <a:rPr sz="1800" spc="-100">
                <a:solidFill>
                  <a:srgbClr val="FFFFFF"/>
                </a:solidFill>
                <a:latin typeface="Arial Black"/>
                <a:cs typeface="Arial Black"/>
              </a:rPr>
              <a:t>Cuidado</a:t>
            </a:r>
            <a:r>
              <a:rPr sz="1800" spc="-2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2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800" spc="-17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800" spc="-10">
                <a:solidFill>
                  <a:srgbClr val="FFFFFF"/>
                </a:solidFill>
                <a:latin typeface="Arial Black"/>
                <a:cs typeface="Arial Black"/>
              </a:rPr>
              <a:t>protección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934704" y="1667510"/>
            <a:ext cx="2514600" cy="369570"/>
          </a:xfrm>
          <a:prstGeom prst="rect">
            <a:avLst/>
          </a:prstGeom>
          <a:solidFill>
            <a:srgbClr val="155B4E"/>
          </a:solidFill>
        </p:spPr>
        <p:txBody>
          <a:bodyPr vert="horz" wrap="square" lIns="0" tIns="19050" rIns="0" bIns="0" rtlCol="0">
            <a:spAutoFit/>
          </a:bodyPr>
          <a:lstStyle/>
          <a:p>
            <a:pPr marL="708025">
              <a:lnSpc>
                <a:spcPct val="100000"/>
              </a:lnSpc>
              <a:spcBef>
                <a:spcPts val="150"/>
              </a:spcBef>
            </a:pPr>
            <a:r>
              <a:rPr sz="1800" spc="-10">
                <a:solidFill>
                  <a:srgbClr val="FFFFFF"/>
                </a:solidFill>
                <a:latin typeface="Arial Black"/>
                <a:cs typeface="Arial Black"/>
              </a:rPr>
              <a:t>Bienestar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88949" y="3416427"/>
            <a:ext cx="2514600" cy="369570"/>
          </a:xfrm>
          <a:prstGeom prst="rect">
            <a:avLst/>
          </a:prstGeom>
          <a:solidFill>
            <a:srgbClr val="155B4E"/>
          </a:solidFill>
        </p:spPr>
        <p:txBody>
          <a:bodyPr vert="horz" wrap="square" lIns="0" tIns="19050" rIns="0" bIns="0" rtlCol="0">
            <a:spAutoFit/>
          </a:bodyPr>
          <a:lstStyle/>
          <a:p>
            <a:pPr marL="708660">
              <a:lnSpc>
                <a:spcPct val="100000"/>
              </a:lnSpc>
              <a:spcBef>
                <a:spcPts val="150"/>
              </a:spcBef>
            </a:pPr>
            <a:r>
              <a:rPr sz="1800" spc="-10">
                <a:solidFill>
                  <a:srgbClr val="FFFFFF"/>
                </a:solidFill>
                <a:latin typeface="Arial Black"/>
                <a:cs typeface="Arial Black"/>
              </a:rPr>
              <a:t>Equilibrio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934704" y="3416427"/>
            <a:ext cx="2514600" cy="369570"/>
          </a:xfrm>
          <a:prstGeom prst="rect">
            <a:avLst/>
          </a:prstGeom>
          <a:solidFill>
            <a:srgbClr val="155B4E"/>
          </a:solidFill>
        </p:spPr>
        <p:txBody>
          <a:bodyPr vert="horz" wrap="square" lIns="0" tIns="19050" rIns="0" bIns="0" rtlCol="0">
            <a:spAutoFit/>
          </a:bodyPr>
          <a:lstStyle/>
          <a:p>
            <a:pPr marL="602615">
              <a:lnSpc>
                <a:spcPct val="100000"/>
              </a:lnSpc>
              <a:spcBef>
                <a:spcPts val="150"/>
              </a:spcBef>
            </a:pPr>
            <a:r>
              <a:rPr sz="1800" spc="-10">
                <a:solidFill>
                  <a:srgbClr val="FFFFFF"/>
                </a:solidFill>
                <a:latin typeface="Arial Black"/>
                <a:cs typeface="Arial Black"/>
              </a:rPr>
              <a:t>Comunidad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20161" y="5242001"/>
            <a:ext cx="6621145" cy="763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spc="-60">
                <a:solidFill>
                  <a:srgbClr val="D15F22"/>
                </a:solidFill>
                <a:latin typeface="Arial Black"/>
                <a:cs typeface="Arial Black"/>
              </a:rPr>
              <a:t>NO</a:t>
            </a:r>
            <a:r>
              <a:rPr sz="1600" spc="-130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600" spc="-145">
                <a:solidFill>
                  <a:srgbClr val="D15F22"/>
                </a:solidFill>
                <a:latin typeface="Arial Black"/>
                <a:cs typeface="Arial Black"/>
              </a:rPr>
              <a:t>HAY</a:t>
            </a:r>
            <a:r>
              <a:rPr sz="1600" spc="-23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600" spc="-165">
                <a:solidFill>
                  <a:srgbClr val="D15F22"/>
                </a:solidFill>
                <a:latin typeface="Arial Black"/>
                <a:cs typeface="Arial Black"/>
              </a:rPr>
              <a:t>CONSERVACIÓN</a:t>
            </a:r>
            <a:r>
              <a:rPr sz="1600" spc="-12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600" spc="-160">
                <a:solidFill>
                  <a:srgbClr val="D15F22"/>
                </a:solidFill>
                <a:latin typeface="Arial Black"/>
                <a:cs typeface="Arial Black"/>
              </a:rPr>
              <a:t>DURADERA</a:t>
            </a:r>
            <a:r>
              <a:rPr sz="1600" spc="-140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600" spc="-90">
                <a:solidFill>
                  <a:srgbClr val="D15F22"/>
                </a:solidFill>
                <a:latin typeface="Arial Black"/>
                <a:cs typeface="Arial Black"/>
              </a:rPr>
              <a:t>SIN</a:t>
            </a:r>
            <a:r>
              <a:rPr sz="1600" spc="-18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600" spc="-130">
                <a:solidFill>
                  <a:srgbClr val="D15F22"/>
                </a:solidFill>
                <a:latin typeface="Arial Black"/>
                <a:cs typeface="Arial Black"/>
              </a:rPr>
              <a:t>COMUNIDADES</a:t>
            </a:r>
            <a:r>
              <a:rPr sz="1600" spc="-100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600" spc="-85">
                <a:solidFill>
                  <a:srgbClr val="D15F22"/>
                </a:solidFill>
                <a:latin typeface="Arial Black"/>
                <a:cs typeface="Arial Black"/>
              </a:rPr>
              <a:t>FUERTES</a:t>
            </a:r>
            <a:endParaRPr sz="1600">
              <a:latin typeface="Arial Black"/>
              <a:cs typeface="Arial Black"/>
            </a:endParaRPr>
          </a:p>
          <a:p>
            <a:pPr marL="131445" marR="178435" algn="ctr">
              <a:lnSpc>
                <a:spcPct val="100000"/>
              </a:lnSpc>
              <a:spcBef>
                <a:spcPts val="55"/>
              </a:spcBef>
            </a:pP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La</a:t>
            </a:r>
            <a:r>
              <a:rPr sz="1600" b="1" i="1" spc="-9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defensa</a:t>
            </a:r>
            <a:r>
              <a:rPr sz="1600" b="1" i="1" spc="-5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del</a:t>
            </a:r>
            <a:r>
              <a:rPr sz="1600" b="1" i="1" spc="-9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 spc="-40">
                <a:solidFill>
                  <a:srgbClr val="153B2E"/>
                </a:solidFill>
                <a:latin typeface="Trebuchet MS"/>
                <a:cs typeface="Trebuchet MS"/>
              </a:rPr>
              <a:t>territorio</a:t>
            </a:r>
            <a:r>
              <a:rPr sz="1600" b="1" i="1" spc="-65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es</a:t>
            </a:r>
            <a:r>
              <a:rPr sz="1600" b="1" i="1" spc="-85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también</a:t>
            </a:r>
            <a:r>
              <a:rPr sz="1600" b="1" i="1" spc="-5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una</a:t>
            </a:r>
            <a:r>
              <a:rPr sz="1600" b="1" i="1" spc="-8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 spc="-25">
                <a:solidFill>
                  <a:srgbClr val="153B2E"/>
                </a:solidFill>
                <a:latin typeface="Trebuchet MS"/>
                <a:cs typeface="Trebuchet MS"/>
              </a:rPr>
              <a:t>estrategia</a:t>
            </a:r>
            <a:r>
              <a:rPr sz="1600" b="1" i="1" spc="-6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153B2E"/>
                </a:solidFill>
                <a:latin typeface="Trebuchet MS"/>
                <a:cs typeface="Trebuchet MS"/>
              </a:rPr>
              <a:t>de</a:t>
            </a:r>
            <a:r>
              <a:rPr sz="1600" b="1" i="1" spc="-90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 spc="-10">
                <a:solidFill>
                  <a:srgbClr val="153B2E"/>
                </a:solidFill>
                <a:latin typeface="Trebuchet MS"/>
                <a:cs typeface="Trebuchet MS"/>
              </a:rPr>
              <a:t>bienestar</a:t>
            </a:r>
            <a:r>
              <a:rPr sz="1600" b="1" i="1" spc="-55">
                <a:solidFill>
                  <a:srgbClr val="153B2E"/>
                </a:solidFill>
                <a:latin typeface="Trebuchet MS"/>
                <a:cs typeface="Trebuchet MS"/>
              </a:rPr>
              <a:t> </a:t>
            </a:r>
            <a:r>
              <a:rPr sz="1600" b="1" i="1" spc="-50">
                <a:solidFill>
                  <a:srgbClr val="153B2E"/>
                </a:solidFill>
                <a:latin typeface="Trebuchet MS"/>
                <a:cs typeface="Trebuchet MS"/>
              </a:rPr>
              <a:t>y </a:t>
            </a:r>
            <a:r>
              <a:rPr sz="1600" b="1" i="1" spc="-10">
                <a:solidFill>
                  <a:srgbClr val="153B2E"/>
                </a:solidFill>
                <a:latin typeface="Trebuchet MS"/>
                <a:cs typeface="Trebuchet MS"/>
              </a:rPr>
              <a:t>resiliencia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22319" y="1698117"/>
            <a:ext cx="4554601" cy="3033522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4015485" y="892809"/>
            <a:ext cx="415734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19050" algn="ctr">
              <a:lnSpc>
                <a:spcPct val="100000"/>
              </a:lnSpc>
              <a:spcBef>
                <a:spcPts val="100"/>
              </a:spcBef>
            </a:pPr>
            <a:r>
              <a:rPr sz="1200" spc="-80">
                <a:solidFill>
                  <a:srgbClr val="153B2E"/>
                </a:solidFill>
                <a:latin typeface="Arial Black"/>
                <a:cs typeface="Arial Black"/>
              </a:rPr>
              <a:t>Más</a:t>
            </a:r>
            <a:r>
              <a:rPr sz="1200" spc="-12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3B2E"/>
                </a:solidFill>
                <a:latin typeface="Arial Black"/>
                <a:cs typeface="Arial Black"/>
              </a:rPr>
              <a:t>del</a:t>
            </a:r>
            <a:r>
              <a:rPr sz="1200" spc="-14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153B2E"/>
                </a:solidFill>
                <a:latin typeface="Arial Black"/>
                <a:cs typeface="Arial Black"/>
              </a:rPr>
              <a:t>50</a:t>
            </a:r>
            <a:r>
              <a:rPr sz="1200" spc="-19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153B2E"/>
                </a:solidFill>
                <a:latin typeface="Arial Black"/>
                <a:cs typeface="Arial Black"/>
              </a:rPr>
              <a:t>%</a:t>
            </a:r>
            <a:r>
              <a:rPr sz="1200" spc="-18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3B2E"/>
                </a:solidFill>
                <a:latin typeface="Arial Black"/>
                <a:cs typeface="Arial Black"/>
              </a:rPr>
              <a:t>de</a:t>
            </a:r>
            <a:r>
              <a:rPr sz="1200" spc="-13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70">
                <a:solidFill>
                  <a:srgbClr val="153B2E"/>
                </a:solidFill>
                <a:latin typeface="Arial Black"/>
                <a:cs typeface="Arial Black"/>
              </a:rPr>
              <a:t>los</a:t>
            </a:r>
            <a:r>
              <a:rPr sz="1200" spc="-16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153B2E"/>
                </a:solidFill>
                <a:latin typeface="Arial Black"/>
                <a:cs typeface="Arial Black"/>
              </a:rPr>
              <a:t>bosques</a:t>
            </a:r>
            <a:r>
              <a:rPr sz="1200" spc="-15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153B2E"/>
                </a:solidFill>
                <a:latin typeface="Arial Black"/>
                <a:cs typeface="Arial Black"/>
              </a:rPr>
              <a:t>de</a:t>
            </a:r>
            <a:r>
              <a:rPr sz="1200" spc="-13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90">
                <a:solidFill>
                  <a:srgbClr val="153B2E"/>
                </a:solidFill>
                <a:latin typeface="Arial Black"/>
                <a:cs typeface="Arial Black"/>
              </a:rPr>
              <a:t>México</a:t>
            </a:r>
            <a:r>
              <a:rPr sz="1200" spc="-13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85">
                <a:solidFill>
                  <a:srgbClr val="153B2E"/>
                </a:solidFill>
                <a:latin typeface="Arial Black"/>
                <a:cs typeface="Arial Black"/>
              </a:rPr>
              <a:t>se</a:t>
            </a:r>
            <a:r>
              <a:rPr sz="1200" spc="-18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3B2E"/>
                </a:solidFill>
                <a:latin typeface="Arial Black"/>
                <a:cs typeface="Arial Black"/>
              </a:rPr>
              <a:t>encuentran </a:t>
            </a:r>
            <a:r>
              <a:rPr sz="1200" spc="-55">
                <a:solidFill>
                  <a:srgbClr val="153B2E"/>
                </a:solidFill>
                <a:latin typeface="Arial Black"/>
                <a:cs typeface="Arial Black"/>
              </a:rPr>
              <a:t>bajo</a:t>
            </a:r>
            <a:r>
              <a:rPr sz="1200" spc="-10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153B2E"/>
                </a:solidFill>
                <a:latin typeface="Arial Black"/>
                <a:cs typeface="Arial Black"/>
              </a:rPr>
              <a:t>propiedad</a:t>
            </a:r>
            <a:r>
              <a:rPr sz="1200" spc="-8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95">
                <a:solidFill>
                  <a:srgbClr val="153B2E"/>
                </a:solidFill>
                <a:latin typeface="Arial Black"/>
                <a:cs typeface="Arial Black"/>
              </a:rPr>
              <a:t>social,</a:t>
            </a:r>
            <a:r>
              <a:rPr sz="1200" spc="-13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3B2E"/>
                </a:solidFill>
                <a:latin typeface="Arial Black"/>
                <a:cs typeface="Arial Black"/>
              </a:rPr>
              <a:t>por</a:t>
            </a:r>
            <a:r>
              <a:rPr sz="1200" spc="-7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3B2E"/>
                </a:solidFill>
                <a:latin typeface="Arial Black"/>
                <a:cs typeface="Arial Black"/>
              </a:rPr>
              <a:t>lo</a:t>
            </a:r>
            <a:r>
              <a:rPr sz="1200" spc="-10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3B2E"/>
                </a:solidFill>
                <a:latin typeface="Arial Black"/>
                <a:cs typeface="Arial Black"/>
              </a:rPr>
              <a:t>que</a:t>
            </a:r>
            <a:r>
              <a:rPr sz="1200" spc="-7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3B2E"/>
                </a:solidFill>
                <a:latin typeface="Arial Black"/>
                <a:cs typeface="Arial Black"/>
              </a:rPr>
              <a:t>la</a:t>
            </a:r>
            <a:r>
              <a:rPr sz="1200" spc="-10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3B2E"/>
                </a:solidFill>
                <a:latin typeface="Arial Black"/>
                <a:cs typeface="Arial Black"/>
              </a:rPr>
              <a:t>gobernanza </a:t>
            </a:r>
            <a:r>
              <a:rPr sz="1200" spc="-65">
                <a:solidFill>
                  <a:srgbClr val="153B2E"/>
                </a:solidFill>
                <a:latin typeface="Arial Black"/>
                <a:cs typeface="Arial Black"/>
              </a:rPr>
              <a:t>comunitaria</a:t>
            </a:r>
            <a:r>
              <a:rPr sz="1200" spc="-7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153B2E"/>
                </a:solidFill>
                <a:latin typeface="Arial Black"/>
                <a:cs typeface="Arial Black"/>
              </a:rPr>
              <a:t>es</a:t>
            </a:r>
            <a:r>
              <a:rPr sz="1200" spc="-15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153B2E"/>
                </a:solidFill>
                <a:latin typeface="Arial Black"/>
                <a:cs typeface="Arial Black"/>
              </a:rPr>
              <a:t>indispensable</a:t>
            </a:r>
            <a:r>
              <a:rPr sz="1200" spc="-50">
                <a:solidFill>
                  <a:srgbClr val="153B2E"/>
                </a:solidFill>
                <a:latin typeface="Arial Black"/>
                <a:cs typeface="Arial Black"/>
              </a:rPr>
              <a:t> para</a:t>
            </a:r>
            <a:r>
              <a:rPr sz="1200" spc="-2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153B2E"/>
                </a:solidFill>
                <a:latin typeface="Arial Black"/>
                <a:cs typeface="Arial Black"/>
              </a:rPr>
              <a:t>la</a:t>
            </a:r>
            <a:r>
              <a:rPr sz="1200" spc="-8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90">
                <a:solidFill>
                  <a:srgbClr val="153B2E"/>
                </a:solidFill>
                <a:latin typeface="Arial Black"/>
                <a:cs typeface="Arial Black"/>
              </a:rPr>
              <a:t>conservación</a:t>
            </a:r>
            <a:r>
              <a:rPr sz="1200" spc="-135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153B2E"/>
                </a:solidFill>
                <a:latin typeface="Arial Black"/>
                <a:cs typeface="Arial Black"/>
              </a:rPr>
              <a:t>y</a:t>
            </a:r>
            <a:r>
              <a:rPr sz="1200" spc="-70">
                <a:solidFill>
                  <a:srgbClr val="153B2E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153B2E"/>
                </a:solidFill>
                <a:latin typeface="Arial Black"/>
                <a:cs typeface="Arial Black"/>
              </a:rPr>
              <a:t>la </a:t>
            </a:r>
            <a:r>
              <a:rPr sz="1200" spc="-10">
                <a:solidFill>
                  <a:srgbClr val="153B2E"/>
                </a:solidFill>
                <a:latin typeface="Arial Black"/>
                <a:cs typeface="Arial Black"/>
              </a:rPr>
              <a:t>restauración</a:t>
            </a:r>
            <a:endParaRPr sz="12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52450" y="2050923"/>
            <a:ext cx="10869295" cy="1682750"/>
            <a:chOff x="552450" y="2050923"/>
            <a:chExt cx="10869295" cy="168275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2450" y="2050923"/>
              <a:ext cx="4348226" cy="168224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21250" y="2050923"/>
              <a:ext cx="6500495" cy="168224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58887" y="2155190"/>
              <a:ext cx="733425" cy="73342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35985" y="2155190"/>
              <a:ext cx="733425" cy="7334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34990" y="2155190"/>
              <a:ext cx="733425" cy="73342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90306" y="2155190"/>
              <a:ext cx="733425" cy="73342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967468" y="2155190"/>
              <a:ext cx="733425" cy="733425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335381" y="428624"/>
            <a:ext cx="62293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Medir</a:t>
            </a:r>
            <a:r>
              <a:rPr b="1" spc="-8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y</a:t>
            </a:r>
            <a:r>
              <a:rPr b="1" spc="-14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valorar</a:t>
            </a:r>
            <a:r>
              <a:rPr b="1" spc="-7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los</a:t>
            </a:r>
            <a:r>
              <a:rPr b="1" spc="-12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servicios</a:t>
            </a:r>
            <a:r>
              <a:rPr b="1" spc="-105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ecosistémicos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38124" y="1212341"/>
            <a:ext cx="1126109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9375">
              <a:lnSpc>
                <a:spcPct val="100000"/>
              </a:lnSpc>
              <a:spcBef>
                <a:spcPts val="105"/>
              </a:spcBef>
            </a:pP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Para</a:t>
            </a:r>
            <a:r>
              <a:rPr sz="2000" b="1" i="1" spc="-9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20">
                <a:solidFill>
                  <a:srgbClr val="7BA27B"/>
                </a:solidFill>
                <a:latin typeface="Trebuchet MS"/>
                <a:cs typeface="Trebuchet MS"/>
              </a:rPr>
              <a:t>incorporar</a:t>
            </a:r>
            <a:r>
              <a:rPr sz="2000" b="1" i="1" spc="-11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la</a:t>
            </a:r>
            <a:r>
              <a:rPr sz="2000" b="1" i="1" spc="-5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25">
                <a:solidFill>
                  <a:srgbClr val="7BA27B"/>
                </a:solidFill>
                <a:latin typeface="Trebuchet MS"/>
                <a:cs typeface="Trebuchet MS"/>
              </a:rPr>
              <a:t>naturaleza</a:t>
            </a:r>
            <a:r>
              <a:rPr sz="2000" b="1" i="1" spc="-8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en</a:t>
            </a:r>
            <a:r>
              <a:rPr sz="2000" b="1" i="1" spc="-5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las</a:t>
            </a:r>
            <a:r>
              <a:rPr sz="2000" b="1" i="1" spc="-6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decisiones</a:t>
            </a:r>
            <a:r>
              <a:rPr sz="2000" b="1" i="1" spc="-114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económicas</a:t>
            </a:r>
            <a:r>
              <a:rPr sz="2000" b="1" i="1" spc="-10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y</a:t>
            </a:r>
            <a:r>
              <a:rPr sz="2000" b="1" i="1" spc="-15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de</a:t>
            </a:r>
            <a:r>
              <a:rPr sz="2000" b="1" i="1" spc="-6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20">
                <a:solidFill>
                  <a:srgbClr val="7BA27B"/>
                </a:solidFill>
                <a:latin typeface="Trebuchet MS"/>
                <a:cs typeface="Trebuchet MS"/>
              </a:rPr>
              <a:t>inversión,</a:t>
            </a:r>
            <a:r>
              <a:rPr sz="2000" b="1" i="1" spc="-12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es</a:t>
            </a:r>
            <a:r>
              <a:rPr sz="2000" b="1" i="1" spc="-6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necesario</a:t>
            </a:r>
            <a:r>
              <a:rPr sz="2000" b="1" i="1" spc="-114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10">
                <a:solidFill>
                  <a:srgbClr val="7BA27B"/>
                </a:solidFill>
                <a:latin typeface="Trebuchet MS"/>
                <a:cs typeface="Trebuchet MS"/>
              </a:rPr>
              <a:t>hacer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i="1" spc="-25">
                <a:solidFill>
                  <a:srgbClr val="7BA27B"/>
                </a:solidFill>
                <a:latin typeface="Trebuchet MS"/>
                <a:cs typeface="Trebuchet MS"/>
              </a:rPr>
              <a:t>visibles</a:t>
            </a:r>
            <a:r>
              <a:rPr sz="2000" b="1" i="1" spc="-114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y</a:t>
            </a:r>
            <a:r>
              <a:rPr sz="2000" b="1" i="1" spc="-13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medibles</a:t>
            </a:r>
            <a:r>
              <a:rPr sz="2000" b="1" i="1" spc="-5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sus</a:t>
            </a:r>
            <a:r>
              <a:rPr sz="2000" b="1" i="1" spc="-5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10">
                <a:solidFill>
                  <a:srgbClr val="7BA27B"/>
                </a:solidFill>
                <a:latin typeface="Trebuchet MS"/>
                <a:cs typeface="Trebuchet MS"/>
              </a:rPr>
              <a:t>beneficios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61694" y="3232531"/>
            <a:ext cx="5530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80">
                <a:solidFill>
                  <a:srgbClr val="D07C46"/>
                </a:solidFill>
                <a:latin typeface="Arial Black"/>
                <a:cs typeface="Arial Black"/>
              </a:rPr>
              <a:t>AGUA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35045" y="3232531"/>
            <a:ext cx="156146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45">
                <a:solidFill>
                  <a:srgbClr val="D07C46"/>
                </a:solidFill>
                <a:latin typeface="Arial Black"/>
                <a:cs typeface="Arial Black"/>
              </a:rPr>
              <a:t>RIESGO</a:t>
            </a:r>
            <a:r>
              <a:rPr sz="1400" spc="-150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400" spc="-125">
                <a:solidFill>
                  <a:srgbClr val="D07C46"/>
                </a:solidFill>
                <a:latin typeface="Arial Black"/>
                <a:cs typeface="Arial Black"/>
              </a:rPr>
              <a:t>COSTERO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39355" y="3232531"/>
            <a:ext cx="126111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85">
                <a:solidFill>
                  <a:srgbClr val="D07C46"/>
                </a:solidFill>
                <a:latin typeface="Arial Black"/>
                <a:cs typeface="Arial Black"/>
              </a:rPr>
              <a:t>PRODUCCIÓN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42279" y="3232531"/>
            <a:ext cx="94234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0">
                <a:solidFill>
                  <a:srgbClr val="D07C46"/>
                </a:solidFill>
                <a:latin typeface="Arial Black"/>
                <a:cs typeface="Arial Black"/>
              </a:rPr>
              <a:t>CARBONO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18091" y="3232531"/>
            <a:ext cx="15938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5">
                <a:solidFill>
                  <a:srgbClr val="D07C46"/>
                </a:solidFill>
                <a:latin typeface="Arial Black"/>
                <a:cs typeface="Arial Black"/>
              </a:rPr>
              <a:t>CALIDAD</a:t>
            </a:r>
            <a:r>
              <a:rPr sz="1400" spc="-240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400" spc="-80">
                <a:solidFill>
                  <a:srgbClr val="D07C46"/>
                </a:solidFill>
                <a:latin typeface="Arial Black"/>
                <a:cs typeface="Arial Black"/>
              </a:rPr>
              <a:t>DE</a:t>
            </a:r>
            <a:r>
              <a:rPr sz="1400" spc="-185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400" spc="-20">
                <a:solidFill>
                  <a:srgbClr val="D07C46"/>
                </a:solidFill>
                <a:latin typeface="Arial Black"/>
                <a:cs typeface="Arial Black"/>
              </a:rPr>
              <a:t>VIDA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1497" y="5356961"/>
            <a:ext cx="1086358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4960" marR="5080" indent="-2842895">
              <a:lnSpc>
                <a:spcPct val="100000"/>
              </a:lnSpc>
              <a:spcBef>
                <a:spcPts val="100"/>
              </a:spcBef>
            </a:pP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México</a:t>
            </a:r>
            <a:r>
              <a:rPr sz="2400" b="1" i="1" spc="-10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avanza</a:t>
            </a:r>
            <a:r>
              <a:rPr sz="2400" b="1" i="1" spc="-13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en</a:t>
            </a:r>
            <a:r>
              <a:rPr sz="2400" b="1" i="1" spc="-8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el</a:t>
            </a:r>
            <a:r>
              <a:rPr sz="2400" b="1" i="1" spc="-10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desarrollo</a:t>
            </a:r>
            <a:r>
              <a:rPr sz="2400" b="1" i="1" spc="-6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de</a:t>
            </a:r>
            <a:r>
              <a:rPr sz="2400" b="1" i="1" spc="-114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métricas,</a:t>
            </a:r>
            <a:r>
              <a:rPr sz="2400" b="1" i="1" spc="-5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monitoreo</a:t>
            </a:r>
            <a:r>
              <a:rPr sz="2400" b="1" i="1" spc="-5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y</a:t>
            </a:r>
            <a:r>
              <a:rPr sz="2400" b="1" i="1" spc="-8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 spc="-10">
                <a:solidFill>
                  <a:srgbClr val="BA925A"/>
                </a:solidFill>
                <a:latin typeface="Calibri"/>
                <a:cs typeface="Calibri"/>
              </a:rPr>
              <a:t>sistemas</a:t>
            </a:r>
            <a:r>
              <a:rPr sz="2400" b="1" i="1" spc="-8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de</a:t>
            </a:r>
            <a:r>
              <a:rPr sz="2400" b="1" i="1" spc="-11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información</a:t>
            </a:r>
            <a:r>
              <a:rPr sz="2400" b="1" i="1" spc="-8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 spc="-20">
                <a:solidFill>
                  <a:srgbClr val="BA925A"/>
                </a:solidFill>
                <a:latin typeface="Calibri"/>
                <a:cs typeface="Calibri"/>
              </a:rPr>
              <a:t>para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orientar</a:t>
            </a:r>
            <a:r>
              <a:rPr sz="2400" b="1" i="1" spc="-6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la</a:t>
            </a:r>
            <a:r>
              <a:rPr sz="2400" b="1" i="1" spc="-11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 spc="-10">
                <a:solidFill>
                  <a:srgbClr val="BA925A"/>
                </a:solidFill>
                <a:latin typeface="Calibri"/>
                <a:cs typeface="Calibri"/>
              </a:rPr>
              <a:t>restauración</a:t>
            </a:r>
            <a:r>
              <a:rPr sz="2400" b="1" i="1" spc="-8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y</a:t>
            </a:r>
            <a:r>
              <a:rPr sz="2400" b="1" i="1" spc="-9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>
                <a:solidFill>
                  <a:srgbClr val="BA925A"/>
                </a:solidFill>
                <a:latin typeface="Calibri"/>
                <a:cs typeface="Calibri"/>
              </a:rPr>
              <a:t>la</a:t>
            </a:r>
            <a:r>
              <a:rPr sz="2400" b="1" i="1" spc="-11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2400" b="1" i="1" spc="-10">
                <a:solidFill>
                  <a:srgbClr val="BA925A"/>
                </a:solidFill>
                <a:latin typeface="Calibri"/>
                <a:cs typeface="Calibri"/>
              </a:rPr>
              <a:t>conservación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26655" y="4177029"/>
            <a:ext cx="1217295" cy="523240"/>
          </a:xfrm>
          <a:prstGeom prst="rect">
            <a:avLst/>
          </a:prstGeom>
          <a:solidFill>
            <a:srgbClr val="EFECE9"/>
          </a:solidFill>
        </p:spPr>
        <p:txBody>
          <a:bodyPr vert="horz" wrap="square" lIns="0" tIns="31115" rIns="0" bIns="0" rtlCol="0">
            <a:spAutoFit/>
          </a:bodyPr>
          <a:lstStyle/>
          <a:p>
            <a:pPr marL="312420" marR="204470" indent="-132715">
              <a:lnSpc>
                <a:spcPct val="100000"/>
              </a:lnSpc>
              <a:spcBef>
                <a:spcPts val="245"/>
              </a:spcBef>
            </a:pPr>
            <a:r>
              <a:rPr sz="1400" b="1" i="1" spc="-20">
                <a:latin typeface="Trebuchet MS"/>
                <a:cs typeface="Trebuchet MS"/>
              </a:rPr>
              <a:t>Seguridad </a:t>
            </a:r>
            <a:r>
              <a:rPr sz="1400" b="1" i="1" spc="-10">
                <a:latin typeface="Trebuchet MS"/>
                <a:cs typeface="Trebuchet MS"/>
              </a:rPr>
              <a:t>hídrica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11551" y="4284345"/>
            <a:ext cx="1628139" cy="5232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1115" rIns="0" bIns="0" rtlCol="0">
            <a:spAutoFit/>
          </a:bodyPr>
          <a:lstStyle/>
          <a:p>
            <a:pPr marL="91440" marR="627380">
              <a:lnSpc>
                <a:spcPct val="100000"/>
              </a:lnSpc>
              <a:spcBef>
                <a:spcPts val="245"/>
              </a:spcBef>
            </a:pPr>
            <a:r>
              <a:rPr sz="1400" b="1" i="1" spc="-20">
                <a:latin typeface="Trebuchet MS"/>
                <a:cs typeface="Trebuchet MS"/>
              </a:rPr>
              <a:t>Resiliencia </a:t>
            </a:r>
            <a:r>
              <a:rPr sz="1400" b="1" i="1" spc="-10">
                <a:latin typeface="Trebuchet MS"/>
                <a:cs typeface="Trebuchet MS"/>
              </a:rPr>
              <a:t>costera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177409" y="4177029"/>
            <a:ext cx="1657985" cy="523240"/>
          </a:xfrm>
          <a:prstGeom prst="rect">
            <a:avLst/>
          </a:prstGeom>
          <a:solidFill>
            <a:srgbClr val="EFECE9"/>
          </a:solidFill>
        </p:spPr>
        <p:txBody>
          <a:bodyPr vert="horz" wrap="square" lIns="0" tIns="26034" rIns="0" bIns="0" rtlCol="0">
            <a:spAutoFit/>
          </a:bodyPr>
          <a:lstStyle/>
          <a:p>
            <a:pPr marL="351155" marR="300355" indent="-41275">
              <a:lnSpc>
                <a:spcPct val="101400"/>
              </a:lnSpc>
              <a:spcBef>
                <a:spcPts val="204"/>
              </a:spcBef>
            </a:pPr>
            <a:r>
              <a:rPr sz="1400" b="1" i="1">
                <a:latin typeface="Trebuchet MS"/>
                <a:cs typeface="Trebuchet MS"/>
              </a:rPr>
              <a:t>Mitigación</a:t>
            </a:r>
            <a:r>
              <a:rPr sz="1400" b="1" i="1" spc="5">
                <a:latin typeface="Trebuchet MS"/>
                <a:cs typeface="Trebuchet MS"/>
              </a:rPr>
              <a:t> </a:t>
            </a:r>
            <a:r>
              <a:rPr sz="1400" b="1" i="1" spc="-50">
                <a:latin typeface="Trebuchet MS"/>
                <a:cs typeface="Trebuchet MS"/>
              </a:rPr>
              <a:t>y </a:t>
            </a:r>
            <a:r>
              <a:rPr sz="1400" b="1" i="1" spc="-10">
                <a:latin typeface="Trebuchet MS"/>
                <a:cs typeface="Trebuchet MS"/>
              </a:rPr>
              <a:t>adaptación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260208" y="4178427"/>
            <a:ext cx="1807845" cy="5232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26034" rIns="0" bIns="0" rtlCol="0">
            <a:spAutoFit/>
          </a:bodyPr>
          <a:lstStyle/>
          <a:p>
            <a:pPr marL="316230" marR="198755" indent="-109855">
              <a:lnSpc>
                <a:spcPct val="101400"/>
              </a:lnSpc>
              <a:spcBef>
                <a:spcPts val="204"/>
              </a:spcBef>
            </a:pPr>
            <a:r>
              <a:rPr sz="1400" b="1" i="1">
                <a:latin typeface="Trebuchet MS"/>
                <a:cs typeface="Trebuchet MS"/>
              </a:rPr>
              <a:t>Medios</a:t>
            </a:r>
            <a:r>
              <a:rPr sz="1400" b="1" i="1" spc="-40">
                <a:latin typeface="Trebuchet MS"/>
                <a:cs typeface="Trebuchet MS"/>
              </a:rPr>
              <a:t> </a:t>
            </a:r>
            <a:r>
              <a:rPr sz="1400" b="1" i="1">
                <a:latin typeface="Trebuchet MS"/>
                <a:cs typeface="Trebuchet MS"/>
              </a:rPr>
              <a:t>de</a:t>
            </a:r>
            <a:r>
              <a:rPr sz="1400" b="1" i="1" spc="-20">
                <a:latin typeface="Trebuchet MS"/>
                <a:cs typeface="Trebuchet MS"/>
              </a:rPr>
              <a:t> vida</a:t>
            </a:r>
            <a:r>
              <a:rPr sz="1400" b="1" i="1" spc="-80">
                <a:latin typeface="Trebuchet MS"/>
                <a:cs typeface="Trebuchet MS"/>
              </a:rPr>
              <a:t> </a:t>
            </a:r>
            <a:r>
              <a:rPr sz="1400" b="1" i="1" spc="-50">
                <a:latin typeface="Trebuchet MS"/>
                <a:cs typeface="Trebuchet MS"/>
              </a:rPr>
              <a:t>y </a:t>
            </a:r>
            <a:r>
              <a:rPr sz="1400" b="1" i="1" spc="-10">
                <a:latin typeface="Trebuchet MS"/>
                <a:cs typeface="Trebuchet MS"/>
              </a:rPr>
              <a:t>productividad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765283" y="4179823"/>
            <a:ext cx="1150620" cy="523240"/>
          </a:xfrm>
          <a:prstGeom prst="rect">
            <a:avLst/>
          </a:prstGeom>
          <a:solidFill>
            <a:srgbClr val="EFECE9"/>
          </a:solidFill>
        </p:spPr>
        <p:txBody>
          <a:bodyPr vert="horz" wrap="square" lIns="0" tIns="17780" rIns="0" bIns="0" rtlCol="0">
            <a:spAutoFit/>
          </a:bodyPr>
          <a:lstStyle/>
          <a:p>
            <a:pPr marL="174625" marR="173355" indent="99060">
              <a:lnSpc>
                <a:spcPct val="101400"/>
              </a:lnSpc>
              <a:spcBef>
                <a:spcPts val="140"/>
              </a:spcBef>
            </a:pPr>
            <a:r>
              <a:rPr sz="1400" b="1" i="1">
                <a:latin typeface="Trebuchet MS"/>
                <a:cs typeface="Trebuchet MS"/>
              </a:rPr>
              <a:t>Salud</a:t>
            </a:r>
            <a:r>
              <a:rPr sz="1400" b="1" i="1" spc="-35">
                <a:latin typeface="Trebuchet MS"/>
                <a:cs typeface="Trebuchet MS"/>
              </a:rPr>
              <a:t> </a:t>
            </a:r>
            <a:r>
              <a:rPr sz="1400" b="1" i="1" spc="-50">
                <a:latin typeface="Trebuchet MS"/>
                <a:cs typeface="Trebuchet MS"/>
              </a:rPr>
              <a:t>y </a:t>
            </a:r>
            <a:r>
              <a:rPr sz="1400" b="1" i="1" spc="-20">
                <a:latin typeface="Trebuchet MS"/>
                <a:cs typeface="Trebuchet MS"/>
              </a:rPr>
              <a:t>bienestar</a:t>
            </a:r>
            <a:endParaRPr sz="1400">
              <a:latin typeface="Trebuchet MS"/>
              <a:cs typeface="Trebuchet M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587881" y="3676269"/>
            <a:ext cx="8787130" cy="455295"/>
          </a:xfrm>
          <a:custGeom>
            <a:avLst/>
            <a:gdLst/>
            <a:ahLst/>
            <a:cxnLst/>
            <a:rect l="l" t="t" r="r" b="b"/>
            <a:pathLst>
              <a:path w="8787130" h="455295">
                <a:moveTo>
                  <a:pt x="85725" y="370586"/>
                </a:moveTo>
                <a:lnTo>
                  <a:pt x="57023" y="369951"/>
                </a:lnTo>
                <a:lnTo>
                  <a:pt x="65151" y="8001"/>
                </a:lnTo>
                <a:lnTo>
                  <a:pt x="36576" y="7366"/>
                </a:lnTo>
                <a:lnTo>
                  <a:pt x="28448" y="369316"/>
                </a:lnTo>
                <a:lnTo>
                  <a:pt x="0" y="368681"/>
                </a:lnTo>
                <a:lnTo>
                  <a:pt x="40894" y="455295"/>
                </a:lnTo>
                <a:lnTo>
                  <a:pt x="85725" y="370586"/>
                </a:lnTo>
                <a:close/>
              </a:path>
              <a:path w="8787130" h="455295">
                <a:moveTo>
                  <a:pt x="2255520" y="370586"/>
                </a:moveTo>
                <a:lnTo>
                  <a:pt x="2226945" y="369951"/>
                </a:lnTo>
                <a:lnTo>
                  <a:pt x="2235073" y="8001"/>
                </a:lnTo>
                <a:lnTo>
                  <a:pt x="2206498" y="7366"/>
                </a:lnTo>
                <a:lnTo>
                  <a:pt x="2198370" y="369316"/>
                </a:lnTo>
                <a:lnTo>
                  <a:pt x="2169795" y="368681"/>
                </a:lnTo>
                <a:lnTo>
                  <a:pt x="2210816" y="455295"/>
                </a:lnTo>
                <a:lnTo>
                  <a:pt x="2255520" y="370586"/>
                </a:lnTo>
                <a:close/>
              </a:path>
              <a:path w="8787130" h="455295">
                <a:moveTo>
                  <a:pt x="4497959" y="370586"/>
                </a:moveTo>
                <a:lnTo>
                  <a:pt x="4469384" y="369951"/>
                </a:lnTo>
                <a:lnTo>
                  <a:pt x="4477512" y="8001"/>
                </a:lnTo>
                <a:lnTo>
                  <a:pt x="4448937" y="7366"/>
                </a:lnTo>
                <a:lnTo>
                  <a:pt x="4440809" y="369316"/>
                </a:lnTo>
                <a:lnTo>
                  <a:pt x="4412361" y="368681"/>
                </a:lnTo>
                <a:lnTo>
                  <a:pt x="4453255" y="455295"/>
                </a:lnTo>
                <a:lnTo>
                  <a:pt x="4497959" y="370586"/>
                </a:lnTo>
                <a:close/>
              </a:path>
              <a:path w="8787130" h="455295">
                <a:moveTo>
                  <a:pt x="6609842" y="370586"/>
                </a:moveTo>
                <a:lnTo>
                  <a:pt x="6581140" y="369951"/>
                </a:lnTo>
                <a:lnTo>
                  <a:pt x="6589395" y="8001"/>
                </a:lnTo>
                <a:lnTo>
                  <a:pt x="6560820" y="7366"/>
                </a:lnTo>
                <a:lnTo>
                  <a:pt x="6552692" y="369316"/>
                </a:lnTo>
                <a:lnTo>
                  <a:pt x="6524117" y="368681"/>
                </a:lnTo>
                <a:lnTo>
                  <a:pt x="6565011" y="455295"/>
                </a:lnTo>
                <a:lnTo>
                  <a:pt x="6609842" y="370586"/>
                </a:lnTo>
                <a:close/>
              </a:path>
              <a:path w="8787130" h="455295">
                <a:moveTo>
                  <a:pt x="8787003" y="363347"/>
                </a:moveTo>
                <a:lnTo>
                  <a:pt x="8758301" y="362712"/>
                </a:lnTo>
                <a:lnTo>
                  <a:pt x="8766556" y="635"/>
                </a:lnTo>
                <a:lnTo>
                  <a:pt x="8737981" y="0"/>
                </a:lnTo>
                <a:lnTo>
                  <a:pt x="8729726" y="362077"/>
                </a:lnTo>
                <a:lnTo>
                  <a:pt x="8701278" y="361442"/>
                </a:lnTo>
                <a:lnTo>
                  <a:pt x="8742172" y="448056"/>
                </a:lnTo>
                <a:lnTo>
                  <a:pt x="8787003" y="363347"/>
                </a:lnTo>
                <a:close/>
              </a:path>
            </a:pathLst>
          </a:custGeom>
          <a:solidFill>
            <a:srgbClr val="155B4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372567" y="167081"/>
            <a:ext cx="5375910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De</a:t>
            </a:r>
            <a:r>
              <a:rPr b="1" spc="-6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la</a:t>
            </a:r>
            <a:r>
              <a:rPr b="1" spc="-6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visión</a:t>
            </a:r>
            <a:r>
              <a:rPr b="1" spc="-4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a</a:t>
            </a:r>
            <a:r>
              <a:rPr b="1" spc="-7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la</a:t>
            </a:r>
            <a:r>
              <a:rPr b="1" spc="-4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acción:</a:t>
            </a:r>
            <a:r>
              <a:rPr b="1" spc="-3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las</a:t>
            </a:r>
            <a:r>
              <a:rPr b="1" spc="-4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SbN</a:t>
            </a:r>
            <a:r>
              <a:rPr b="1" spc="-5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en</a:t>
            </a:r>
            <a:r>
              <a:rPr b="1" spc="-40">
                <a:latin typeface="Calibri"/>
                <a:cs typeface="Calibri"/>
              </a:rPr>
              <a:t> </a:t>
            </a:r>
            <a:r>
              <a:rPr b="1" spc="-25">
                <a:latin typeface="Calibri"/>
                <a:cs typeface="Calibri"/>
              </a:rPr>
              <a:t>el </a:t>
            </a:r>
            <a:r>
              <a:rPr b="1" spc="-10">
                <a:latin typeface="Calibri"/>
                <a:cs typeface="Calibri"/>
              </a:rPr>
              <a:t>territorio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1871" y="1543685"/>
            <a:ext cx="504825" cy="5048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1871" y="2654045"/>
            <a:ext cx="504825" cy="50482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1871" y="3887723"/>
            <a:ext cx="504825" cy="50482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1871" y="4925567"/>
            <a:ext cx="504825" cy="50482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746110" y="1452499"/>
            <a:ext cx="4094860" cy="215315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60589" y="3857167"/>
            <a:ext cx="4080383" cy="2133600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6327902" y="152514"/>
            <a:ext cx="5570855" cy="608330"/>
            <a:chOff x="6327902" y="152514"/>
            <a:chExt cx="5570855" cy="608330"/>
          </a:xfrm>
        </p:grpSpPr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58401" y="251955"/>
              <a:ext cx="2340229" cy="39079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27902" y="152514"/>
              <a:ext cx="3263138" cy="607961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991311" y="972467"/>
            <a:ext cx="10660380" cy="462026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6950709">
              <a:lnSpc>
                <a:spcPct val="100000"/>
              </a:lnSpc>
              <a:spcBef>
                <a:spcPts val="630"/>
              </a:spcBef>
            </a:pPr>
            <a:r>
              <a:rPr sz="1400" spc="-185">
                <a:solidFill>
                  <a:srgbClr val="D15F22"/>
                </a:solidFill>
                <a:latin typeface="Arial Black"/>
                <a:cs typeface="Arial Black"/>
              </a:rPr>
              <a:t>EJEMPLOS</a:t>
            </a:r>
            <a:r>
              <a:rPr sz="1400" spc="-270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400" spc="-80">
                <a:solidFill>
                  <a:srgbClr val="D15F22"/>
                </a:solidFill>
                <a:latin typeface="Arial Black"/>
                <a:cs typeface="Arial Black"/>
              </a:rPr>
              <a:t>DE</a:t>
            </a:r>
            <a:r>
              <a:rPr sz="1400" spc="-16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400" spc="-120">
                <a:solidFill>
                  <a:srgbClr val="D15F22"/>
                </a:solidFill>
                <a:latin typeface="Arial Black"/>
                <a:cs typeface="Arial Black"/>
              </a:rPr>
              <a:t>FUNCIONES</a:t>
            </a:r>
            <a:r>
              <a:rPr sz="1400" spc="-225">
                <a:solidFill>
                  <a:srgbClr val="D15F22"/>
                </a:solidFill>
                <a:latin typeface="Arial Black"/>
                <a:cs typeface="Arial Black"/>
              </a:rPr>
              <a:t> </a:t>
            </a:r>
            <a:r>
              <a:rPr sz="1400" spc="-125">
                <a:solidFill>
                  <a:srgbClr val="D15F22"/>
                </a:solidFill>
                <a:latin typeface="Arial Black"/>
                <a:cs typeface="Arial Black"/>
              </a:rPr>
              <a:t>ECOSISTÉMICAS</a:t>
            </a:r>
            <a:endParaRPr sz="14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Cuencas</a:t>
            </a:r>
            <a:endParaRPr sz="18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200" spc="-95">
                <a:latin typeface="Arial Black"/>
                <a:cs typeface="Arial Black"/>
              </a:rPr>
              <a:t>Ríos</a:t>
            </a:r>
            <a:r>
              <a:rPr sz="1200" spc="-140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Alto</a:t>
            </a:r>
            <a:r>
              <a:rPr sz="1200" spc="-95">
                <a:latin typeface="Arial Black"/>
                <a:cs typeface="Arial Black"/>
              </a:rPr>
              <a:t> Atoyac,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Santiago,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Lerma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Sonora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Intervención: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restauración</a:t>
            </a:r>
            <a:r>
              <a:rPr sz="1200" spc="-3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zonas</a:t>
            </a:r>
            <a:r>
              <a:rPr sz="1200" spc="-14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recarga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vegetación</a:t>
            </a:r>
            <a:r>
              <a:rPr sz="1200" spc="-12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ribereña</a:t>
            </a:r>
            <a:endParaRPr sz="1200">
              <a:latin typeface="Arial Black"/>
              <a:cs typeface="Arial Black"/>
            </a:endParaRPr>
          </a:p>
          <a:p>
            <a:pPr marL="12700">
              <a:lnSpc>
                <a:spcPct val="100000"/>
              </a:lnSpc>
            </a:pPr>
            <a:r>
              <a:rPr sz="1200" spc="-90">
                <a:latin typeface="Arial Black"/>
                <a:cs typeface="Arial Black"/>
              </a:rPr>
              <a:t>Beneficios:</a:t>
            </a:r>
            <a:r>
              <a:rPr sz="1200" spc="-16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seguridad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hídrica,</a:t>
            </a:r>
            <a:r>
              <a:rPr sz="1200" spc="-14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reducción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40">
                <a:latin typeface="Arial Black"/>
                <a:cs typeface="Arial Black"/>
              </a:rPr>
              <a:t>la</a:t>
            </a:r>
            <a:r>
              <a:rPr sz="1200" spc="-105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erosión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y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protección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medios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de</a:t>
            </a:r>
            <a:r>
              <a:rPr sz="1200" spc="-10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vida.</a:t>
            </a:r>
            <a:endParaRPr sz="12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910"/>
              </a:spcBef>
            </a:pPr>
            <a:endParaRPr sz="1200">
              <a:latin typeface="Arial Black"/>
              <a:cs typeface="Arial Black"/>
            </a:endParaRPr>
          </a:p>
          <a:p>
            <a:pPr marL="41275">
              <a:lnSpc>
                <a:spcPct val="100000"/>
              </a:lnSpc>
              <a:spcBef>
                <a:spcPts val="5"/>
              </a:spcBef>
            </a:pP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Costas</a:t>
            </a:r>
            <a:endParaRPr sz="1800">
              <a:latin typeface="Arial Black"/>
              <a:cs typeface="Arial Black"/>
            </a:endParaRPr>
          </a:p>
          <a:p>
            <a:pPr marL="41275" marR="4201160">
              <a:lnSpc>
                <a:spcPct val="100000"/>
              </a:lnSpc>
              <a:spcBef>
                <a:spcPts val="35"/>
              </a:spcBef>
            </a:pPr>
            <a:r>
              <a:rPr sz="1200" spc="-65">
                <a:solidFill>
                  <a:srgbClr val="155B4E"/>
                </a:solidFill>
                <a:latin typeface="Arial Black"/>
                <a:cs typeface="Arial Black"/>
              </a:rPr>
              <a:t>Intervención: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Restauración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manglares</a:t>
            </a:r>
            <a:r>
              <a:rPr sz="1200" spc="-2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humedales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80">
                <a:latin typeface="Arial Black"/>
                <a:cs typeface="Arial Black"/>
              </a:rPr>
              <a:t>como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infraestructura</a:t>
            </a:r>
            <a:r>
              <a:rPr sz="1200" spc="5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natural </a:t>
            </a:r>
            <a:r>
              <a:rPr sz="1200" spc="-90">
                <a:latin typeface="Arial Black"/>
                <a:cs typeface="Arial Black"/>
              </a:rPr>
              <a:t>Beneficios:</a:t>
            </a:r>
            <a:r>
              <a:rPr sz="1200" spc="-135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protección</a:t>
            </a:r>
            <a:r>
              <a:rPr sz="1200" spc="-3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costera,</a:t>
            </a:r>
            <a:r>
              <a:rPr sz="1200" spc="-60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carbono </a:t>
            </a:r>
            <a:r>
              <a:rPr sz="1200" spc="-55">
                <a:latin typeface="Arial Black"/>
                <a:cs typeface="Arial Black"/>
              </a:rPr>
              <a:t>azul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sostenimiento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pesquerías</a:t>
            </a:r>
            <a:endParaRPr sz="12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210"/>
              </a:spcBef>
            </a:pPr>
            <a:endParaRPr sz="1200">
              <a:latin typeface="Arial Black"/>
              <a:cs typeface="Arial Black"/>
            </a:endParaRPr>
          </a:p>
          <a:p>
            <a:pPr marL="41275">
              <a:lnSpc>
                <a:spcPct val="100000"/>
              </a:lnSpc>
            </a:pPr>
            <a:r>
              <a:rPr sz="1800" spc="-114">
                <a:solidFill>
                  <a:srgbClr val="155B4E"/>
                </a:solidFill>
                <a:latin typeface="Arial Black"/>
                <a:cs typeface="Arial Black"/>
              </a:rPr>
              <a:t>Áreas</a:t>
            </a:r>
            <a:r>
              <a:rPr sz="1800" spc="-229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85">
                <a:solidFill>
                  <a:srgbClr val="155B4E"/>
                </a:solidFill>
                <a:latin typeface="Arial Black"/>
                <a:cs typeface="Arial Black"/>
              </a:rPr>
              <a:t>Naturales</a:t>
            </a:r>
            <a:r>
              <a:rPr sz="1800" spc="-18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Protegidas</a:t>
            </a:r>
            <a:endParaRPr sz="1800">
              <a:latin typeface="Arial Black"/>
              <a:cs typeface="Arial Black"/>
            </a:endParaRPr>
          </a:p>
          <a:p>
            <a:pPr marL="41275">
              <a:lnSpc>
                <a:spcPct val="100000"/>
              </a:lnSpc>
              <a:spcBef>
                <a:spcPts val="35"/>
              </a:spcBef>
            </a:pPr>
            <a:r>
              <a:rPr sz="1200" spc="-75">
                <a:latin typeface="Arial Black"/>
                <a:cs typeface="Arial Black"/>
              </a:rPr>
              <a:t>Plataformas</a:t>
            </a:r>
            <a:r>
              <a:rPr sz="1200" spc="-3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territoriales</a:t>
            </a:r>
            <a:r>
              <a:rPr sz="1200" spc="65">
                <a:latin typeface="Arial Black"/>
                <a:cs typeface="Arial Black"/>
              </a:rPr>
              <a:t> </a:t>
            </a:r>
            <a:r>
              <a:rPr sz="1200" spc="-45">
                <a:latin typeface="Arial Black"/>
                <a:cs typeface="Arial Black"/>
              </a:rPr>
              <a:t>que</a:t>
            </a:r>
            <a:r>
              <a:rPr sz="1200" spc="-35">
                <a:latin typeface="Arial Black"/>
                <a:cs typeface="Arial Black"/>
              </a:rPr>
              <a:t> </a:t>
            </a:r>
            <a:r>
              <a:rPr sz="1200" spc="-45">
                <a:latin typeface="Arial Black"/>
                <a:cs typeface="Arial Black"/>
              </a:rPr>
              <a:t>integran</a:t>
            </a:r>
            <a:r>
              <a:rPr sz="1200" spc="30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conservación,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adaptación</a:t>
            </a:r>
            <a:r>
              <a:rPr sz="1200" spc="-105">
                <a:latin typeface="Arial Black"/>
                <a:cs typeface="Arial Black"/>
              </a:rPr>
              <a:t> </a:t>
            </a:r>
            <a:r>
              <a:rPr sz="1200" spc="-95">
                <a:latin typeface="Arial Black"/>
                <a:cs typeface="Arial Black"/>
              </a:rPr>
              <a:t>climática</a:t>
            </a:r>
            <a:r>
              <a:rPr sz="1200" spc="-3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y</a:t>
            </a:r>
            <a:endParaRPr sz="1200">
              <a:latin typeface="Arial Black"/>
              <a:cs typeface="Arial Black"/>
            </a:endParaRPr>
          </a:p>
          <a:p>
            <a:pPr marL="41275">
              <a:lnSpc>
                <a:spcPct val="100000"/>
              </a:lnSpc>
            </a:pPr>
            <a:r>
              <a:rPr sz="1200" spc="-65">
                <a:latin typeface="Arial Black"/>
                <a:cs typeface="Arial Black"/>
              </a:rPr>
              <a:t>desarrollo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local.</a:t>
            </a:r>
            <a:endParaRPr sz="1200">
              <a:latin typeface="Arial Black"/>
              <a:cs typeface="Arial Black"/>
            </a:endParaRPr>
          </a:p>
          <a:p>
            <a:pPr marL="41275" marR="4834255">
              <a:lnSpc>
                <a:spcPct val="100000"/>
              </a:lnSpc>
              <a:spcBef>
                <a:spcPts val="5"/>
              </a:spcBef>
            </a:pPr>
            <a:r>
              <a:rPr sz="1200" spc="-85">
                <a:solidFill>
                  <a:srgbClr val="155B4E"/>
                </a:solidFill>
                <a:latin typeface="Arial Black"/>
                <a:cs typeface="Arial Black"/>
              </a:rPr>
              <a:t>Ejemplo: Proyecto</a:t>
            </a:r>
            <a:r>
              <a:rPr sz="1200" spc="-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85">
                <a:solidFill>
                  <a:srgbClr val="155B4E"/>
                </a:solidFill>
                <a:latin typeface="Arial Black"/>
                <a:cs typeface="Arial Black"/>
              </a:rPr>
              <a:t>Cumbres</a:t>
            </a:r>
            <a:r>
              <a:rPr sz="1200" spc="-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155B4E"/>
                </a:solidFill>
                <a:latin typeface="Arial Black"/>
                <a:cs typeface="Arial Black"/>
              </a:rPr>
              <a:t>resilientes:</a:t>
            </a:r>
            <a:r>
              <a:rPr sz="1200" spc="-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latin typeface="Arial Black"/>
                <a:cs typeface="Arial Black"/>
              </a:rPr>
              <a:t>ANP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80">
                <a:latin typeface="Arial Black"/>
                <a:cs typeface="Arial Black"/>
              </a:rPr>
              <a:t>como</a:t>
            </a:r>
            <a:r>
              <a:rPr sz="1200" spc="-12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plataformas</a:t>
            </a:r>
            <a:r>
              <a:rPr sz="1200" spc="-30">
                <a:latin typeface="Arial Black"/>
                <a:cs typeface="Arial Black"/>
              </a:rPr>
              <a:t> </a:t>
            </a:r>
            <a:r>
              <a:rPr sz="1200" spc="-40">
                <a:latin typeface="Arial Black"/>
                <a:cs typeface="Arial Black"/>
              </a:rPr>
              <a:t>que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integran </a:t>
            </a:r>
            <a:r>
              <a:rPr sz="1200" spc="-90">
                <a:latin typeface="Arial Black"/>
                <a:cs typeface="Arial Black"/>
              </a:rPr>
              <a:t>conservación,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adaptación </a:t>
            </a:r>
            <a:r>
              <a:rPr sz="1200" spc="-85">
                <a:latin typeface="Arial Black"/>
                <a:cs typeface="Arial Black"/>
              </a:rPr>
              <a:t>climática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y</a:t>
            </a:r>
            <a:r>
              <a:rPr sz="1200" spc="-1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desarrollo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local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(cooperación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alemana)</a:t>
            </a:r>
            <a:endParaRPr sz="12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Arial Black"/>
              <a:cs typeface="Arial Black"/>
            </a:endParaRPr>
          </a:p>
          <a:p>
            <a:pPr marL="56515">
              <a:lnSpc>
                <a:spcPct val="100000"/>
              </a:lnSpc>
            </a:pP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Ciudades</a:t>
            </a:r>
            <a:endParaRPr sz="1800">
              <a:latin typeface="Arial Black"/>
              <a:cs typeface="Arial Black"/>
            </a:endParaRPr>
          </a:p>
          <a:p>
            <a:pPr marL="56515" marR="4737100">
              <a:lnSpc>
                <a:spcPct val="100000"/>
              </a:lnSpc>
              <a:spcBef>
                <a:spcPts val="35"/>
              </a:spcBef>
            </a:pPr>
            <a:r>
              <a:rPr sz="1200" spc="-95">
                <a:latin typeface="Arial Black"/>
                <a:cs typeface="Arial Black"/>
              </a:rPr>
              <a:t>Recuperación</a:t>
            </a:r>
            <a:r>
              <a:rPr sz="1200" spc="-50">
                <a:latin typeface="Arial Black"/>
                <a:cs typeface="Arial Black"/>
              </a:rPr>
              <a:t> de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cuerpos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agua,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corredores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95">
                <a:latin typeface="Arial Black"/>
                <a:cs typeface="Arial Black"/>
              </a:rPr>
              <a:t>ecológicos,</a:t>
            </a:r>
            <a:r>
              <a:rPr sz="1200" spc="-155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techos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verdes </a:t>
            </a:r>
            <a:r>
              <a:rPr sz="1200" spc="-90">
                <a:solidFill>
                  <a:srgbClr val="175F2F"/>
                </a:solidFill>
                <a:latin typeface="Arial Black"/>
                <a:cs typeface="Arial Black"/>
              </a:rPr>
              <a:t>Beneficios:</a:t>
            </a:r>
            <a:r>
              <a:rPr sz="1200" spc="-15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reducción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de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islas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80">
                <a:latin typeface="Arial Black"/>
                <a:cs typeface="Arial Black"/>
              </a:rPr>
              <a:t>calor,</a:t>
            </a:r>
            <a:r>
              <a:rPr sz="1200" spc="-110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control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inundaciones</a:t>
            </a:r>
            <a:r>
              <a:rPr sz="1200" spc="-12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mejora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25">
                <a:latin typeface="Arial Black"/>
                <a:cs typeface="Arial Black"/>
              </a:rPr>
              <a:t>la </a:t>
            </a:r>
            <a:r>
              <a:rPr sz="1200" spc="-10">
                <a:latin typeface="Arial Black"/>
                <a:cs typeface="Arial Black"/>
              </a:rPr>
              <a:t>infiltración.</a:t>
            </a:r>
            <a:endParaRPr sz="12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566539" y="3477514"/>
            <a:ext cx="3085465" cy="1327150"/>
          </a:xfrm>
          <a:custGeom>
            <a:avLst/>
            <a:gdLst/>
            <a:ahLst/>
            <a:cxnLst/>
            <a:rect l="l" t="t" r="r" b="b"/>
            <a:pathLst>
              <a:path w="3085465" h="1327150">
                <a:moveTo>
                  <a:pt x="2864104" y="0"/>
                </a:moveTo>
                <a:lnTo>
                  <a:pt x="221107" y="0"/>
                </a:lnTo>
                <a:lnTo>
                  <a:pt x="176530" y="4445"/>
                </a:lnTo>
                <a:lnTo>
                  <a:pt x="135127" y="17399"/>
                </a:lnTo>
                <a:lnTo>
                  <a:pt x="97536" y="37719"/>
                </a:lnTo>
                <a:lnTo>
                  <a:pt x="64770" y="64770"/>
                </a:lnTo>
                <a:lnTo>
                  <a:pt x="37719" y="97536"/>
                </a:lnTo>
                <a:lnTo>
                  <a:pt x="17399" y="135128"/>
                </a:lnTo>
                <a:lnTo>
                  <a:pt x="4445" y="176530"/>
                </a:lnTo>
                <a:lnTo>
                  <a:pt x="0" y="221106"/>
                </a:lnTo>
                <a:lnTo>
                  <a:pt x="0" y="1105535"/>
                </a:lnTo>
                <a:lnTo>
                  <a:pt x="4445" y="1150112"/>
                </a:lnTo>
                <a:lnTo>
                  <a:pt x="17399" y="1191641"/>
                </a:lnTo>
                <a:lnTo>
                  <a:pt x="37719" y="1229233"/>
                </a:lnTo>
                <a:lnTo>
                  <a:pt x="64770" y="1261999"/>
                </a:lnTo>
                <a:lnTo>
                  <a:pt x="97536" y="1288923"/>
                </a:lnTo>
                <a:lnTo>
                  <a:pt x="135127" y="1309370"/>
                </a:lnTo>
                <a:lnTo>
                  <a:pt x="176530" y="1322324"/>
                </a:lnTo>
                <a:lnTo>
                  <a:pt x="221107" y="1326769"/>
                </a:lnTo>
                <a:lnTo>
                  <a:pt x="2864104" y="1326769"/>
                </a:lnTo>
                <a:lnTo>
                  <a:pt x="2908681" y="1322324"/>
                </a:lnTo>
                <a:lnTo>
                  <a:pt x="2950083" y="1309370"/>
                </a:lnTo>
                <a:lnTo>
                  <a:pt x="2987675" y="1288923"/>
                </a:lnTo>
                <a:lnTo>
                  <a:pt x="3020441" y="1261999"/>
                </a:lnTo>
                <a:lnTo>
                  <a:pt x="3047491" y="1229233"/>
                </a:lnTo>
                <a:lnTo>
                  <a:pt x="3067812" y="1191641"/>
                </a:lnTo>
                <a:lnTo>
                  <a:pt x="3080766" y="1150112"/>
                </a:lnTo>
                <a:lnTo>
                  <a:pt x="3085211" y="1105535"/>
                </a:lnTo>
                <a:lnTo>
                  <a:pt x="3085211" y="221106"/>
                </a:lnTo>
                <a:lnTo>
                  <a:pt x="3080766" y="176530"/>
                </a:lnTo>
                <a:lnTo>
                  <a:pt x="3067812" y="135128"/>
                </a:lnTo>
                <a:lnTo>
                  <a:pt x="3047491" y="97536"/>
                </a:lnTo>
                <a:lnTo>
                  <a:pt x="3020441" y="64770"/>
                </a:lnTo>
                <a:lnTo>
                  <a:pt x="2987675" y="37719"/>
                </a:lnTo>
                <a:lnTo>
                  <a:pt x="2950083" y="17399"/>
                </a:lnTo>
                <a:lnTo>
                  <a:pt x="2908681" y="4445"/>
                </a:lnTo>
                <a:lnTo>
                  <a:pt x="2864104" y="0"/>
                </a:lnTo>
                <a:close/>
              </a:path>
            </a:pathLst>
          </a:custGeom>
          <a:solidFill>
            <a:srgbClr val="EFEC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04021" y="1155191"/>
            <a:ext cx="3063875" cy="1457325"/>
          </a:xfrm>
          <a:custGeom>
            <a:avLst/>
            <a:gdLst/>
            <a:ahLst/>
            <a:cxnLst/>
            <a:rect l="l" t="t" r="r" b="b"/>
            <a:pathLst>
              <a:path w="3063875" h="1457325">
                <a:moveTo>
                  <a:pt x="2820543" y="0"/>
                </a:moveTo>
                <a:lnTo>
                  <a:pt x="242824" y="0"/>
                </a:lnTo>
                <a:lnTo>
                  <a:pt x="193928" y="4953"/>
                </a:lnTo>
                <a:lnTo>
                  <a:pt x="148335" y="19050"/>
                </a:lnTo>
                <a:lnTo>
                  <a:pt x="107060" y="41529"/>
                </a:lnTo>
                <a:lnTo>
                  <a:pt x="71120" y="71120"/>
                </a:lnTo>
                <a:lnTo>
                  <a:pt x="41528" y="107187"/>
                </a:lnTo>
                <a:lnTo>
                  <a:pt x="19050" y="148462"/>
                </a:lnTo>
                <a:lnTo>
                  <a:pt x="4952" y="194056"/>
                </a:lnTo>
                <a:lnTo>
                  <a:pt x="0" y="242950"/>
                </a:lnTo>
                <a:lnTo>
                  <a:pt x="0" y="1214501"/>
                </a:lnTo>
                <a:lnTo>
                  <a:pt x="4952" y="1263396"/>
                </a:lnTo>
                <a:lnTo>
                  <a:pt x="19050" y="1308989"/>
                </a:lnTo>
                <a:lnTo>
                  <a:pt x="41528" y="1350264"/>
                </a:lnTo>
                <a:lnTo>
                  <a:pt x="71120" y="1386205"/>
                </a:lnTo>
                <a:lnTo>
                  <a:pt x="107060" y="1415796"/>
                </a:lnTo>
                <a:lnTo>
                  <a:pt x="148335" y="1438275"/>
                </a:lnTo>
                <a:lnTo>
                  <a:pt x="193928" y="1452372"/>
                </a:lnTo>
                <a:lnTo>
                  <a:pt x="242824" y="1457325"/>
                </a:lnTo>
                <a:lnTo>
                  <a:pt x="2820543" y="1457325"/>
                </a:lnTo>
                <a:lnTo>
                  <a:pt x="2869437" y="1452372"/>
                </a:lnTo>
                <a:lnTo>
                  <a:pt x="2915030" y="1438275"/>
                </a:lnTo>
                <a:lnTo>
                  <a:pt x="2956305" y="1415796"/>
                </a:lnTo>
                <a:lnTo>
                  <a:pt x="2992247" y="1386205"/>
                </a:lnTo>
                <a:lnTo>
                  <a:pt x="3021837" y="1350264"/>
                </a:lnTo>
                <a:lnTo>
                  <a:pt x="3044317" y="1308989"/>
                </a:lnTo>
                <a:lnTo>
                  <a:pt x="3058413" y="1263396"/>
                </a:lnTo>
                <a:lnTo>
                  <a:pt x="3063367" y="1214501"/>
                </a:lnTo>
                <a:lnTo>
                  <a:pt x="3063367" y="242950"/>
                </a:lnTo>
                <a:lnTo>
                  <a:pt x="3058413" y="194056"/>
                </a:lnTo>
                <a:lnTo>
                  <a:pt x="3044317" y="148462"/>
                </a:lnTo>
                <a:lnTo>
                  <a:pt x="3021837" y="107187"/>
                </a:lnTo>
                <a:lnTo>
                  <a:pt x="2992247" y="71120"/>
                </a:lnTo>
                <a:lnTo>
                  <a:pt x="2956305" y="41529"/>
                </a:lnTo>
                <a:lnTo>
                  <a:pt x="2915030" y="19050"/>
                </a:lnTo>
                <a:lnTo>
                  <a:pt x="2869437" y="4953"/>
                </a:lnTo>
                <a:lnTo>
                  <a:pt x="2820543" y="0"/>
                </a:lnTo>
                <a:close/>
              </a:path>
            </a:pathLst>
          </a:custGeom>
          <a:solidFill>
            <a:srgbClr val="EFECE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 descr="Forma, Cuadrado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3839" y="3431921"/>
            <a:ext cx="3313303" cy="1467358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763816" y="1155191"/>
            <a:ext cx="3063875" cy="1363345"/>
          </a:xfrm>
          <a:custGeom>
            <a:avLst/>
            <a:gdLst/>
            <a:ahLst/>
            <a:cxnLst/>
            <a:rect l="l" t="t" r="r" b="b"/>
            <a:pathLst>
              <a:path w="3063875" h="1363345">
                <a:moveTo>
                  <a:pt x="2836252" y="0"/>
                </a:moveTo>
                <a:lnTo>
                  <a:pt x="227164" y="0"/>
                </a:lnTo>
                <a:lnTo>
                  <a:pt x="181381" y="4572"/>
                </a:lnTo>
                <a:lnTo>
                  <a:pt x="138734" y="17907"/>
                </a:lnTo>
                <a:lnTo>
                  <a:pt x="100152" y="38862"/>
                </a:lnTo>
                <a:lnTo>
                  <a:pt x="66535" y="66548"/>
                </a:lnTo>
                <a:lnTo>
                  <a:pt x="38798" y="100203"/>
                </a:lnTo>
                <a:lnTo>
                  <a:pt x="17856" y="138811"/>
                </a:lnTo>
                <a:lnTo>
                  <a:pt x="4610" y="181356"/>
                </a:lnTo>
                <a:lnTo>
                  <a:pt x="0" y="227203"/>
                </a:lnTo>
                <a:lnTo>
                  <a:pt x="0" y="1135888"/>
                </a:lnTo>
                <a:lnTo>
                  <a:pt x="4610" y="1181735"/>
                </a:lnTo>
                <a:lnTo>
                  <a:pt x="17856" y="1224280"/>
                </a:lnTo>
                <a:lnTo>
                  <a:pt x="38798" y="1262888"/>
                </a:lnTo>
                <a:lnTo>
                  <a:pt x="66535" y="1296543"/>
                </a:lnTo>
                <a:lnTo>
                  <a:pt x="100152" y="1324229"/>
                </a:lnTo>
                <a:lnTo>
                  <a:pt x="138734" y="1345184"/>
                </a:lnTo>
                <a:lnTo>
                  <a:pt x="181381" y="1358519"/>
                </a:lnTo>
                <a:lnTo>
                  <a:pt x="227164" y="1363091"/>
                </a:lnTo>
                <a:lnTo>
                  <a:pt x="2836252" y="1363091"/>
                </a:lnTo>
                <a:lnTo>
                  <a:pt x="2882099" y="1358519"/>
                </a:lnTo>
                <a:lnTo>
                  <a:pt x="2924644" y="1345184"/>
                </a:lnTo>
                <a:lnTo>
                  <a:pt x="2963252" y="1324229"/>
                </a:lnTo>
                <a:lnTo>
                  <a:pt x="2996907" y="1296543"/>
                </a:lnTo>
                <a:lnTo>
                  <a:pt x="3024593" y="1262888"/>
                </a:lnTo>
                <a:lnTo>
                  <a:pt x="3045548" y="1224280"/>
                </a:lnTo>
                <a:lnTo>
                  <a:pt x="3058883" y="1181735"/>
                </a:lnTo>
                <a:lnTo>
                  <a:pt x="3063455" y="1135888"/>
                </a:lnTo>
                <a:lnTo>
                  <a:pt x="3063455" y="227203"/>
                </a:lnTo>
                <a:lnTo>
                  <a:pt x="3058883" y="181356"/>
                </a:lnTo>
                <a:lnTo>
                  <a:pt x="3045548" y="138811"/>
                </a:lnTo>
                <a:lnTo>
                  <a:pt x="3024593" y="100203"/>
                </a:lnTo>
                <a:lnTo>
                  <a:pt x="2996907" y="66548"/>
                </a:lnTo>
                <a:lnTo>
                  <a:pt x="2963252" y="38862"/>
                </a:lnTo>
                <a:lnTo>
                  <a:pt x="2924644" y="17907"/>
                </a:lnTo>
                <a:lnTo>
                  <a:pt x="2882099" y="4572"/>
                </a:lnTo>
                <a:lnTo>
                  <a:pt x="2836252" y="0"/>
                </a:lnTo>
                <a:close/>
              </a:path>
            </a:pathLst>
          </a:custGeom>
          <a:solidFill>
            <a:srgbClr val="EFECE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 descr="Forma, Cuadrado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84006" y="3431921"/>
            <a:ext cx="3313303" cy="146735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307078" y="1102360"/>
            <a:ext cx="3489325" cy="1475105"/>
            <a:chOff x="4307078" y="1102360"/>
            <a:chExt cx="3489325" cy="1475105"/>
          </a:xfrm>
        </p:grpSpPr>
        <p:pic>
          <p:nvPicPr>
            <p:cNvPr id="9" name="object 9" descr="Forma, Cuadrado  El contenido generado por IA puede ser incorrecto.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32046" y="1102360"/>
              <a:ext cx="3364103" cy="147459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07078" y="1611122"/>
              <a:ext cx="457200" cy="457200"/>
            </a:xfrm>
            <a:prstGeom prst="rect">
              <a:avLst/>
            </a:prstGeom>
          </p:spPr>
        </p:pic>
      </p:grpSp>
      <p:sp>
        <p:nvSpPr>
          <p:cNvPr id="11" name="object 11" descr="$PPTXTitle"/>
          <p:cNvSpPr txBox="1">
            <a:spLocks noGrp="1"/>
          </p:cNvSpPr>
          <p:nvPr>
            <p:ph type="title"/>
          </p:nvPr>
        </p:nvSpPr>
        <p:spPr>
          <a:xfrm>
            <a:off x="321056" y="352755"/>
            <a:ext cx="76987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t>6</a:t>
            </a:r>
            <a:r>
              <a:rPr spc="-415"/>
              <a:t> </a:t>
            </a:r>
            <a:r>
              <a:rPr spc="-204"/>
              <a:t>Brechas</a:t>
            </a:r>
            <a:r>
              <a:rPr spc="-365"/>
              <a:t> </a:t>
            </a:r>
            <a:r>
              <a:rPr spc="-180"/>
              <a:t>estratégicas</a:t>
            </a:r>
            <a:r>
              <a:rPr spc="-270"/>
              <a:t> </a:t>
            </a:r>
            <a:r>
              <a:rPr spc="-95"/>
              <a:t>para</a:t>
            </a:r>
            <a:r>
              <a:rPr spc="-204"/>
              <a:t> </a:t>
            </a:r>
            <a:r>
              <a:rPr spc="-190"/>
              <a:t>escalar</a:t>
            </a:r>
            <a:r>
              <a:rPr spc="-335"/>
              <a:t> </a:t>
            </a:r>
            <a:r>
              <a:rPr spc="-155"/>
              <a:t>las</a:t>
            </a:r>
            <a:r>
              <a:rPr spc="-315"/>
              <a:t> </a:t>
            </a:r>
            <a:r>
              <a:rPr spc="-30"/>
              <a:t>SbN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124813" y="1272032"/>
            <a:ext cx="2674620" cy="1230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2540" algn="ctr">
              <a:lnSpc>
                <a:spcPct val="100000"/>
              </a:lnSpc>
              <a:spcBef>
                <a:spcPts val="105"/>
              </a:spcBef>
            </a:pPr>
            <a:r>
              <a:rPr sz="1400" spc="-80">
                <a:solidFill>
                  <a:srgbClr val="155B4E"/>
                </a:solidFill>
                <a:latin typeface="Arial Black"/>
                <a:cs typeface="Arial Black"/>
              </a:rPr>
              <a:t>Definición</a:t>
            </a:r>
            <a:r>
              <a:rPr sz="1400" spc="-5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operativa</a:t>
            </a:r>
            <a:endParaRPr sz="1400">
              <a:latin typeface="Arial Black"/>
              <a:cs typeface="Arial Black"/>
            </a:endParaRPr>
          </a:p>
          <a:p>
            <a:pPr marL="12065" marR="5080" indent="5080" algn="ctr">
              <a:lnSpc>
                <a:spcPct val="89300"/>
              </a:lnSpc>
              <a:spcBef>
                <a:spcPts val="1795"/>
              </a:spcBef>
            </a:pPr>
            <a:r>
              <a:rPr sz="1400" spc="-75">
                <a:latin typeface="Arial Black"/>
                <a:cs typeface="Arial Black"/>
              </a:rPr>
              <a:t>Institucionalizar</a:t>
            </a:r>
            <a:r>
              <a:rPr sz="1400" spc="4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criterios </a:t>
            </a:r>
            <a:r>
              <a:rPr sz="1400" spc="-90">
                <a:latin typeface="Arial Black"/>
                <a:cs typeface="Arial Black"/>
              </a:rPr>
              <a:t>nacionales</a:t>
            </a:r>
            <a:r>
              <a:rPr sz="1400" spc="-12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40">
                <a:latin typeface="Arial Black"/>
                <a:cs typeface="Arial Black"/>
              </a:rPr>
              <a:t> </a:t>
            </a:r>
            <a:r>
              <a:rPr sz="1400" spc="-60">
                <a:latin typeface="Arial Black"/>
                <a:cs typeface="Arial Black"/>
              </a:rPr>
              <a:t>integridad</a:t>
            </a:r>
            <a:r>
              <a:rPr sz="1400" spc="-80">
                <a:latin typeface="Arial Black"/>
                <a:cs typeface="Arial Black"/>
              </a:rPr>
              <a:t> </a:t>
            </a:r>
            <a:r>
              <a:rPr sz="1400" spc="-20">
                <a:latin typeface="Arial Black"/>
                <a:cs typeface="Arial Black"/>
              </a:rPr>
              <a:t>para </a:t>
            </a:r>
            <a:r>
              <a:rPr sz="1400" spc="-70">
                <a:latin typeface="Arial Black"/>
                <a:cs typeface="Arial Black"/>
              </a:rPr>
              <a:t>las</a:t>
            </a:r>
            <a:r>
              <a:rPr sz="1400" spc="-170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SbN</a:t>
            </a:r>
            <a:r>
              <a:rPr sz="1400" spc="-180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y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75">
                <a:latin typeface="Arial Black"/>
                <a:cs typeface="Arial Black"/>
              </a:rPr>
              <a:t>definición</a:t>
            </a:r>
            <a:r>
              <a:rPr sz="1400" spc="-120">
                <a:latin typeface="Arial Black"/>
                <a:cs typeface="Arial Black"/>
              </a:rPr>
              <a:t> </a:t>
            </a:r>
            <a:r>
              <a:rPr sz="1400" spc="-35">
                <a:latin typeface="Arial Black"/>
                <a:cs typeface="Arial Black"/>
              </a:rPr>
              <a:t>operativa </a:t>
            </a:r>
            <a:r>
              <a:rPr sz="1400" spc="-10">
                <a:latin typeface="Arial Black"/>
                <a:cs typeface="Arial Black"/>
              </a:rPr>
              <a:t>común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48283" y="3595242"/>
            <a:ext cx="2648585" cy="122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spc="-80">
                <a:solidFill>
                  <a:srgbClr val="155B4E"/>
                </a:solidFill>
                <a:latin typeface="Arial Black"/>
                <a:cs typeface="Arial Black"/>
              </a:rPr>
              <a:t>Financiamiento</a:t>
            </a:r>
            <a:r>
              <a:rPr sz="1400" spc="-1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a</a:t>
            </a:r>
            <a:r>
              <a:rPr sz="1400" spc="-1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55">
                <a:solidFill>
                  <a:srgbClr val="155B4E"/>
                </a:solidFill>
                <a:latin typeface="Arial Black"/>
                <a:cs typeface="Arial Black"/>
              </a:rPr>
              <a:t>largo</a:t>
            </a:r>
            <a:r>
              <a:rPr sz="14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plazo</a:t>
            </a:r>
            <a:endParaRPr sz="1400">
              <a:latin typeface="Arial Black"/>
              <a:cs typeface="Arial Black"/>
            </a:endParaRPr>
          </a:p>
          <a:p>
            <a:pPr marL="12700" marR="5080" indent="-1905" algn="ctr">
              <a:lnSpc>
                <a:spcPts val="1510"/>
              </a:lnSpc>
              <a:spcBef>
                <a:spcPts val="1730"/>
              </a:spcBef>
            </a:pPr>
            <a:r>
              <a:rPr sz="1400" spc="-75">
                <a:latin typeface="Arial Black"/>
                <a:cs typeface="Arial Black"/>
              </a:rPr>
              <a:t>La</a:t>
            </a:r>
            <a:r>
              <a:rPr sz="1400" spc="-150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restauración</a:t>
            </a:r>
            <a:r>
              <a:rPr sz="1400" spc="-114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requiere </a:t>
            </a:r>
            <a:r>
              <a:rPr sz="1400" spc="-95">
                <a:latin typeface="Arial Black"/>
                <a:cs typeface="Arial Black"/>
              </a:rPr>
              <a:t>presupuestos</a:t>
            </a:r>
            <a:r>
              <a:rPr sz="1400" spc="-20">
                <a:latin typeface="Arial Black"/>
                <a:cs typeface="Arial Black"/>
              </a:rPr>
              <a:t> </a:t>
            </a:r>
            <a:r>
              <a:rPr sz="1400" spc="-70">
                <a:latin typeface="Arial Black"/>
                <a:cs typeface="Arial Black"/>
              </a:rPr>
              <a:t>plurianuales</a:t>
            </a:r>
            <a:r>
              <a:rPr sz="1400" spc="-95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y </a:t>
            </a:r>
            <a:r>
              <a:rPr sz="1400" spc="-75">
                <a:latin typeface="Arial Black"/>
                <a:cs typeface="Arial Black"/>
              </a:rPr>
              <a:t>financiamiento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100">
                <a:latin typeface="Arial Black"/>
                <a:cs typeface="Arial Black"/>
              </a:rPr>
              <a:t>climático</a:t>
            </a:r>
            <a:r>
              <a:rPr sz="1400" spc="-120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y</a:t>
            </a:r>
            <a:r>
              <a:rPr sz="1400" spc="-10">
                <a:latin typeface="Arial Black"/>
                <a:cs typeface="Arial Black"/>
              </a:rPr>
              <a:t> </a:t>
            </a:r>
            <a:r>
              <a:rPr sz="1400" spc="-25">
                <a:latin typeface="Arial Black"/>
                <a:cs typeface="Arial Black"/>
              </a:rPr>
              <a:t>de </a:t>
            </a:r>
            <a:r>
              <a:rPr sz="1400" spc="-10">
                <a:latin typeface="Arial Black"/>
                <a:cs typeface="Arial Black"/>
              </a:rPr>
              <a:t>biodiversidad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709786" y="1263141"/>
            <a:ext cx="2381250" cy="121666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33655" marR="46990" algn="ctr">
              <a:lnSpc>
                <a:spcPts val="1600"/>
              </a:lnSpc>
              <a:spcBef>
                <a:spcPts val="225"/>
              </a:spcBef>
            </a:pPr>
            <a:r>
              <a:rPr sz="1400" spc="-90">
                <a:solidFill>
                  <a:srgbClr val="155B4E"/>
                </a:solidFill>
                <a:latin typeface="Arial Black"/>
                <a:cs typeface="Arial Black"/>
              </a:rPr>
              <a:t>Indicadores</a:t>
            </a:r>
            <a:r>
              <a:rPr sz="1400" spc="-13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y</a:t>
            </a:r>
            <a:r>
              <a:rPr sz="1400" spc="-7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0">
                <a:solidFill>
                  <a:srgbClr val="155B4E"/>
                </a:solidFill>
                <a:latin typeface="Arial Black"/>
                <a:cs typeface="Arial Black"/>
              </a:rPr>
              <a:t>sistemas</a:t>
            </a:r>
            <a:r>
              <a:rPr sz="1400" spc="-17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25">
                <a:solidFill>
                  <a:srgbClr val="155B4E"/>
                </a:solidFill>
                <a:latin typeface="Arial Black"/>
                <a:cs typeface="Arial Black"/>
              </a:rPr>
              <a:t>de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información</a:t>
            </a:r>
            <a:endParaRPr sz="1400">
              <a:latin typeface="Arial Black"/>
              <a:cs typeface="Arial Black"/>
            </a:endParaRPr>
          </a:p>
          <a:p>
            <a:pPr marL="12065" marR="5080" indent="-8255" algn="ctr">
              <a:lnSpc>
                <a:spcPct val="89400"/>
              </a:lnSpc>
              <a:spcBef>
                <a:spcPts val="1550"/>
              </a:spcBef>
            </a:pPr>
            <a:r>
              <a:rPr sz="1400" spc="-70">
                <a:latin typeface="Arial Black"/>
                <a:cs typeface="Arial Black"/>
              </a:rPr>
              <a:t>Desarrollar</a:t>
            </a:r>
            <a:r>
              <a:rPr sz="1400" spc="-45">
                <a:latin typeface="Arial Black"/>
                <a:cs typeface="Arial Black"/>
              </a:rPr>
              <a:t> </a:t>
            </a:r>
            <a:r>
              <a:rPr sz="1400" spc="-95">
                <a:latin typeface="Arial Black"/>
                <a:cs typeface="Arial Black"/>
              </a:rPr>
              <a:t>métricas</a:t>
            </a:r>
            <a:r>
              <a:rPr sz="1400" spc="-80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y </a:t>
            </a:r>
            <a:r>
              <a:rPr sz="1400" spc="-95">
                <a:latin typeface="Arial Black"/>
                <a:cs typeface="Arial Black"/>
              </a:rPr>
              <a:t>sistemas</a:t>
            </a:r>
            <a:r>
              <a:rPr sz="1400" spc="-190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de</a:t>
            </a:r>
            <a:r>
              <a:rPr sz="1400" spc="-114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valoración</a:t>
            </a:r>
            <a:r>
              <a:rPr sz="1400" spc="-70">
                <a:latin typeface="Arial Black"/>
                <a:cs typeface="Arial Black"/>
              </a:rPr>
              <a:t> </a:t>
            </a:r>
            <a:r>
              <a:rPr sz="1400" spc="-25">
                <a:latin typeface="Arial Black"/>
                <a:cs typeface="Arial Black"/>
              </a:rPr>
              <a:t>de </a:t>
            </a:r>
            <a:r>
              <a:rPr sz="1400" spc="-75">
                <a:latin typeface="Arial Black"/>
                <a:cs typeface="Arial Black"/>
              </a:rPr>
              <a:t>los</a:t>
            </a:r>
            <a:r>
              <a:rPr sz="1400" spc="-145">
                <a:latin typeface="Arial Black"/>
                <a:cs typeface="Arial Black"/>
              </a:rPr>
              <a:t> </a:t>
            </a:r>
            <a:r>
              <a:rPr sz="1400" spc="-110">
                <a:latin typeface="Arial Black"/>
                <a:cs typeface="Arial Black"/>
              </a:rPr>
              <a:t>servicios</a:t>
            </a:r>
            <a:r>
              <a:rPr sz="1400" spc="-135">
                <a:latin typeface="Arial Black"/>
                <a:cs typeface="Arial Black"/>
              </a:rPr>
              <a:t> </a:t>
            </a:r>
            <a:r>
              <a:rPr sz="1400" spc="-100">
                <a:latin typeface="Arial Black"/>
                <a:cs typeface="Arial Black"/>
              </a:rPr>
              <a:t>ecosistémicos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45422" y="3711321"/>
            <a:ext cx="234124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925">
              <a:lnSpc>
                <a:spcPct val="100000"/>
              </a:lnSpc>
              <a:spcBef>
                <a:spcPts val="100"/>
              </a:spcBef>
            </a:pPr>
            <a:r>
              <a:rPr sz="1400" spc="-70">
                <a:solidFill>
                  <a:srgbClr val="155B4E"/>
                </a:solidFill>
                <a:latin typeface="Arial Black"/>
                <a:cs typeface="Arial Black"/>
              </a:rPr>
              <a:t>Continuidad</a:t>
            </a:r>
            <a:r>
              <a:rPr sz="1400" spc="-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30">
                <a:solidFill>
                  <a:srgbClr val="155B4E"/>
                </a:solidFill>
                <a:latin typeface="Arial Black"/>
                <a:cs typeface="Arial Black"/>
              </a:rPr>
              <a:t>institucional</a:t>
            </a:r>
            <a:endParaRPr sz="1400">
              <a:latin typeface="Arial Black"/>
              <a:cs typeface="Arial Black"/>
            </a:endParaRPr>
          </a:p>
          <a:p>
            <a:pPr marL="44450" marR="9525" indent="-32384">
              <a:lnSpc>
                <a:spcPts val="1500"/>
              </a:lnSpc>
              <a:spcBef>
                <a:spcPts val="1820"/>
              </a:spcBef>
            </a:pPr>
            <a:r>
              <a:rPr sz="1400" spc="-105">
                <a:latin typeface="Arial Black"/>
                <a:cs typeface="Arial Black"/>
              </a:rPr>
              <a:t>Las</a:t>
            </a:r>
            <a:r>
              <a:rPr sz="1400" spc="-215">
                <a:latin typeface="Arial Black"/>
                <a:cs typeface="Arial Black"/>
              </a:rPr>
              <a:t> </a:t>
            </a:r>
            <a:r>
              <a:rPr sz="1400" spc="-95">
                <a:latin typeface="Arial Black"/>
                <a:cs typeface="Arial Black"/>
              </a:rPr>
              <a:t>SbN</a:t>
            </a:r>
            <a:r>
              <a:rPr sz="1400" spc="-170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deben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trascender </a:t>
            </a:r>
            <a:r>
              <a:rPr sz="1400" spc="-75">
                <a:latin typeface="Arial Black"/>
                <a:cs typeface="Arial Black"/>
              </a:rPr>
              <a:t>los</a:t>
            </a:r>
            <a:r>
              <a:rPr sz="1400" spc="-175">
                <a:latin typeface="Arial Black"/>
                <a:cs typeface="Arial Black"/>
              </a:rPr>
              <a:t> </a:t>
            </a:r>
            <a:r>
              <a:rPr sz="1400" spc="-120">
                <a:latin typeface="Arial Black"/>
                <a:cs typeface="Arial Black"/>
              </a:rPr>
              <a:t>ciclos</a:t>
            </a:r>
            <a:r>
              <a:rPr sz="1400" spc="-190">
                <a:latin typeface="Arial Black"/>
                <a:cs typeface="Arial Black"/>
              </a:rPr>
              <a:t> </a:t>
            </a:r>
            <a:r>
              <a:rPr sz="1400" spc="-40">
                <a:latin typeface="Arial Black"/>
                <a:cs typeface="Arial Black"/>
              </a:rPr>
              <a:t>administrativos</a:t>
            </a:r>
            <a:endParaRPr sz="1400">
              <a:latin typeface="Arial Black"/>
              <a:cs typeface="Arial Black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1632" y="1509522"/>
            <a:ext cx="457200" cy="45720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73517" y="1611122"/>
            <a:ext cx="457200" cy="45720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73517" y="3911600"/>
            <a:ext cx="457200" cy="45720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7078" y="3911600"/>
            <a:ext cx="457200" cy="45720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1619" y="3933316"/>
            <a:ext cx="457200" cy="457200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1459483" y="5594096"/>
            <a:ext cx="9375140" cy="781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La</a:t>
            </a:r>
            <a:r>
              <a:rPr sz="1800" b="1" i="1" spc="-9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meta</a:t>
            </a:r>
            <a:r>
              <a:rPr sz="1800" b="1" i="1" spc="-9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es</a:t>
            </a:r>
            <a:r>
              <a:rPr sz="1800" b="1" i="1" spc="-9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pasar</a:t>
            </a:r>
            <a:r>
              <a:rPr sz="1800" b="1" i="1" spc="-9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de</a:t>
            </a:r>
            <a:r>
              <a:rPr sz="1800" b="1" i="1" spc="-9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administrar</a:t>
            </a:r>
            <a:r>
              <a:rPr sz="1800" b="1" i="1" spc="-8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el</a:t>
            </a:r>
            <a:r>
              <a:rPr sz="1800" b="1" i="1" spc="-10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 spc="-25">
                <a:solidFill>
                  <a:srgbClr val="BA925A"/>
                </a:solidFill>
                <a:latin typeface="Trebuchet MS"/>
                <a:cs typeface="Trebuchet MS"/>
              </a:rPr>
              <a:t>deterioro</a:t>
            </a:r>
            <a:r>
              <a:rPr sz="1800" b="1" i="1" spc="-9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a</a:t>
            </a:r>
            <a:r>
              <a:rPr sz="1800" b="1" i="1" spc="-8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regenerar</a:t>
            </a:r>
            <a:r>
              <a:rPr sz="1800" b="1" i="1" spc="-10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la</a:t>
            </a:r>
            <a:r>
              <a:rPr sz="1800" b="1" i="1" spc="-8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 spc="-20">
                <a:solidFill>
                  <a:srgbClr val="BA925A"/>
                </a:solidFill>
                <a:latin typeface="Trebuchet MS"/>
                <a:cs typeface="Trebuchet MS"/>
              </a:rPr>
              <a:t>naturaleza</a:t>
            </a:r>
            <a:r>
              <a:rPr sz="1800" b="1" i="1" spc="-10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y</a:t>
            </a:r>
            <a:r>
              <a:rPr sz="1800" b="1" i="1" spc="-17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BA925A"/>
                </a:solidFill>
                <a:latin typeface="Trebuchet MS"/>
                <a:cs typeface="Trebuchet MS"/>
              </a:rPr>
              <a:t>los</a:t>
            </a:r>
            <a:r>
              <a:rPr sz="1800" b="1" i="1" spc="-9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800" b="1" i="1" spc="-10">
                <a:solidFill>
                  <a:srgbClr val="BA925A"/>
                </a:solidFill>
                <a:latin typeface="Trebuchet MS"/>
                <a:cs typeface="Trebuchet MS"/>
              </a:rPr>
              <a:t>territorios</a:t>
            </a:r>
            <a:endParaRPr sz="1800">
              <a:latin typeface="Trebuchet MS"/>
              <a:cs typeface="Trebuchet MS"/>
            </a:endParaRPr>
          </a:p>
          <a:p>
            <a:pPr marL="1270" algn="ctr">
              <a:lnSpc>
                <a:spcPct val="100000"/>
              </a:lnSpc>
              <a:spcBef>
                <a:spcPts val="1630"/>
              </a:spcBef>
            </a:pPr>
            <a:r>
              <a:rPr sz="1800" b="1">
                <a:solidFill>
                  <a:srgbClr val="D07C46"/>
                </a:solidFill>
                <a:latin typeface="Calibri"/>
                <a:cs typeface="Calibri"/>
              </a:rPr>
              <a:t>NO</a:t>
            </a:r>
            <a:r>
              <a:rPr sz="1800" b="1" spc="-40">
                <a:solidFill>
                  <a:srgbClr val="D07C46"/>
                </a:solidFill>
                <a:latin typeface="Calibri"/>
                <a:cs typeface="Calibri"/>
              </a:rPr>
              <a:t> HAY</a:t>
            </a:r>
            <a:r>
              <a:rPr sz="1800" b="1" spc="-75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 spc="-25">
                <a:solidFill>
                  <a:srgbClr val="D07C46"/>
                </a:solidFill>
                <a:latin typeface="Calibri"/>
                <a:cs typeface="Calibri"/>
              </a:rPr>
              <a:t>BIENESTAR</a:t>
            </a:r>
            <a:r>
              <a:rPr sz="1800" b="1" spc="-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D07C46"/>
                </a:solidFill>
                <a:latin typeface="Calibri"/>
                <a:cs typeface="Calibri"/>
              </a:rPr>
              <a:t>DURADERO</a:t>
            </a:r>
            <a:r>
              <a:rPr sz="1800" b="1" spc="-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D07C46"/>
                </a:solidFill>
                <a:latin typeface="Calibri"/>
                <a:cs typeface="Calibri"/>
              </a:rPr>
              <a:t>SIN</a:t>
            </a:r>
            <a:r>
              <a:rPr sz="1800" b="1" spc="-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D07C46"/>
                </a:solidFill>
                <a:latin typeface="Calibri"/>
                <a:cs typeface="Calibri"/>
              </a:rPr>
              <a:t>ECOSISTEMAS</a:t>
            </a:r>
            <a:r>
              <a:rPr sz="1800" b="1" spc="-5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D07C46"/>
                </a:solidFill>
                <a:latin typeface="Calibri"/>
                <a:cs typeface="Calibri"/>
              </a:rPr>
              <a:t>SANOS</a:t>
            </a:r>
            <a:r>
              <a:rPr sz="1800" b="1" spc="-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D07C46"/>
                </a:solidFill>
                <a:latin typeface="Calibri"/>
                <a:cs typeface="Calibri"/>
              </a:rPr>
              <a:t>Y</a:t>
            </a:r>
            <a:r>
              <a:rPr sz="1800" b="1" spc="-5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 spc="-20">
                <a:solidFill>
                  <a:srgbClr val="D07C46"/>
                </a:solidFill>
                <a:latin typeface="Calibri"/>
                <a:cs typeface="Calibri"/>
              </a:rPr>
              <a:t>COMUNIDADES</a:t>
            </a:r>
            <a:r>
              <a:rPr sz="1800" b="1" spc="-5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800" b="1" spc="-10">
                <a:solidFill>
                  <a:srgbClr val="D07C46"/>
                </a:solidFill>
                <a:latin typeface="Calibri"/>
                <a:cs typeface="Calibri"/>
              </a:rPr>
              <a:t>FUERTES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71135" y="1239138"/>
            <a:ext cx="2434590" cy="137858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355600" marR="5080" algn="ctr">
              <a:lnSpc>
                <a:spcPct val="89300"/>
              </a:lnSpc>
              <a:spcBef>
                <a:spcPts val="280"/>
              </a:spcBef>
            </a:pPr>
            <a:r>
              <a:rPr sz="1400" spc="-100">
                <a:solidFill>
                  <a:srgbClr val="175F2F"/>
                </a:solidFill>
                <a:latin typeface="Arial Black"/>
                <a:cs typeface="Arial Black"/>
              </a:rPr>
              <a:t>Fortalecer</a:t>
            </a:r>
            <a:r>
              <a:rPr sz="1400" spc="-6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400" spc="-85">
                <a:solidFill>
                  <a:srgbClr val="175F2F"/>
                </a:solidFill>
                <a:latin typeface="Arial Black"/>
                <a:cs typeface="Arial Black"/>
              </a:rPr>
              <a:t>mecanismos </a:t>
            </a:r>
            <a:r>
              <a:rPr sz="1400" spc="-80">
                <a:solidFill>
                  <a:srgbClr val="175F2F"/>
                </a:solidFill>
                <a:latin typeface="Arial Black"/>
                <a:cs typeface="Arial Black"/>
              </a:rPr>
              <a:t>permanentes</a:t>
            </a:r>
            <a:r>
              <a:rPr sz="1400" spc="-3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400" spc="-25">
                <a:solidFill>
                  <a:srgbClr val="175F2F"/>
                </a:solidFill>
                <a:latin typeface="Arial Black"/>
                <a:cs typeface="Arial Black"/>
              </a:rPr>
              <a:t>de </a:t>
            </a:r>
            <a:r>
              <a:rPr sz="1400" spc="-90">
                <a:solidFill>
                  <a:srgbClr val="175F2F"/>
                </a:solidFill>
                <a:latin typeface="Arial Black"/>
                <a:cs typeface="Arial Black"/>
              </a:rPr>
              <a:t>coordinación</a:t>
            </a:r>
            <a:r>
              <a:rPr sz="1400" spc="-4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400" spc="-50">
                <a:solidFill>
                  <a:srgbClr val="175F2F"/>
                </a:solidFill>
                <a:latin typeface="Arial Black"/>
                <a:cs typeface="Arial Black"/>
              </a:rPr>
              <a:t>y </a:t>
            </a:r>
            <a:r>
              <a:rPr sz="1400" spc="-85">
                <a:solidFill>
                  <a:srgbClr val="175F2F"/>
                </a:solidFill>
                <a:latin typeface="Arial Black"/>
                <a:cs typeface="Arial Black"/>
              </a:rPr>
              <a:t>planeación</a:t>
            </a:r>
            <a:r>
              <a:rPr sz="1400" spc="-45">
                <a:solidFill>
                  <a:srgbClr val="175F2F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75F2F"/>
                </a:solidFill>
                <a:latin typeface="Arial Black"/>
                <a:cs typeface="Arial Black"/>
              </a:rPr>
              <a:t>conjunta</a:t>
            </a:r>
            <a:endParaRPr sz="1400">
              <a:latin typeface="Arial Black"/>
              <a:cs typeface="Arial Black"/>
            </a:endParaRPr>
          </a:p>
          <a:p>
            <a:pPr marL="12700" marR="339090">
              <a:lnSpc>
                <a:spcPct val="100000"/>
              </a:lnSpc>
              <a:spcBef>
                <a:spcPts val="1105"/>
              </a:spcBef>
            </a:pPr>
            <a:r>
              <a:rPr sz="1400" spc="-95">
                <a:latin typeface="Arial Black"/>
                <a:cs typeface="Arial Black"/>
              </a:rPr>
              <a:t>Derechos</a:t>
            </a:r>
            <a:r>
              <a:rPr sz="1400" spc="-195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y</a:t>
            </a:r>
            <a:r>
              <a:rPr sz="1400" spc="-140">
                <a:latin typeface="Arial Black"/>
                <a:cs typeface="Arial Black"/>
              </a:rPr>
              <a:t> </a:t>
            </a:r>
            <a:r>
              <a:rPr sz="1400" spc="-60">
                <a:latin typeface="Arial Black"/>
                <a:cs typeface="Arial Black"/>
              </a:rPr>
              <a:t>gobernanza </a:t>
            </a:r>
            <a:r>
              <a:rPr sz="1400" spc="-10">
                <a:latin typeface="Arial Black"/>
                <a:cs typeface="Arial Black"/>
              </a:rPr>
              <a:t>territorial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74463" y="3595242"/>
            <a:ext cx="2358390" cy="1198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100"/>
              </a:spcBef>
            </a:pPr>
            <a:r>
              <a:rPr sz="1400" spc="-110">
                <a:solidFill>
                  <a:srgbClr val="155B4E"/>
                </a:solidFill>
                <a:latin typeface="Arial Black"/>
                <a:cs typeface="Arial Black"/>
              </a:rPr>
              <a:t>Capacidad</a:t>
            </a:r>
            <a:r>
              <a:rPr sz="1400" spc="-1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Subnacional</a:t>
            </a:r>
            <a:endParaRPr sz="1400">
              <a:latin typeface="Arial Black"/>
              <a:cs typeface="Arial Black"/>
            </a:endParaRPr>
          </a:p>
          <a:p>
            <a:pPr marL="12700" marR="5715" algn="ctr">
              <a:lnSpc>
                <a:spcPts val="1510"/>
              </a:lnSpc>
              <a:spcBef>
                <a:spcPts val="1525"/>
              </a:spcBef>
            </a:pPr>
            <a:r>
              <a:rPr sz="1400" spc="-100">
                <a:latin typeface="Arial Black"/>
                <a:cs typeface="Arial Black"/>
              </a:rPr>
              <a:t>Fortalecer</a:t>
            </a:r>
            <a:r>
              <a:rPr sz="1400" spc="-95">
                <a:latin typeface="Arial Black"/>
                <a:cs typeface="Arial Black"/>
              </a:rPr>
              <a:t> </a:t>
            </a:r>
            <a:r>
              <a:rPr sz="1400" spc="-75">
                <a:latin typeface="Arial Black"/>
                <a:cs typeface="Arial Black"/>
              </a:rPr>
              <a:t>las</a:t>
            </a:r>
            <a:r>
              <a:rPr sz="1400" spc="-150">
                <a:latin typeface="Arial Black"/>
                <a:cs typeface="Arial Black"/>
              </a:rPr>
              <a:t> </a:t>
            </a:r>
            <a:r>
              <a:rPr sz="1400" spc="-105">
                <a:latin typeface="Arial Black"/>
                <a:cs typeface="Arial Black"/>
              </a:rPr>
              <a:t>capacidades </a:t>
            </a:r>
            <a:r>
              <a:rPr sz="1400" spc="-120">
                <a:latin typeface="Arial Black"/>
                <a:cs typeface="Arial Black"/>
              </a:rPr>
              <a:t>técnicas</a:t>
            </a:r>
            <a:r>
              <a:rPr sz="1400" spc="-114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y</a:t>
            </a:r>
            <a:r>
              <a:rPr sz="1400" spc="-70">
                <a:latin typeface="Arial Black"/>
                <a:cs typeface="Arial Black"/>
              </a:rPr>
              <a:t> </a:t>
            </a:r>
            <a:r>
              <a:rPr sz="1400" spc="-90">
                <a:latin typeface="Arial Black"/>
                <a:cs typeface="Arial Black"/>
              </a:rPr>
              <a:t>financieras</a:t>
            </a:r>
            <a:r>
              <a:rPr sz="1400" spc="-75">
                <a:latin typeface="Arial Black"/>
                <a:cs typeface="Arial Black"/>
              </a:rPr>
              <a:t> </a:t>
            </a:r>
            <a:r>
              <a:rPr sz="1400" spc="-25">
                <a:latin typeface="Arial Black"/>
                <a:cs typeface="Arial Black"/>
              </a:rPr>
              <a:t>de </a:t>
            </a:r>
            <a:r>
              <a:rPr sz="1400" spc="-75">
                <a:latin typeface="Arial Black"/>
                <a:cs typeface="Arial Black"/>
              </a:rPr>
              <a:t>municipios,</a:t>
            </a:r>
            <a:r>
              <a:rPr sz="1400" spc="-130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ejidos</a:t>
            </a:r>
            <a:r>
              <a:rPr sz="1400" spc="-114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y </a:t>
            </a:r>
            <a:r>
              <a:rPr sz="1400" spc="-10">
                <a:latin typeface="Arial Black"/>
                <a:cs typeface="Arial Black"/>
              </a:rPr>
              <a:t>comunidades</a:t>
            </a:r>
            <a:endParaRPr sz="14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688840" y="2564129"/>
            <a:ext cx="1444625" cy="589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700" b="1" spc="-10">
                <a:solidFill>
                  <a:srgbClr val="BA925A"/>
                </a:solidFill>
                <a:latin typeface="Calibri"/>
                <a:cs typeface="Calibri"/>
              </a:rPr>
              <a:t>Gracias</a:t>
            </a:r>
            <a:endParaRPr sz="3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Panel"/>
          <p:cNvSpPr/>
          <p:nvPr/>
        </p:nvSpPr>
        <p:spPr>
          <a:xfrm>
            <a:off x="8092440" y="0"/>
            <a:ext cx="409925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4" name="SessionLabel"/>
          <p:cNvSpPr txBox="1"/>
          <p:nvPr/>
        </p:nvSpPr>
        <p:spPr>
          <a:xfrm>
            <a:off x="594360" y="960120"/>
            <a:ext cx="694944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 b="1">
                <a:solidFill>
                  <a:srgbClr val="1B1B1B"/>
                </a:solidFill>
              </a:rPr>
              <a:t>SESIÓN 3</a:t>
            </a:r>
          </a:p>
        </p:txBody>
      </p:sp>
      <p:sp>
        <p:nvSpPr>
          <p:cNvPr id="5" name="SessionTitle"/>
          <p:cNvSpPr txBox="1"/>
          <p:nvPr/>
        </p:nvSpPr>
        <p:spPr>
          <a:xfrm>
            <a:off x="594360" y="1463040"/>
            <a:ext cx="7132320" cy="16459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2600" b="1">
                <a:solidFill>
                  <a:srgbClr val="00838F"/>
                </a:solidFill>
              </a:rPr>
              <a:t>Ampliar la financiación para las soluciones basadas en la naturaleza (NbS)</a:t>
            </a:r>
          </a:p>
        </p:txBody>
      </p:sp>
      <p:sp>
        <p:nvSpPr>
          <p:cNvPr id="6" name="SessionBullets"/>
          <p:cNvSpPr txBox="1"/>
          <p:nvPr/>
        </p:nvSpPr>
        <p:spPr>
          <a:xfrm>
            <a:off x="594360" y="3291840"/>
            <a:ext cx="7132320" cy="25603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>
                <a:solidFill>
                  <a:srgbClr val="3C3C3C"/>
                </a:solidFill>
              </a:rPr>
              <a:t>•  Identificación y enfoques de las intersecciones entre los objetivos climáticos y de biodiversidad en los proyectos del FMAM para ampliar los beneficios de las NbS.</a:t>
            </a:r>
          </a:p>
          <a:p>
            <a:pPr algn="l">
              <a:spcBef>
                <a:spcPts val="1200"/>
              </a:spcBef>
            </a:pPr>
            <a:r>
              <a:rPr lang="es-ES" sz="1400">
                <a:solidFill>
                  <a:srgbClr val="3C3C3C"/>
                </a:solidFill>
              </a:rPr>
              <a:t>•  Recomendaciones de la Secretaría para que los proyectos de NbS incorporen mejor estos enfoques de ampliación.</a:t>
            </a:r>
          </a:p>
        </p:txBody>
      </p:sp>
      <p:sp>
        <p:nvSpPr>
          <p:cNvPr id="7" name="SpeakerName"/>
          <p:cNvSpPr txBox="1"/>
          <p:nvPr/>
        </p:nvSpPr>
        <p:spPr>
          <a:xfrm>
            <a:off x="8366760" y="2743200"/>
            <a:ext cx="3657600" cy="64008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2000" b="1">
                <a:solidFill>
                  <a:srgbClr val="FFFFFF"/>
                </a:solidFill>
              </a:rPr>
              <a:t>Juan Pablo Hoffmaister</a:t>
            </a:r>
          </a:p>
        </p:txBody>
      </p:sp>
      <p:sp>
        <p:nvSpPr>
          <p:cNvPr id="8" name="SpeakerRole"/>
          <p:cNvSpPr txBox="1"/>
          <p:nvPr/>
        </p:nvSpPr>
        <p:spPr>
          <a:xfrm>
            <a:off x="8366760" y="3429000"/>
            <a:ext cx="3657600" cy="11887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>
                <a:solidFill>
                  <a:srgbClr val="FFFFFF"/>
                </a:solidFill>
              </a:rPr>
              <a:t>Especialista del FMAM</a:t>
            </a:r>
          </a:p>
          <a:p>
            <a:pPr algn="l"/>
            <a:r>
              <a:rPr lang="es-ES" sz="1400">
                <a:solidFill>
                  <a:srgbClr val="FFFFFF"/>
                </a:solidFill>
              </a:rPr>
              <a:t>Secretaría del FMAM</a:t>
            </a:r>
          </a:p>
        </p:txBody>
      </p:sp>
      <p:pic>
        <p:nvPicPr>
          <p:cNvPr id="10" name="Logo Picture">
            <a:extLst>
              <a:ext uri="{FF2B5EF4-FFF2-40B4-BE49-F238E27FC236}">
                <a16:creationId xmlns:a16="http://schemas.microsoft.com/office/drawing/2014/main" id="{D1FAD115-FA6F-E41E-97E1-803D95067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4536" y="64301"/>
            <a:ext cx="1717763" cy="16476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93FFE4-573B-E4AE-BC5B-66D0A1179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3940" y="358774"/>
            <a:ext cx="7371884" cy="2082674"/>
          </a:xfrm>
        </p:spPr>
        <p:txBody>
          <a:bodyPr>
            <a:noAutofit/>
          </a:bodyPr>
          <a:lstStyle/>
          <a:p>
            <a:r>
              <a:rPr lang="en-US" sz="4000" err="1"/>
              <a:t>Financiamiento</a:t>
            </a:r>
            <a:r>
              <a:rPr lang="en-US" sz="4000"/>
              <a:t> Para</a:t>
            </a:r>
            <a:br>
              <a:rPr lang="en-US" sz="4000" b="0"/>
            </a:br>
            <a:r>
              <a:rPr lang="en-US" sz="4000"/>
              <a:t>las Soluciones </a:t>
            </a:r>
            <a:r>
              <a:rPr lang="en-US" sz="4000" err="1"/>
              <a:t>basadas</a:t>
            </a:r>
            <a:r>
              <a:rPr lang="en-US" sz="4000"/>
              <a:t> </a:t>
            </a:r>
            <a:r>
              <a:rPr lang="en-US" sz="4000" err="1"/>
              <a:t>en</a:t>
            </a:r>
            <a:r>
              <a:rPr lang="en-US" sz="4000"/>
              <a:t> la </a:t>
            </a:r>
            <a:r>
              <a:rPr lang="en-US" sz="4000" err="1"/>
              <a:t>Naturaleza</a:t>
            </a:r>
            <a:br>
              <a:rPr lang="en-US" sz="4000" b="0"/>
            </a:br>
            <a:br>
              <a:rPr lang="en-US" sz="4000"/>
            </a:br>
            <a:endParaRPr lang="en-CA" sz="400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2439E4D-CAD1-DEF7-8254-6A94DEFD7DA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CA"/>
              <a:t>Juan Pablo Hoffmaister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6D0BFD7-14CC-DDBE-6C98-EFB933E10F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CA"/>
              <a:t>jhoffmaister@thegef.org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D31D037A-16D6-A99E-1E66-041AA58F27D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CA"/>
              <a:t>Julio 2026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E420E87D-C638-11D4-351B-A3B6CA4643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940" y="2640013"/>
            <a:ext cx="7835497" cy="1255713"/>
          </a:xfrm>
        </p:spPr>
        <p:txBody>
          <a:bodyPr>
            <a:normAutofit fontScale="70000" lnSpcReduction="20000"/>
          </a:bodyPr>
          <a:lstStyle/>
          <a:p>
            <a:r>
              <a:rPr lang="en-CA"/>
              <a:t>Sesi</a:t>
            </a:r>
            <a:r>
              <a:rPr lang="en-US"/>
              <a:t>ó</a:t>
            </a:r>
            <a:r>
              <a:rPr lang="en-CA"/>
              <a:t>n 3- Seminario </a:t>
            </a:r>
            <a:r>
              <a:rPr lang="es-ES"/>
              <a:t>Web</a:t>
            </a:r>
            <a:endParaRPr lang="en-US"/>
          </a:p>
          <a:p>
            <a:r>
              <a:rPr lang="es-ES"/>
              <a:t>Soluciones basadas en la naturaleza: </a:t>
            </a:r>
            <a:endParaRPr lang="en-US"/>
          </a:p>
          <a:p>
            <a:r>
              <a:rPr lang="es-ES"/>
              <a:t>sinergias y convergencia entre las Convenciones de Río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90741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 txBox="1"/>
          <p:nvPr/>
        </p:nvSpPr>
        <p:spPr>
          <a:xfrm>
            <a:off x="548640" y="320040"/>
            <a:ext cx="8229600" cy="64008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2800" b="1">
                <a:solidFill>
                  <a:srgbClr val="00B0F0"/>
                </a:solidFill>
              </a:rPr>
              <a:t>Orden del día</a:t>
            </a:r>
          </a:p>
        </p:txBody>
      </p:sp>
      <p:graphicFrame>
        <p:nvGraphicFramePr>
          <p:cNvPr id="3" name="AgendaTab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831663"/>
              </p:ext>
            </p:extLst>
          </p:nvPr>
        </p:nvGraphicFramePr>
        <p:xfrm>
          <a:off x="594360" y="1143000"/>
          <a:ext cx="10789920" cy="5166360"/>
        </p:xfrm>
        <a:graphic>
          <a:graphicData uri="http://schemas.openxmlformats.org/drawingml/2006/table">
            <a:tbl>
              <a:tblPr firstRow="1"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s-ES" sz="1100" b="1">
                          <a:solidFill>
                            <a:srgbClr val="FFFFFF"/>
                          </a:solidFill>
                        </a:rPr>
                        <a:t>Hora</a:t>
                      </a:r>
                    </a:p>
                  </a:txBody>
                  <a:tcPr marL="45720" marR="45720" marT="27432" marB="27432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100" b="1">
                          <a:solidFill>
                            <a:srgbClr val="FFFFFF"/>
                          </a:solidFill>
                        </a:rPr>
                        <a:t>Sesión</a:t>
                      </a:r>
                    </a:p>
                  </a:txBody>
                  <a:tcPr marL="45720" marR="45720" marT="27432" marB="27432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100" b="1">
                          <a:solidFill>
                            <a:srgbClr val="FFFFFF"/>
                          </a:solidFill>
                        </a:rPr>
                        <a:t>Ponente(s)</a:t>
                      </a:r>
                    </a:p>
                  </a:txBody>
                  <a:tcPr marL="45720" marR="45720" marT="27432" marB="27432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10:00–10:05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(5 min)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1. Bienvenida y discurso de apertura a cargo del PNUMA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Andrea Rizzo — Jefe de la Sección de Gobernanza de la División Jurídica del PNUMA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10:05–10:15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(10 min)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2. Sesión 1 – Introducción: las soluciones basadas en la naturaleza (NbS) en el marco de las tres Convenciones de Río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Prof. Dra. Marie-Claire Cordonier Segger — Directora, Centro  de Derecho Internacional del Desarrollo Sostenible, CISDL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10:15–10:35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(20 min)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3. Sesión 2 – Experiencias sobre el terreno: países de América Latina y el Caribe amplían las NbS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Sergio Chaparro Hernández (Colombia)</a:t>
                      </a:r>
                    </a:p>
                    <a:p>
                      <a:pPr algn="l"/>
                      <a:endParaRPr lang="es-ES" sz="1000">
                        <a:solidFill>
                          <a:srgbClr val="1B1B1B"/>
                        </a:solidFill>
                      </a:endParaRPr>
                    </a:p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Mtra. Ana Karen Embarcadero Luna, (Mexico)</a:t>
                      </a:r>
                    </a:p>
                    <a:p>
                      <a:pPr algn="l"/>
                      <a:endParaRPr lang="es-ES" sz="1000">
                        <a:solidFill>
                          <a:srgbClr val="1B1B1B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792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chemeClr val="accent6"/>
                          </a:solidFill>
                        </a:rPr>
                        <a:t>10:35–10:45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chemeClr val="accent6"/>
                          </a:solidFill>
                        </a:rPr>
                        <a:t>(10 min)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 b="0">
                          <a:solidFill>
                            <a:srgbClr val="1B1B1B"/>
                          </a:solidFill>
                        </a:rPr>
                        <a:t>4. Sesión 3 – Ampliar la financiación para las soluciones basadas en la naturaleza (NbS)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 b="0">
                          <a:solidFill>
                            <a:srgbClr val="1B1B1B"/>
                          </a:solidFill>
                        </a:rPr>
                        <a:t>Juan Pablo Hoffmaister — Especialista del FMAM (Secretaría del FMAM)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7240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10:45–11:00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(15 min)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5. Expectativas ante la «Triple COP»: sinergias entre las secretarías de las tres Convenciones de Río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Tristan Tyrell (CDB) – mensaje de video; </a:t>
                      </a:r>
                    </a:p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Alejandro Kilpatrick (CMNUCC); </a:t>
                      </a:r>
                    </a:p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Nadezda Dementieva (CNULD)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11:00–11:10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(10 min)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6. Preguntas y respuestas del público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Moderado por la División Jurídica del PNUMA</a:t>
                      </a:r>
                    </a:p>
                  </a:txBody>
                  <a:tcPr marL="45720" marR="45720" marT="27432" marB="27432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11:10–11:15</a:t>
                      </a:r>
                    </a:p>
                    <a:p>
                      <a:pPr algn="l"/>
                      <a:r>
                        <a:rPr lang="es-ES" sz="1000" b="1">
                          <a:solidFill>
                            <a:srgbClr val="1B1B1B"/>
                          </a:solidFill>
                        </a:rPr>
                        <a:t>(5 min)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7. Resumen y conclusiones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000">
                          <a:solidFill>
                            <a:srgbClr val="1B1B1B"/>
                          </a:solidFill>
                        </a:rPr>
                        <a:t>División Jurídica del PNUMA</a:t>
                      </a:r>
                    </a:p>
                  </a:txBody>
                  <a:tcPr marL="45720" marR="45720" marT="27432" marB="27432" anchor="ctr">
                    <a:solidFill>
                      <a:srgbClr val="EAF7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42D49D97-047D-FA2D-B23C-8BC4A4657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940" y="3150412"/>
            <a:ext cx="3491369" cy="2714930"/>
          </a:xfrm>
        </p:spPr>
        <p:txBody>
          <a:bodyPr>
            <a:normAutofit lnSpcReduction="10000"/>
          </a:bodyPr>
          <a:lstStyle/>
          <a:p>
            <a:r>
              <a:rPr lang="en-US"/>
              <a:t>Plataforma insignia para la </a:t>
            </a:r>
            <a:r>
              <a:rPr lang="en-US" err="1"/>
              <a:t>transformación</a:t>
            </a:r>
            <a:r>
              <a:rPr lang="en-US"/>
              <a:t> de </a:t>
            </a:r>
            <a:r>
              <a:rPr lang="en-US" err="1"/>
              <a:t>sistemas</a:t>
            </a:r>
            <a:r>
              <a:rPr lang="en-US"/>
              <a:t>. 3 de </a:t>
            </a:r>
            <a:r>
              <a:rPr lang="en-US" err="1"/>
              <a:t>los</a:t>
            </a:r>
            <a:r>
              <a:rPr lang="en-US"/>
              <a:t> 8 PI de GEF-9 </a:t>
            </a:r>
            <a:r>
              <a:rPr lang="en-US" err="1"/>
              <a:t>están</a:t>
            </a:r>
            <a:r>
              <a:rPr lang="en-US"/>
              <a:t> </a:t>
            </a:r>
            <a:r>
              <a:rPr lang="en-US" err="1"/>
              <a:t>estructurados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torno</a:t>
            </a:r>
            <a:r>
              <a:rPr lang="en-US"/>
              <a:t> a las NbS: </a:t>
            </a:r>
            <a:r>
              <a:rPr lang="en-US" err="1"/>
              <a:t>Biomas</a:t>
            </a:r>
            <a:r>
              <a:rPr lang="en-US"/>
              <a:t> </a:t>
            </a:r>
            <a:r>
              <a:rPr lang="en-US" err="1"/>
              <a:t>Forestales</a:t>
            </a:r>
            <a:r>
              <a:rPr lang="en-US"/>
              <a:t> </a:t>
            </a:r>
            <a:r>
              <a:rPr lang="en-US" err="1"/>
              <a:t>Críticos</a:t>
            </a:r>
            <a:r>
              <a:rPr lang="en-US"/>
              <a:t>, </a:t>
            </a:r>
            <a:r>
              <a:rPr lang="en-US" err="1"/>
              <a:t>Ciudades</a:t>
            </a:r>
            <a:r>
              <a:rPr lang="en-US"/>
              <a:t> </a:t>
            </a:r>
            <a:r>
              <a:rPr lang="en-US" err="1"/>
              <a:t>Sostenibles</a:t>
            </a:r>
            <a:r>
              <a:rPr lang="en-US"/>
              <a:t>, y Zonas </a:t>
            </a:r>
            <a:r>
              <a:rPr lang="en-US" err="1"/>
              <a:t>Áridas</a:t>
            </a:r>
            <a:r>
              <a:rPr lang="en-US"/>
              <a:t> y </a:t>
            </a:r>
            <a:r>
              <a:rPr lang="en-US" err="1"/>
              <a:t>Gestión</a:t>
            </a:r>
            <a:r>
              <a:rPr lang="en-US"/>
              <a:t> de </a:t>
            </a:r>
            <a:r>
              <a:rPr lang="en-US" err="1"/>
              <a:t>Sequía</a:t>
            </a:r>
            <a:r>
              <a:rPr lang="en-US"/>
              <a:t>.</a:t>
            </a:r>
          </a:p>
          <a:p>
            <a:endParaRPr lang="en-CA"/>
          </a:p>
        </p:txBody>
      </p:sp>
      <p:sp>
        <p:nvSpPr>
          <p:cNvPr id="18" name="Sous-titre 17">
            <a:extLst>
              <a:ext uri="{FF2B5EF4-FFF2-40B4-BE49-F238E27FC236}">
                <a16:creationId xmlns:a16="http://schemas.microsoft.com/office/drawing/2014/main" id="{23EFB707-BC17-AF38-1BEC-BE357744B2EA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63940" y="1482040"/>
            <a:ext cx="11467698" cy="448056"/>
          </a:xfrm>
        </p:spPr>
        <p:txBody>
          <a:bodyPr/>
          <a:lstStyle/>
          <a:p>
            <a:r>
              <a:rPr lang="en-US" i="1"/>
              <a:t>Un </a:t>
            </a:r>
            <a:r>
              <a:rPr lang="en-US" i="1" err="1"/>
              <a:t>puente</a:t>
            </a:r>
            <a:r>
              <a:rPr lang="en-US" i="1"/>
              <a:t> </a:t>
            </a:r>
            <a:r>
              <a:rPr lang="en-US" i="1" err="1"/>
              <a:t>juridico</a:t>
            </a:r>
            <a:r>
              <a:rPr lang="en-US" i="1"/>
              <a:t> e </a:t>
            </a:r>
            <a:r>
              <a:rPr lang="en-US" i="1" err="1"/>
              <a:t>institucional</a:t>
            </a:r>
            <a:r>
              <a:rPr lang="en-US" i="1"/>
              <a:t> entre las </a:t>
            </a:r>
            <a:r>
              <a:rPr lang="en-US" i="1" err="1"/>
              <a:t>tres</a:t>
            </a:r>
            <a:r>
              <a:rPr lang="en-US" i="1"/>
              <a:t> </a:t>
            </a:r>
            <a:r>
              <a:rPr lang="en-US" i="1" err="1"/>
              <a:t>Convenciones</a:t>
            </a:r>
            <a:r>
              <a:rPr lang="en-US" i="1"/>
              <a:t> de Río</a:t>
            </a:r>
            <a:endParaRPr lang="en-US"/>
          </a:p>
          <a:p>
            <a:br>
              <a:rPr lang="en-US"/>
            </a:br>
            <a:endParaRPr lang="en-CA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021EA55E-7336-E252-7D06-0E76C7FDB4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3940" y="373488"/>
            <a:ext cx="11476038" cy="975888"/>
          </a:xfrm>
        </p:spPr>
        <p:txBody>
          <a:bodyPr>
            <a:normAutofit fontScale="85000" lnSpcReduction="10000"/>
          </a:bodyPr>
          <a:lstStyle/>
          <a:p>
            <a:r>
              <a:rPr lang="en-US" err="1"/>
              <a:t>Dónde</a:t>
            </a:r>
            <a:r>
              <a:rPr lang="en-US"/>
              <a:t> </a:t>
            </a:r>
            <a:r>
              <a:rPr lang="en-US" err="1"/>
              <a:t>está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FNAM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materia</a:t>
            </a:r>
            <a:r>
              <a:rPr lang="en-US"/>
              <a:t> de NbS</a:t>
            </a:r>
            <a:endParaRPr lang="en-US" b="0"/>
          </a:p>
          <a:p>
            <a:endParaRPr lang="en-CA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0247F12A-52E5-91DE-3388-38C833692237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363941" y="2468405"/>
            <a:ext cx="3491368" cy="448057"/>
          </a:xfrm>
        </p:spPr>
        <p:txBody>
          <a:bodyPr>
            <a:normAutofit/>
          </a:bodyPr>
          <a:lstStyle/>
          <a:p>
            <a:r>
              <a:rPr lang="en-US" err="1"/>
              <a:t>Programas</a:t>
            </a:r>
            <a:r>
              <a:rPr lang="en-US"/>
              <a:t> </a:t>
            </a:r>
            <a:r>
              <a:rPr lang="en-US" err="1"/>
              <a:t>Integrados</a:t>
            </a:r>
            <a:endParaRPr lang="en-US" b="0"/>
          </a:p>
          <a:p>
            <a:endParaRPr lang="en-CA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9BDEEA60-2E71-14C4-CE4A-F217696E9383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285150" y="3150412"/>
            <a:ext cx="3491369" cy="2714930"/>
          </a:xfrm>
        </p:spPr>
        <p:txBody>
          <a:bodyPr>
            <a:normAutofit lnSpcReduction="10000"/>
          </a:bodyPr>
          <a:lstStyle/>
          <a:p>
            <a:r>
              <a:rPr lang="en-US" err="1"/>
              <a:t>Biodiversidad</a:t>
            </a:r>
            <a:r>
              <a:rPr lang="en-US"/>
              <a:t>, Cambio </a:t>
            </a:r>
            <a:r>
              <a:rPr lang="en-US" err="1"/>
              <a:t>Climático</a:t>
            </a:r>
            <a:r>
              <a:rPr lang="en-US"/>
              <a:t>, </a:t>
            </a:r>
            <a:r>
              <a:rPr lang="en-US" err="1"/>
              <a:t>Degradación</a:t>
            </a:r>
            <a:r>
              <a:rPr lang="en-US"/>
              <a:t> de Tierras. </a:t>
            </a:r>
            <a:r>
              <a:rPr lang="en-US" err="1"/>
              <a:t>Guiadas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la </a:t>
            </a:r>
            <a:r>
              <a:rPr lang="en-US" err="1"/>
              <a:t>nueva</a:t>
            </a:r>
            <a:r>
              <a:rPr lang="en-US"/>
              <a:t> Guía </a:t>
            </a:r>
            <a:r>
              <a:rPr lang="en-US" err="1"/>
              <a:t>sobre</a:t>
            </a:r>
            <a:r>
              <a:rPr lang="en-US"/>
              <a:t> </a:t>
            </a:r>
            <a:r>
              <a:rPr lang="en-US" err="1"/>
              <a:t>SbN</a:t>
            </a:r>
            <a:r>
              <a:rPr lang="en-US"/>
              <a:t> (17 de </a:t>
            </a:r>
            <a:r>
              <a:rPr lang="en-US" err="1"/>
              <a:t>junio</a:t>
            </a:r>
            <a:r>
              <a:rPr lang="en-US"/>
              <a:t> de 2026), </a:t>
            </a:r>
            <a:r>
              <a:rPr lang="en-US" err="1"/>
              <a:t>que</a:t>
            </a:r>
            <a:r>
              <a:rPr lang="en-US"/>
              <a:t> </a:t>
            </a:r>
            <a:r>
              <a:rPr lang="en-US" err="1"/>
              <a:t>mapea</a:t>
            </a:r>
            <a:r>
              <a:rPr lang="en-US"/>
              <a:t> puntos de entrada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toda</a:t>
            </a:r>
            <a:r>
              <a:rPr lang="en-US"/>
              <a:t> la familia de </a:t>
            </a:r>
            <a:r>
              <a:rPr lang="en-US" err="1"/>
              <a:t>fondos</a:t>
            </a:r>
            <a:r>
              <a:rPr lang="en-US"/>
              <a:t> del GEF.</a:t>
            </a:r>
          </a:p>
          <a:p>
            <a:br>
              <a:rPr lang="en-US"/>
            </a:br>
            <a:endParaRPr lang="en-CA"/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693A0B12-BF88-0A1F-5025-972448055C6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4285151" y="2468405"/>
            <a:ext cx="3491368" cy="448057"/>
          </a:xfrm>
        </p:spPr>
        <p:txBody>
          <a:bodyPr>
            <a:normAutofit fontScale="77500" lnSpcReduction="20000"/>
          </a:bodyPr>
          <a:lstStyle/>
          <a:p>
            <a:r>
              <a:rPr lang="en-US" err="1"/>
              <a:t>Áreas</a:t>
            </a:r>
            <a:r>
              <a:rPr lang="en-US"/>
              <a:t> </a:t>
            </a:r>
            <a:r>
              <a:rPr lang="en-US" err="1"/>
              <a:t>Focales</a:t>
            </a:r>
            <a:r>
              <a:rPr lang="en-US"/>
              <a:t> + Nueva Guía</a:t>
            </a:r>
            <a:endParaRPr lang="en-US" b="0"/>
          </a:p>
          <a:p>
            <a:endParaRPr lang="en-CA"/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97B2E1FF-90FB-532D-0E2D-F1564048904B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201298" y="3150412"/>
            <a:ext cx="3491369" cy="2714930"/>
          </a:xfrm>
        </p:spPr>
        <p:txBody>
          <a:bodyPr/>
          <a:lstStyle/>
          <a:p>
            <a:r>
              <a:rPr lang="en-US"/>
              <a:t>NbS e </a:t>
            </a:r>
            <a:r>
              <a:rPr lang="en-US" err="1"/>
              <a:t>Infraestructura</a:t>
            </a:r>
            <a:r>
              <a:rPr lang="en-US"/>
              <a:t> es 1 de 3 </a:t>
            </a:r>
            <a:r>
              <a:rPr lang="en-US" err="1"/>
              <a:t>prioridades</a:t>
            </a:r>
            <a:r>
              <a:rPr lang="en-US"/>
              <a:t> de </a:t>
            </a:r>
            <a:r>
              <a:rPr lang="en-US" err="1"/>
              <a:t>adaptación</a:t>
            </a:r>
            <a:r>
              <a:rPr lang="en-US"/>
              <a:t> de GEF-9, junto con </a:t>
            </a:r>
            <a:r>
              <a:rPr lang="en-US" err="1"/>
              <a:t>sistemas</a:t>
            </a:r>
            <a:r>
              <a:rPr lang="en-US"/>
              <a:t> </a:t>
            </a:r>
            <a:r>
              <a:rPr lang="en-US" err="1"/>
              <a:t>alimentarios</a:t>
            </a:r>
            <a:r>
              <a:rPr lang="en-US"/>
              <a:t> y </a:t>
            </a:r>
            <a:r>
              <a:rPr lang="en-US" err="1"/>
              <a:t>seguridad</a:t>
            </a:r>
            <a:r>
              <a:rPr lang="en-US"/>
              <a:t> </a:t>
            </a:r>
            <a:r>
              <a:rPr lang="en-US" err="1"/>
              <a:t>hídrica</a:t>
            </a:r>
            <a:r>
              <a:rPr lang="en-US"/>
              <a:t> para </a:t>
            </a:r>
            <a:r>
              <a:rPr lang="en-US" err="1"/>
              <a:t>los</a:t>
            </a:r>
            <a:r>
              <a:rPr lang="en-US"/>
              <a:t> PMA y </a:t>
            </a:r>
            <a:r>
              <a:rPr lang="en-US" err="1"/>
              <a:t>los</a:t>
            </a:r>
            <a:r>
              <a:rPr lang="en-US"/>
              <a:t> PEID.</a:t>
            </a:r>
          </a:p>
          <a:p>
            <a:pPr marL="0" indent="0">
              <a:buNone/>
            </a:pPr>
            <a:endParaRPr lang="en-CA"/>
          </a:p>
        </p:txBody>
      </p:sp>
      <p:sp>
        <p:nvSpPr>
          <p:cNvPr id="24" name="Espace réservé du texte 23">
            <a:extLst>
              <a:ext uri="{FF2B5EF4-FFF2-40B4-BE49-F238E27FC236}">
                <a16:creationId xmlns:a16="http://schemas.microsoft.com/office/drawing/2014/main" id="{7A3BDBE1-2BEB-7CE4-657D-EABD5EF15C4D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8201299" y="2468405"/>
            <a:ext cx="3491368" cy="448057"/>
          </a:xfrm>
        </p:spPr>
        <p:txBody>
          <a:bodyPr>
            <a:normAutofit/>
          </a:bodyPr>
          <a:lstStyle/>
          <a:p>
            <a:r>
              <a:rPr lang="en-US"/>
              <a:t>LDCF y SCCF</a:t>
            </a:r>
            <a:endParaRPr lang="en-US" b="0"/>
          </a:p>
          <a:p>
            <a:endParaRPr lang="en-C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331852-F78E-6DDE-1973-639BCBCF8EF4}"/>
              </a:ext>
            </a:extLst>
          </p:cNvPr>
          <p:cNvSpPr txBox="1"/>
          <p:nvPr/>
        </p:nvSpPr>
        <p:spPr>
          <a:xfrm>
            <a:off x="214661" y="5745848"/>
            <a:ext cx="10346659" cy="1477328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rtl="0">
              <a:buNone/>
            </a:pPr>
            <a:r>
              <a:rPr lang="en-US" sz="1800" b="1" i="0" u="none" strike="noStrike" err="1">
                <a:solidFill>
                  <a:srgbClr val="D9A441"/>
                </a:solidFill>
                <a:effectLst/>
                <a:latin typeface="Calibri" panose="020F0502020204030204" pitchFamily="34" charset="0"/>
              </a:rPr>
              <a:t>Confirmado</a:t>
            </a:r>
            <a:r>
              <a:rPr lang="en-US" sz="1800" b="1" i="0" u="none" strike="noStrike">
                <a:solidFill>
                  <a:srgbClr val="D9A441"/>
                </a:solidFill>
                <a:effectLst/>
                <a:latin typeface="Calibri" panose="020F0502020204030204" pitchFamily="34" charset="0"/>
              </a:rPr>
              <a:t> de forma </a:t>
            </a:r>
            <a:r>
              <a:rPr lang="en-US" sz="1800" b="1" i="0" u="none" strike="noStrike" err="1">
                <a:solidFill>
                  <a:srgbClr val="D9A441"/>
                </a:solidFill>
                <a:effectLst/>
                <a:latin typeface="Calibri" panose="020F0502020204030204" pitchFamily="34" charset="0"/>
              </a:rPr>
              <a:t>independiente</a:t>
            </a:r>
            <a:r>
              <a:rPr lang="en-US" sz="1800" b="1" i="0" u="none" strike="noStrike">
                <a:solidFill>
                  <a:srgbClr val="D9A441"/>
                </a:solidFill>
                <a:effectLst/>
                <a:latin typeface="Calibri" panose="020F0502020204030204" pitchFamily="34" charset="0"/>
              </a:rPr>
              <a:t>:  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la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evaluación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endosada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por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Consejo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mayo de 2025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encontró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que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el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portafolio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en-US">
                <a:solidFill>
                  <a:srgbClr val="FFFFFF"/>
                </a:solidFill>
                <a:latin typeface="Calibri" panose="020F0502020204030204" pitchFamily="34" charset="0"/>
              </a:rPr>
              <a:t>NbS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del GEF "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avanza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efectivamente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múltiples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objetivos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de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MEA",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catalizando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su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adopción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a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través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de las NDC y </a:t>
            </a:r>
            <a:r>
              <a:rPr lang="en-US" sz="1800" b="0" i="0" u="none" strike="noStrike" err="1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los</a:t>
            </a:r>
            <a:r>
              <a:rPr lang="en-US" sz="1800" b="0" i="0" u="none" strike="noStrike"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 NAP.</a:t>
            </a:r>
            <a:endParaRPr lang="en-US" b="0">
              <a:effectLst/>
            </a:endParaRPr>
          </a:p>
          <a:p>
            <a:pPr>
              <a:buNone/>
            </a:pP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48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>
            <a:extLst>
              <a:ext uri="{FF2B5EF4-FFF2-40B4-BE49-F238E27FC236}">
                <a16:creationId xmlns:a16="http://schemas.microsoft.com/office/drawing/2014/main" id="{DE0133DA-9C03-BFF9-991D-340D1DA1E728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360362" y="1425048"/>
            <a:ext cx="11467698" cy="448056"/>
          </a:xfrm>
        </p:spPr>
        <p:txBody>
          <a:bodyPr/>
          <a:lstStyle/>
          <a:p>
            <a:r>
              <a:rPr lang="en-US" i="1"/>
              <a:t>Las NbS </a:t>
            </a:r>
            <a:r>
              <a:rPr lang="en-US" i="1" err="1"/>
              <a:t>como</a:t>
            </a:r>
            <a:r>
              <a:rPr lang="en-US" i="1"/>
              <a:t> </a:t>
            </a:r>
            <a:r>
              <a:rPr lang="en-US" i="1" err="1"/>
              <a:t>mecanismo</a:t>
            </a:r>
            <a:r>
              <a:rPr lang="en-US" i="1"/>
              <a:t>, no </a:t>
            </a:r>
            <a:r>
              <a:rPr lang="en-US" i="1" err="1"/>
              <a:t>como</a:t>
            </a:r>
            <a:r>
              <a:rPr lang="en-US" i="1"/>
              <a:t> un </a:t>
            </a:r>
            <a:r>
              <a:rPr lang="en-US" i="1" err="1"/>
              <a:t>añadido</a:t>
            </a:r>
            <a:endParaRPr lang="en-US"/>
          </a:p>
          <a:p>
            <a:br>
              <a:rPr lang="en-US"/>
            </a:br>
            <a:endParaRPr lang="en-CA"/>
          </a:p>
          <a:p>
            <a:endParaRPr lang="en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AE3680-582F-F043-AC80-08C73A115A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2022" y="263514"/>
            <a:ext cx="11476038" cy="975888"/>
          </a:xfrm>
        </p:spPr>
        <p:txBody>
          <a:bodyPr>
            <a:normAutofit fontScale="70000" lnSpcReduction="20000"/>
          </a:bodyPr>
          <a:lstStyle/>
          <a:p>
            <a:r>
              <a:rPr lang="en-US" err="1"/>
              <a:t>Evidencia</a:t>
            </a:r>
            <a:r>
              <a:rPr lang="en-US"/>
              <a:t> </a:t>
            </a:r>
            <a:r>
              <a:rPr lang="en-US" err="1"/>
              <a:t>Concreta</a:t>
            </a:r>
            <a:r>
              <a:rPr lang="en-US"/>
              <a:t>: </a:t>
            </a:r>
            <a:r>
              <a:rPr lang="en-US" err="1"/>
              <a:t>Alineando</a:t>
            </a:r>
            <a:r>
              <a:rPr lang="en-US"/>
              <a:t> </a:t>
            </a:r>
            <a:r>
              <a:rPr lang="en-US" err="1"/>
              <a:t>Diseño</a:t>
            </a:r>
            <a:r>
              <a:rPr lang="en-US"/>
              <a:t> con la </a:t>
            </a:r>
            <a:r>
              <a:rPr lang="en-US" err="1"/>
              <a:t>entrega</a:t>
            </a:r>
            <a:endParaRPr lang="en-US" b="0"/>
          </a:p>
          <a:p>
            <a:endParaRPr lang="en-CA"/>
          </a:p>
        </p:txBody>
      </p:sp>
      <p:sp>
        <p:nvSpPr>
          <p:cNvPr id="16" name="Google Shape;57;p5">
            <a:extLst>
              <a:ext uri="{FF2B5EF4-FFF2-40B4-BE49-F238E27FC236}">
                <a16:creationId xmlns:a16="http://schemas.microsoft.com/office/drawing/2014/main" id="{F4B05182-A1F9-ED09-01E1-0E493990D5C0}"/>
              </a:ext>
            </a:extLst>
          </p:cNvPr>
          <p:cNvSpPr/>
          <p:nvPr/>
        </p:nvSpPr>
        <p:spPr>
          <a:xfrm>
            <a:off x="360362" y="1775352"/>
            <a:ext cx="5394960" cy="4709160"/>
          </a:xfrm>
          <a:prstGeom prst="roundRect">
            <a:avLst>
              <a:gd name="adj" fmla="val 1553"/>
            </a:avLst>
          </a:prstGeom>
          <a:solidFill>
            <a:srgbClr val="F4F7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58;p5">
            <a:extLst>
              <a:ext uri="{FF2B5EF4-FFF2-40B4-BE49-F238E27FC236}">
                <a16:creationId xmlns:a16="http://schemas.microsoft.com/office/drawing/2014/main" id="{559849DE-9CDD-1BE8-C323-1B54F75AF911}"/>
              </a:ext>
            </a:extLst>
          </p:cNvPr>
          <p:cNvSpPr/>
          <p:nvPr/>
        </p:nvSpPr>
        <p:spPr>
          <a:xfrm>
            <a:off x="680402" y="2095392"/>
            <a:ext cx="685800" cy="685800"/>
          </a:xfrm>
          <a:prstGeom prst="ellipse">
            <a:avLst/>
          </a:prstGeom>
          <a:solidFill>
            <a:srgbClr val="6FA2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" name="Google Shape;59;p5">
            <a:extLst>
              <a:ext uri="{FF2B5EF4-FFF2-40B4-BE49-F238E27FC236}">
                <a16:creationId xmlns:a16="http://schemas.microsoft.com/office/drawing/2014/main" id="{851D7D1F-A67B-BBE0-794B-6C0F865FD2B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9556" y="2184546"/>
            <a:ext cx="507492" cy="50749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60;p5">
            <a:extLst>
              <a:ext uri="{FF2B5EF4-FFF2-40B4-BE49-F238E27FC236}">
                <a16:creationId xmlns:a16="http://schemas.microsoft.com/office/drawing/2014/main" id="{177C02D2-37C9-3328-DE24-C1AE2F2ADA02}"/>
              </a:ext>
            </a:extLst>
          </p:cNvPr>
          <p:cNvSpPr/>
          <p:nvPr/>
        </p:nvSpPr>
        <p:spPr>
          <a:xfrm>
            <a:off x="1549082" y="2141112"/>
            <a:ext cx="393192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F2D28"/>
              </a:buClr>
              <a:buSzPts val="1600"/>
              <a:buFont typeface="Cambria"/>
              <a:buNone/>
            </a:pPr>
            <a:r>
              <a:rPr lang="en-US" sz="1600" b="1" i="0" u="none" strike="noStrike" cap="none">
                <a:solidFill>
                  <a:srgbClr val="1F2D28"/>
                </a:solidFill>
                <a:latin typeface="Cambria"/>
                <a:ea typeface="Cambria"/>
                <a:cs typeface="Cambria"/>
                <a:sym typeface="Cambria"/>
              </a:rPr>
              <a:t>Biomas Forestales Críticos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61;p5">
            <a:extLst>
              <a:ext uri="{FF2B5EF4-FFF2-40B4-BE49-F238E27FC236}">
                <a16:creationId xmlns:a16="http://schemas.microsoft.com/office/drawing/2014/main" id="{1D60837D-95BD-E464-E620-F19704BFEFA2}"/>
              </a:ext>
            </a:extLst>
          </p:cNvPr>
          <p:cNvSpPr/>
          <p:nvPr/>
        </p:nvSpPr>
        <p:spPr>
          <a:xfrm>
            <a:off x="1549082" y="2461152"/>
            <a:ext cx="39319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5B6B63"/>
              </a:buClr>
              <a:buSzPts val="1200"/>
              <a:buFont typeface="Calibri"/>
              <a:buNone/>
            </a:pPr>
            <a:r>
              <a:rPr lang="en-US" sz="12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Amazonía y Mesoamérica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62;p5">
            <a:extLst>
              <a:ext uri="{FF2B5EF4-FFF2-40B4-BE49-F238E27FC236}">
                <a16:creationId xmlns:a16="http://schemas.microsoft.com/office/drawing/2014/main" id="{9EC452EC-1246-962B-979C-D2029A667B31}"/>
              </a:ext>
            </a:extLst>
          </p:cNvPr>
          <p:cNvSpPr/>
          <p:nvPr/>
        </p:nvSpPr>
        <p:spPr>
          <a:xfrm>
            <a:off x="680402" y="3009792"/>
            <a:ext cx="475488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2D28"/>
              </a:buClr>
              <a:buSzPts val="1200"/>
              <a:buFont typeface="Calibri"/>
              <a:buNone/>
            </a:pP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Frenar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la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deforestación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mientras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se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protegen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los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stocks y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sumideros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carbono</a:t>
            </a:r>
            <a:r>
              <a:rPr lang="en-US" sz="1200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contribuyendo</a:t>
            </a:r>
            <a:r>
              <a:rPr lang="en-US" sz="1200" b="0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 a la Meta 3 de Kunming-Montreal (30x30).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2" name="Google Shape;63;p5">
            <a:extLst>
              <a:ext uri="{FF2B5EF4-FFF2-40B4-BE49-F238E27FC236}">
                <a16:creationId xmlns:a16="http://schemas.microsoft.com/office/drawing/2014/main" id="{13B3553E-0C4A-3DEE-B498-7EF619632633}"/>
              </a:ext>
            </a:extLst>
          </p:cNvPr>
          <p:cNvCxnSpPr/>
          <p:nvPr/>
        </p:nvCxnSpPr>
        <p:spPr>
          <a:xfrm>
            <a:off x="680402" y="3924192"/>
            <a:ext cx="4754880" cy="0"/>
          </a:xfrm>
          <a:prstGeom prst="straightConnector1">
            <a:avLst/>
          </a:prstGeom>
          <a:noFill/>
          <a:ln w="12700" cap="flat" cmpd="sng">
            <a:solidFill>
              <a:srgbClr val="D8E0D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" name="Google Shape;64;p5">
            <a:extLst>
              <a:ext uri="{FF2B5EF4-FFF2-40B4-BE49-F238E27FC236}">
                <a16:creationId xmlns:a16="http://schemas.microsoft.com/office/drawing/2014/main" id="{2AD500F0-1CE4-772F-2C46-A68E10442CFE}"/>
              </a:ext>
            </a:extLst>
          </p:cNvPr>
          <p:cNvSpPr/>
          <p:nvPr/>
        </p:nvSpPr>
        <p:spPr>
          <a:xfrm>
            <a:off x="680402" y="4061352"/>
            <a:ext cx="4754880" cy="32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F2D28"/>
              </a:buClr>
              <a:buSzPts val="1250"/>
              <a:buFont typeface="Calibri"/>
              <a:buNone/>
            </a:pPr>
            <a:r>
              <a:rPr lang="en-US" sz="1250" b="1" i="0" u="none" strike="noStrike" cap="none">
                <a:solidFill>
                  <a:srgbClr val="1F2D28"/>
                </a:solidFill>
                <a:latin typeface="Calibri"/>
                <a:ea typeface="Calibri"/>
                <a:cs typeface="Calibri"/>
                <a:sym typeface="Calibri"/>
              </a:rPr>
              <a:t>Finanzas mixtas ya en marcha:</a:t>
            </a:r>
            <a:endParaRPr sz="12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65;p5">
            <a:extLst>
              <a:ext uri="{FF2B5EF4-FFF2-40B4-BE49-F238E27FC236}">
                <a16:creationId xmlns:a16="http://schemas.microsoft.com/office/drawing/2014/main" id="{00F2D9BB-2DCF-F19B-0AF0-494AD837D732}"/>
              </a:ext>
            </a:extLst>
          </p:cNvPr>
          <p:cNvSpPr/>
          <p:nvPr/>
        </p:nvSpPr>
        <p:spPr>
          <a:xfrm>
            <a:off x="680402" y="4427112"/>
            <a:ext cx="4754880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>
                <a:srgbClr val="5B6B63"/>
              </a:buClr>
              <a:buSzPts val="1200"/>
              <a:buFont typeface="Calibri"/>
              <a:buNone/>
            </a:pP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• 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Programa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conversión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deuda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por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naturaleza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del BID (ALC)</a:t>
            </a:r>
            <a:b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•  Fondo de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Medios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 Vida y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Carbono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3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posicionan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a las N</a:t>
            </a:r>
            <a:r>
              <a:rPr lang="en-US" sz="1200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bS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como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una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clase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activo</a:t>
            </a:r>
            <a:r>
              <a:rPr lang="en-US" sz="1200" b="0" i="0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invertible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66;p5">
            <a:extLst>
              <a:ext uri="{FF2B5EF4-FFF2-40B4-BE49-F238E27FC236}">
                <a16:creationId xmlns:a16="http://schemas.microsoft.com/office/drawing/2014/main" id="{95CD7210-4FAD-5FA8-57B9-A0DB3F788B0F}"/>
              </a:ext>
            </a:extLst>
          </p:cNvPr>
          <p:cNvSpPr/>
          <p:nvPr/>
        </p:nvSpPr>
        <p:spPr>
          <a:xfrm>
            <a:off x="680402" y="5478672"/>
            <a:ext cx="4754880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5B6B63"/>
              </a:buClr>
              <a:buSzPts val="1100"/>
              <a:buFont typeface="Calibri"/>
              <a:buNone/>
            </a:pPr>
            <a:r>
              <a:rPr lang="en-US" sz="1100" i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través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del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Incentivo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País de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Finanzas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Mixtas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del Fondo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Fiduciario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del GEF,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que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premia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el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uso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asignaciones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STAR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como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instrumentos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 no </a:t>
            </a:r>
            <a:r>
              <a:rPr lang="en-US" sz="1100" b="0" i="1" u="none" strike="noStrike" cap="none" err="1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reembolsables</a:t>
            </a:r>
            <a:r>
              <a:rPr lang="en-US" sz="1100" b="0" i="1" u="none" strike="noStrike" cap="none">
                <a:solidFill>
                  <a:srgbClr val="5B6B63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67;p5">
            <a:extLst>
              <a:ext uri="{FF2B5EF4-FFF2-40B4-BE49-F238E27FC236}">
                <a16:creationId xmlns:a16="http://schemas.microsoft.com/office/drawing/2014/main" id="{46B51680-E2BF-6ACF-0A00-FDB08A5F2FCA}"/>
              </a:ext>
            </a:extLst>
          </p:cNvPr>
          <p:cNvSpPr/>
          <p:nvPr/>
        </p:nvSpPr>
        <p:spPr>
          <a:xfrm>
            <a:off x="6029642" y="1775352"/>
            <a:ext cx="5394960" cy="4709160"/>
          </a:xfrm>
          <a:prstGeom prst="roundRect">
            <a:avLst>
              <a:gd name="adj" fmla="val 1553"/>
            </a:avLst>
          </a:prstGeom>
          <a:solidFill>
            <a:srgbClr val="1F4A3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68;p5">
            <a:extLst>
              <a:ext uri="{FF2B5EF4-FFF2-40B4-BE49-F238E27FC236}">
                <a16:creationId xmlns:a16="http://schemas.microsoft.com/office/drawing/2014/main" id="{7A9F1A76-1E2F-FE02-5237-02B0799DCAE9}"/>
              </a:ext>
            </a:extLst>
          </p:cNvPr>
          <p:cNvSpPr/>
          <p:nvPr/>
        </p:nvSpPr>
        <p:spPr>
          <a:xfrm>
            <a:off x="6349682" y="2095392"/>
            <a:ext cx="685800" cy="685800"/>
          </a:xfrm>
          <a:prstGeom prst="ellipse">
            <a:avLst/>
          </a:prstGeom>
          <a:solidFill>
            <a:srgbClr val="D9A44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" name="Google Shape;69;p5">
            <a:extLst>
              <a:ext uri="{FF2B5EF4-FFF2-40B4-BE49-F238E27FC236}">
                <a16:creationId xmlns:a16="http://schemas.microsoft.com/office/drawing/2014/main" id="{E113FE4E-3860-E5E7-565E-4EF45AD6569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38836" y="2184546"/>
            <a:ext cx="507492" cy="507492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70;p5">
            <a:extLst>
              <a:ext uri="{FF2B5EF4-FFF2-40B4-BE49-F238E27FC236}">
                <a16:creationId xmlns:a16="http://schemas.microsoft.com/office/drawing/2014/main" id="{ABE0D99F-4D52-6493-D766-2DD4424D799C}"/>
              </a:ext>
            </a:extLst>
          </p:cNvPr>
          <p:cNvSpPr/>
          <p:nvPr/>
        </p:nvSpPr>
        <p:spPr>
          <a:xfrm>
            <a:off x="7218362" y="2141112"/>
            <a:ext cx="3931920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Cambria"/>
              <a:buNone/>
            </a:pPr>
            <a:r>
              <a:rPr lang="en-US" sz="1600" b="1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LDCF y SCCF</a:t>
            </a:r>
            <a:endParaRPr sz="16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71;p5">
            <a:extLst>
              <a:ext uri="{FF2B5EF4-FFF2-40B4-BE49-F238E27FC236}">
                <a16:creationId xmlns:a16="http://schemas.microsoft.com/office/drawing/2014/main" id="{07669E85-64E5-E2C3-9E05-8C3D1BA77647}"/>
              </a:ext>
            </a:extLst>
          </p:cNvPr>
          <p:cNvSpPr/>
          <p:nvPr/>
        </p:nvSpPr>
        <p:spPr>
          <a:xfrm>
            <a:off x="7218362" y="2461152"/>
            <a:ext cx="39319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8E7DE"/>
              </a:buClr>
              <a:buSzPts val="1150"/>
              <a:buFont typeface="Calibri"/>
              <a:buNone/>
            </a:pPr>
            <a:r>
              <a:rPr lang="en-US" sz="1150" b="0" i="1" u="none" strike="noStrike" cap="none" err="1">
                <a:solidFill>
                  <a:srgbClr val="D8E7DE"/>
                </a:solidFill>
                <a:latin typeface="Calibri"/>
                <a:ea typeface="Calibri"/>
                <a:cs typeface="Calibri"/>
                <a:sym typeface="Calibri"/>
              </a:rPr>
              <a:t>Iniciativa</a:t>
            </a:r>
            <a:r>
              <a:rPr lang="en-US" sz="1150" b="0" i="1" u="none" strike="noStrike" cap="none">
                <a:solidFill>
                  <a:srgbClr val="D8E7DE"/>
                </a:solidFill>
                <a:latin typeface="Calibri"/>
                <a:ea typeface="Calibri"/>
                <a:cs typeface="Calibri"/>
                <a:sym typeface="Calibri"/>
              </a:rPr>
              <a:t> de NbS del Banco Mundial</a:t>
            </a:r>
            <a:endParaRPr sz="115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72;p5">
            <a:extLst>
              <a:ext uri="{FF2B5EF4-FFF2-40B4-BE49-F238E27FC236}">
                <a16:creationId xmlns:a16="http://schemas.microsoft.com/office/drawing/2014/main" id="{D7C9AAFD-6263-74F5-D5DC-4E2F8317B40E}"/>
              </a:ext>
            </a:extLst>
          </p:cNvPr>
          <p:cNvSpPr/>
          <p:nvPr/>
        </p:nvSpPr>
        <p:spPr>
          <a:xfrm>
            <a:off x="6349682" y="3055512"/>
            <a:ext cx="201168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9A441"/>
              </a:buClr>
              <a:buSzPts val="3400"/>
              <a:buFont typeface="Cambria"/>
              <a:buNone/>
            </a:pPr>
            <a:r>
              <a:rPr lang="en-US" sz="3400" b="1" i="0" u="none" strike="noStrike" cap="none">
                <a:solidFill>
                  <a:srgbClr val="D9A441"/>
                </a:solidFill>
                <a:latin typeface="Cambria"/>
                <a:ea typeface="Cambria"/>
                <a:cs typeface="Cambria"/>
                <a:sym typeface="Cambria"/>
              </a:rPr>
              <a:t>$9M</a:t>
            </a:r>
            <a:endParaRPr sz="3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73;p5">
            <a:extLst>
              <a:ext uri="{FF2B5EF4-FFF2-40B4-BE49-F238E27FC236}">
                <a16:creationId xmlns:a16="http://schemas.microsoft.com/office/drawing/2014/main" id="{C98991E0-C53B-C3B6-8FCB-7E87FEC5BDC5}"/>
              </a:ext>
            </a:extLst>
          </p:cNvPr>
          <p:cNvSpPr/>
          <p:nvPr/>
        </p:nvSpPr>
        <p:spPr>
          <a:xfrm>
            <a:off x="6349682" y="3649872"/>
            <a:ext cx="210312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8E7DE"/>
              </a:buClr>
              <a:buSzPts val="1100"/>
              <a:buFont typeface="Calibri"/>
              <a:buNone/>
            </a:pPr>
            <a:r>
              <a:rPr lang="en-US" sz="1100" b="0" i="0" u="none" strike="noStrike" cap="none">
                <a:solidFill>
                  <a:srgbClr val="D8E7DE"/>
                </a:solidFill>
                <a:latin typeface="Calibri"/>
                <a:ea typeface="Calibri"/>
                <a:cs typeface="Calibri"/>
                <a:sym typeface="Calibri"/>
              </a:rPr>
              <a:t>donación LDCF</a:t>
            </a: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74;p5">
            <a:extLst>
              <a:ext uri="{FF2B5EF4-FFF2-40B4-BE49-F238E27FC236}">
                <a16:creationId xmlns:a16="http://schemas.microsoft.com/office/drawing/2014/main" id="{E298993C-AA6C-C654-9746-4B3ED405CD4D}"/>
              </a:ext>
            </a:extLst>
          </p:cNvPr>
          <p:cNvSpPr/>
          <p:nvPr/>
        </p:nvSpPr>
        <p:spPr>
          <a:xfrm>
            <a:off x="8498522" y="3055512"/>
            <a:ext cx="2377440" cy="64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Cambria"/>
              <a:buNone/>
            </a:pPr>
            <a:r>
              <a:rPr lang="en-US" sz="3400" b="1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$90M+</a:t>
            </a:r>
            <a:endParaRPr sz="3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75;p5">
            <a:extLst>
              <a:ext uri="{FF2B5EF4-FFF2-40B4-BE49-F238E27FC236}">
                <a16:creationId xmlns:a16="http://schemas.microsoft.com/office/drawing/2014/main" id="{C62C1CFD-9A15-20F2-3548-2ED1DFC3D696}"/>
              </a:ext>
            </a:extLst>
          </p:cNvPr>
          <p:cNvSpPr/>
          <p:nvPr/>
        </p:nvSpPr>
        <p:spPr>
          <a:xfrm>
            <a:off x="8498522" y="3649872"/>
            <a:ext cx="2651760" cy="27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D8E7DE"/>
              </a:buClr>
              <a:buSzPts val="1100"/>
              <a:buFont typeface="Calibri"/>
              <a:buNone/>
            </a:pPr>
            <a:r>
              <a:rPr lang="en-US" sz="1100" b="0" i="0" u="none" strike="noStrike" cap="none">
                <a:solidFill>
                  <a:srgbClr val="D8E7DE"/>
                </a:solidFill>
                <a:latin typeface="Calibri"/>
                <a:ea typeface="Calibri"/>
                <a:cs typeface="Calibri"/>
                <a:sym typeface="Calibri"/>
              </a:rPr>
              <a:t>cofinanciamiento movilizado</a:t>
            </a:r>
            <a:endParaRPr sz="1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5" name="Google Shape;76;p5">
            <a:extLst>
              <a:ext uri="{FF2B5EF4-FFF2-40B4-BE49-F238E27FC236}">
                <a16:creationId xmlns:a16="http://schemas.microsoft.com/office/drawing/2014/main" id="{6F26EEE3-4734-4E70-0481-754D1F2CE979}"/>
              </a:ext>
            </a:extLst>
          </p:cNvPr>
          <p:cNvCxnSpPr/>
          <p:nvPr/>
        </p:nvCxnSpPr>
        <p:spPr>
          <a:xfrm>
            <a:off x="6349682" y="4107072"/>
            <a:ext cx="4754880" cy="0"/>
          </a:xfrm>
          <a:prstGeom prst="straightConnector1">
            <a:avLst/>
          </a:prstGeom>
          <a:noFill/>
          <a:ln w="12700" cap="flat" cmpd="sng">
            <a:solidFill>
              <a:srgbClr val="3D6B5A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Google Shape;77;p5">
            <a:extLst>
              <a:ext uri="{FF2B5EF4-FFF2-40B4-BE49-F238E27FC236}">
                <a16:creationId xmlns:a16="http://schemas.microsoft.com/office/drawing/2014/main" id="{32B7668F-815D-AE98-4DD9-C10AD70A530C}"/>
              </a:ext>
            </a:extLst>
          </p:cNvPr>
          <p:cNvSpPr/>
          <p:nvPr/>
        </p:nvSpPr>
        <p:spPr>
          <a:xfrm>
            <a:off x="6349682" y="4289952"/>
            <a:ext cx="4754880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22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</a:pP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Restauración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manglares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rehabilitación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cuencas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e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infraestructura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híbrida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gris-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verde</a:t>
            </a:r>
            <a:r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integradas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directamente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en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las NDC y las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estrategias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nacionales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sz="1200" b="0" i="0" u="none" strike="noStrike" cap="none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biodiversidad</a:t>
            </a:r>
            <a:r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7110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ED016837-4975-0CA6-8B57-A11BD1B84123}"/>
              </a:ext>
            </a:extLst>
          </p:cNvPr>
          <p:cNvSpPr/>
          <p:nvPr/>
        </p:nvSpPr>
        <p:spPr>
          <a:xfrm>
            <a:off x="475488" y="160020"/>
            <a:ext cx="10515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Cuatro </a:t>
            </a:r>
            <a:r>
              <a:rPr lang="en-US" sz="3800" b="1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Recomendaciones</a:t>
            </a:r>
            <a:endParaRPr lang="en-US" sz="2700"/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8EC7CE60-77CA-92CA-CE9F-F747D19B30DA}"/>
              </a:ext>
            </a:extLst>
          </p:cNvPr>
          <p:cNvSpPr/>
          <p:nvPr/>
        </p:nvSpPr>
        <p:spPr>
          <a:xfrm>
            <a:off x="475488" y="857250"/>
            <a:ext cx="12006072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i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Endosadas por </a:t>
            </a:r>
            <a:r>
              <a:rPr lang="en-US" sz="2000" i="1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2000" i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Consejo para </a:t>
            </a:r>
            <a:r>
              <a:rPr lang="en-US" sz="2000" i="1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2000" i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</a:t>
            </a:r>
            <a:r>
              <a:rPr lang="en-US" sz="2000" i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i="1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proyectos</a:t>
            </a:r>
            <a:endParaRPr lang="en-US" sz="2000" i="1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24AE3FDC-013E-3DE5-0075-7E8C85E221DD}"/>
              </a:ext>
            </a:extLst>
          </p:cNvPr>
          <p:cNvSpPr/>
          <p:nvPr/>
        </p:nvSpPr>
        <p:spPr>
          <a:xfrm>
            <a:off x="548640" y="1645920"/>
            <a:ext cx="5349240" cy="2148840"/>
          </a:xfrm>
          <a:prstGeom prst="roundRect">
            <a:avLst>
              <a:gd name="adj" fmla="val 3404"/>
            </a:avLst>
          </a:prstGeom>
          <a:solidFill>
            <a:srgbClr val="F4F7F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0A2CD627-D409-FD60-9A6D-D314C0AE1AD7}"/>
              </a:ext>
            </a:extLst>
          </p:cNvPr>
          <p:cNvSpPr/>
          <p:nvPr/>
        </p:nvSpPr>
        <p:spPr>
          <a:xfrm>
            <a:off x="822960" y="1920240"/>
            <a:ext cx="685800" cy="685800"/>
          </a:xfrm>
          <a:prstGeom prst="ellipse">
            <a:avLst/>
          </a:prstGeom>
          <a:solidFill>
            <a:srgbClr val="1F4A3D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0844B880-9FBA-DB88-6B73-CA965FAAD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114" y="2009394"/>
            <a:ext cx="507492" cy="507492"/>
          </a:xfrm>
          <a:prstGeom prst="rect">
            <a:avLst/>
          </a:prstGeom>
        </p:spPr>
      </p:pic>
      <p:sp>
        <p:nvSpPr>
          <p:cNvPr id="8" name="Text 4">
            <a:extLst>
              <a:ext uri="{FF2B5EF4-FFF2-40B4-BE49-F238E27FC236}">
                <a16:creationId xmlns:a16="http://schemas.microsoft.com/office/drawing/2014/main" id="{64932933-7C5F-0DBB-FAD3-4BAB1EDAC3A8}"/>
              </a:ext>
            </a:extLst>
          </p:cNvPr>
          <p:cNvSpPr/>
          <p:nvPr/>
        </p:nvSpPr>
        <p:spPr>
          <a:xfrm>
            <a:off x="822960" y="1920240"/>
            <a:ext cx="685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200"/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6DBF649E-C02A-1A74-A62A-5636F7113552}"/>
              </a:ext>
            </a:extLst>
          </p:cNvPr>
          <p:cNvSpPr/>
          <p:nvPr/>
        </p:nvSpPr>
        <p:spPr>
          <a:xfrm>
            <a:off x="1691640" y="1901952"/>
            <a:ext cx="39319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700" b="1" err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Diseñar</a:t>
            </a:r>
            <a:r>
              <a:rPr lang="en-US" sz="1700" b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 </a:t>
            </a:r>
            <a:r>
              <a:rPr lang="en-US" sz="1700" b="1" err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como</a:t>
            </a:r>
            <a:r>
              <a:rPr lang="en-US" sz="1700" b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 un </a:t>
            </a:r>
            <a:r>
              <a:rPr lang="en-US" sz="1700" b="1" err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mecanismo</a:t>
            </a:r>
            <a:r>
              <a:rPr lang="en-US" sz="1700" b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, no la adición</a:t>
            </a:r>
            <a:endParaRPr lang="en-US" sz="1700">
              <a:latin typeface="+mj-lt"/>
            </a:endParaRPr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0DAAB7E6-9CAF-C220-23D7-D6D06D0D85D5}"/>
              </a:ext>
            </a:extLst>
          </p:cNvPr>
          <p:cNvSpPr/>
          <p:nvPr/>
        </p:nvSpPr>
        <p:spPr>
          <a:xfrm>
            <a:off x="822960" y="2743200"/>
            <a:ext cx="4800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Beneficios simultáneos y medibles bajo varias convenciones, integrados en la teoría de cambio desde </a:t>
            </a:r>
            <a:r>
              <a:rPr lang="en-US" sz="1300" err="1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el</a:t>
            </a: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err="1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inicio</a:t>
            </a: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, ahora un requisito formal de la nueva Guía.</a:t>
            </a:r>
            <a:endParaRPr lang="en-US" sz="1300">
              <a:latin typeface="+mj-lt"/>
            </a:endParaRPr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DDAEBA5A-91AC-E320-BBC6-54C9A3497C74}"/>
              </a:ext>
            </a:extLst>
          </p:cNvPr>
          <p:cNvSpPr/>
          <p:nvPr/>
        </p:nvSpPr>
        <p:spPr>
          <a:xfrm>
            <a:off x="6263640" y="1645920"/>
            <a:ext cx="5349240" cy="2148840"/>
          </a:xfrm>
          <a:prstGeom prst="roundRect">
            <a:avLst>
              <a:gd name="adj" fmla="val 3404"/>
            </a:avLst>
          </a:prstGeom>
          <a:solidFill>
            <a:srgbClr val="F4F7F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BB38712B-B456-0123-AFFA-C5F95FB44530}"/>
              </a:ext>
            </a:extLst>
          </p:cNvPr>
          <p:cNvSpPr/>
          <p:nvPr/>
        </p:nvSpPr>
        <p:spPr>
          <a:xfrm>
            <a:off x="6537960" y="1920240"/>
            <a:ext cx="685800" cy="685800"/>
          </a:xfrm>
          <a:prstGeom prst="ellipse">
            <a:avLst/>
          </a:prstGeom>
          <a:solidFill>
            <a:srgbClr val="6FA28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6F218FCE-D604-DDB1-977D-2939220B0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7114" y="2009394"/>
            <a:ext cx="507492" cy="507492"/>
          </a:xfrm>
          <a:prstGeom prst="rect">
            <a:avLst/>
          </a:prstGeom>
        </p:spPr>
      </p:pic>
      <p:sp>
        <p:nvSpPr>
          <p:cNvPr id="14" name="Text 9">
            <a:extLst>
              <a:ext uri="{FF2B5EF4-FFF2-40B4-BE49-F238E27FC236}">
                <a16:creationId xmlns:a16="http://schemas.microsoft.com/office/drawing/2014/main" id="{77FCB690-8AED-23A9-D15F-7890F8FA7F49}"/>
              </a:ext>
            </a:extLst>
          </p:cNvPr>
          <p:cNvSpPr/>
          <p:nvPr/>
        </p:nvSpPr>
        <p:spPr>
          <a:xfrm>
            <a:off x="6537960" y="1920240"/>
            <a:ext cx="685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200"/>
          </a:p>
        </p:txBody>
      </p:sp>
      <p:sp>
        <p:nvSpPr>
          <p:cNvPr id="15" name="Text 10">
            <a:extLst>
              <a:ext uri="{FF2B5EF4-FFF2-40B4-BE49-F238E27FC236}">
                <a16:creationId xmlns:a16="http://schemas.microsoft.com/office/drawing/2014/main" id="{E22A731C-35B6-4FDD-9EB2-0AD6138FB5F9}"/>
              </a:ext>
            </a:extLst>
          </p:cNvPr>
          <p:cNvSpPr/>
          <p:nvPr/>
        </p:nvSpPr>
        <p:spPr>
          <a:xfrm>
            <a:off x="7406640" y="1901952"/>
            <a:ext cx="39319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700" b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Usar puentes institucionales</a:t>
            </a:r>
            <a:endParaRPr lang="en-US" sz="1700">
              <a:latin typeface="+mj-lt"/>
            </a:endParaRPr>
          </a:p>
        </p:txBody>
      </p:sp>
      <p:sp>
        <p:nvSpPr>
          <p:cNvPr id="16" name="Text 11">
            <a:extLst>
              <a:ext uri="{FF2B5EF4-FFF2-40B4-BE49-F238E27FC236}">
                <a16:creationId xmlns:a16="http://schemas.microsoft.com/office/drawing/2014/main" id="{4A650742-A858-7B02-B662-F21D20E9A883}"/>
              </a:ext>
            </a:extLst>
          </p:cNvPr>
          <p:cNvSpPr/>
          <p:nvPr/>
        </p:nvSpPr>
        <p:spPr>
          <a:xfrm>
            <a:off x="6537960" y="2743200"/>
            <a:ext cx="4800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Los Programas Integrados, la coherencia de políticas y las plataformas país multiactor rompen los silos sectoriales y alinean las NDC, las NBSAP y los procesos de neutralidad en la degradación de las tierras.</a:t>
            </a:r>
            <a:endParaRPr lang="en-US" sz="1300">
              <a:latin typeface="+mj-lt"/>
            </a:endParaRPr>
          </a:p>
        </p:txBody>
      </p:sp>
      <p:sp>
        <p:nvSpPr>
          <p:cNvPr id="17" name="Shape 12">
            <a:extLst>
              <a:ext uri="{FF2B5EF4-FFF2-40B4-BE49-F238E27FC236}">
                <a16:creationId xmlns:a16="http://schemas.microsoft.com/office/drawing/2014/main" id="{0EF62770-2C25-A214-E050-7785327D89FC}"/>
              </a:ext>
            </a:extLst>
          </p:cNvPr>
          <p:cNvSpPr/>
          <p:nvPr/>
        </p:nvSpPr>
        <p:spPr>
          <a:xfrm>
            <a:off x="548640" y="4069080"/>
            <a:ext cx="5349240" cy="2148840"/>
          </a:xfrm>
          <a:prstGeom prst="roundRect">
            <a:avLst>
              <a:gd name="adj" fmla="val 3404"/>
            </a:avLst>
          </a:prstGeom>
          <a:solidFill>
            <a:srgbClr val="F4F7F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3">
            <a:extLst>
              <a:ext uri="{FF2B5EF4-FFF2-40B4-BE49-F238E27FC236}">
                <a16:creationId xmlns:a16="http://schemas.microsoft.com/office/drawing/2014/main" id="{8F90C85D-218D-6652-5285-97A0EEF90E34}"/>
              </a:ext>
            </a:extLst>
          </p:cNvPr>
          <p:cNvSpPr/>
          <p:nvPr/>
        </p:nvSpPr>
        <p:spPr>
          <a:xfrm>
            <a:off x="822960" y="4343400"/>
            <a:ext cx="685800" cy="685800"/>
          </a:xfrm>
          <a:prstGeom prst="ellipse">
            <a:avLst/>
          </a:prstGeom>
          <a:solidFill>
            <a:srgbClr val="1F4A3D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2" descr="preencoded.png">
            <a:extLst>
              <a:ext uri="{FF2B5EF4-FFF2-40B4-BE49-F238E27FC236}">
                <a16:creationId xmlns:a16="http://schemas.microsoft.com/office/drawing/2014/main" id="{F4E798B1-61EB-BDA9-A24D-44D340018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14" y="4432554"/>
            <a:ext cx="507492" cy="507492"/>
          </a:xfrm>
          <a:prstGeom prst="rect">
            <a:avLst/>
          </a:prstGeom>
        </p:spPr>
      </p:pic>
      <p:sp>
        <p:nvSpPr>
          <p:cNvPr id="20" name="Text 14">
            <a:extLst>
              <a:ext uri="{FF2B5EF4-FFF2-40B4-BE49-F238E27FC236}">
                <a16:creationId xmlns:a16="http://schemas.microsoft.com/office/drawing/2014/main" id="{F25C22D5-FE36-91B8-F4AB-FBAAC3CD33ED}"/>
              </a:ext>
            </a:extLst>
          </p:cNvPr>
          <p:cNvSpPr/>
          <p:nvPr/>
        </p:nvSpPr>
        <p:spPr>
          <a:xfrm>
            <a:off x="822960" y="4343400"/>
            <a:ext cx="685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200"/>
          </a:p>
        </p:txBody>
      </p:sp>
      <p:sp>
        <p:nvSpPr>
          <p:cNvPr id="21" name="Text 15">
            <a:extLst>
              <a:ext uri="{FF2B5EF4-FFF2-40B4-BE49-F238E27FC236}">
                <a16:creationId xmlns:a16="http://schemas.microsoft.com/office/drawing/2014/main" id="{61A9B82D-77C4-782B-B546-1568C994A759}"/>
              </a:ext>
            </a:extLst>
          </p:cNvPr>
          <p:cNvSpPr/>
          <p:nvPr/>
        </p:nvSpPr>
        <p:spPr>
          <a:xfrm>
            <a:off x="1691640" y="4325112"/>
            <a:ext cx="39319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700" b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Incorporar finanzas mixtas desde el inicio</a:t>
            </a:r>
            <a:endParaRPr lang="en-US" sz="1700">
              <a:latin typeface="+mj-lt"/>
            </a:endParaRPr>
          </a:p>
        </p:txBody>
      </p:sp>
      <p:sp>
        <p:nvSpPr>
          <p:cNvPr id="22" name="Text 16">
            <a:extLst>
              <a:ext uri="{FF2B5EF4-FFF2-40B4-BE49-F238E27FC236}">
                <a16:creationId xmlns:a16="http://schemas.microsoft.com/office/drawing/2014/main" id="{1B7FC39F-A8EF-9DD2-19E5-DF8694AE610E}"/>
              </a:ext>
            </a:extLst>
          </p:cNvPr>
          <p:cNvSpPr/>
          <p:nvPr/>
        </p:nvSpPr>
        <p:spPr>
          <a:xfrm>
            <a:off x="822960" y="5166360"/>
            <a:ext cx="4800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Los biomas forestales y las ciudades tienen un potencial de </a:t>
            </a:r>
            <a:r>
              <a:rPr lang="en-US" sz="1300" err="1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bancabilidad</a:t>
            </a: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 real,  muchas veces desaprovechado porque las finanzas mixtas se consideran demasiado tarde en el ciclo del proyecto.</a:t>
            </a:r>
            <a:endParaRPr lang="en-US" sz="1300">
              <a:latin typeface="+mj-lt"/>
            </a:endParaRPr>
          </a:p>
        </p:txBody>
      </p:sp>
      <p:sp>
        <p:nvSpPr>
          <p:cNvPr id="23" name="Shape 17">
            <a:extLst>
              <a:ext uri="{FF2B5EF4-FFF2-40B4-BE49-F238E27FC236}">
                <a16:creationId xmlns:a16="http://schemas.microsoft.com/office/drawing/2014/main" id="{1157C62A-8AAB-0A41-21AC-A4D8B15F22F2}"/>
              </a:ext>
            </a:extLst>
          </p:cNvPr>
          <p:cNvSpPr/>
          <p:nvPr/>
        </p:nvSpPr>
        <p:spPr>
          <a:xfrm>
            <a:off x="6263640" y="4069080"/>
            <a:ext cx="5349240" cy="2148840"/>
          </a:xfrm>
          <a:prstGeom prst="roundRect">
            <a:avLst>
              <a:gd name="adj" fmla="val 3404"/>
            </a:avLst>
          </a:prstGeom>
          <a:solidFill>
            <a:srgbClr val="F4F7F5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18">
            <a:extLst>
              <a:ext uri="{FF2B5EF4-FFF2-40B4-BE49-F238E27FC236}">
                <a16:creationId xmlns:a16="http://schemas.microsoft.com/office/drawing/2014/main" id="{485D0203-29F7-80FB-B99D-969EC58C90F0}"/>
              </a:ext>
            </a:extLst>
          </p:cNvPr>
          <p:cNvSpPr/>
          <p:nvPr/>
        </p:nvSpPr>
        <p:spPr>
          <a:xfrm>
            <a:off x="6537960" y="4343400"/>
            <a:ext cx="685800" cy="685800"/>
          </a:xfrm>
          <a:prstGeom prst="ellipse">
            <a:avLst/>
          </a:prstGeom>
          <a:solidFill>
            <a:srgbClr val="6FA28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5" name="Image 3" descr="preencoded.png">
            <a:extLst>
              <a:ext uri="{FF2B5EF4-FFF2-40B4-BE49-F238E27FC236}">
                <a16:creationId xmlns:a16="http://schemas.microsoft.com/office/drawing/2014/main" id="{B1F7A625-A29E-EAC6-5A7A-818314A171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7114" y="4432554"/>
            <a:ext cx="507492" cy="507492"/>
          </a:xfrm>
          <a:prstGeom prst="rect">
            <a:avLst/>
          </a:prstGeom>
        </p:spPr>
      </p:pic>
      <p:sp>
        <p:nvSpPr>
          <p:cNvPr id="26" name="Text 19">
            <a:extLst>
              <a:ext uri="{FF2B5EF4-FFF2-40B4-BE49-F238E27FC236}">
                <a16:creationId xmlns:a16="http://schemas.microsoft.com/office/drawing/2014/main" id="{6FA360D8-D851-0537-E6E1-3BE0E878ACC6}"/>
              </a:ext>
            </a:extLst>
          </p:cNvPr>
          <p:cNvSpPr/>
          <p:nvPr/>
        </p:nvSpPr>
        <p:spPr>
          <a:xfrm>
            <a:off x="6537960" y="4343400"/>
            <a:ext cx="685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2200"/>
          </a:p>
        </p:txBody>
      </p:sp>
      <p:sp>
        <p:nvSpPr>
          <p:cNvPr id="27" name="Text 20">
            <a:extLst>
              <a:ext uri="{FF2B5EF4-FFF2-40B4-BE49-F238E27FC236}">
                <a16:creationId xmlns:a16="http://schemas.microsoft.com/office/drawing/2014/main" id="{9F6A2796-2C46-7823-9AA5-662193AD4669}"/>
              </a:ext>
            </a:extLst>
          </p:cNvPr>
          <p:cNvSpPr/>
          <p:nvPr/>
        </p:nvSpPr>
        <p:spPr>
          <a:xfrm>
            <a:off x="7406640" y="4325112"/>
            <a:ext cx="39319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700" b="1">
                <a:solidFill>
                  <a:srgbClr val="1F2D28"/>
                </a:solidFill>
                <a:latin typeface="+mj-lt"/>
                <a:ea typeface="Cambria" pitchFamily="34" charset="-122"/>
                <a:cs typeface="Cambria" pitchFamily="34" charset="-120"/>
              </a:rPr>
              <a:t>Pueblos indígenas como socios de diseño</a:t>
            </a:r>
            <a:endParaRPr lang="en-US" sz="1700">
              <a:latin typeface="+mj-lt"/>
            </a:endParaRPr>
          </a:p>
        </p:txBody>
      </p:sp>
      <p:sp>
        <p:nvSpPr>
          <p:cNvPr id="28" name="Text 21">
            <a:extLst>
              <a:ext uri="{FF2B5EF4-FFF2-40B4-BE49-F238E27FC236}">
                <a16:creationId xmlns:a16="http://schemas.microsoft.com/office/drawing/2014/main" id="{964841F6-09D3-B8B3-2B49-3103DE3D927A}"/>
              </a:ext>
            </a:extLst>
          </p:cNvPr>
          <p:cNvSpPr/>
          <p:nvPr/>
        </p:nvSpPr>
        <p:spPr>
          <a:xfrm>
            <a:off x="6537960" y="5166360"/>
            <a:ext cx="4800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20000"/>
              </a:lnSpc>
              <a:buNone/>
            </a:pP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No </a:t>
            </a:r>
            <a:r>
              <a:rPr lang="en-US" sz="1300" err="1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una</a:t>
            </a: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err="1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salvaguarda</a:t>
            </a:r>
            <a:r>
              <a:rPr lang="en-US" sz="1300">
                <a:solidFill>
                  <a:srgbClr val="5B6B63"/>
                </a:solidFill>
                <a:latin typeface="+mj-lt"/>
                <a:ea typeface="Calibri" pitchFamily="34" charset="-122"/>
                <a:cs typeface="Calibri" pitchFamily="34" charset="-120"/>
              </a:rPr>
              <a:t>, una alianza. Más de 400 lecciones documentadas en el Portal del FMAM alimentan un esfuerzo sistemático por fortalecer la evidencia de costo-efectividad y conocimiento local.</a:t>
            </a:r>
            <a:endParaRPr lang="en-US" sz="13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2287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A6F71B2-1A18-E767-702D-A8DF5B2AFDC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/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7650329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Panel"/>
          <p:cNvSpPr/>
          <p:nvPr/>
        </p:nvSpPr>
        <p:spPr>
          <a:xfrm>
            <a:off x="8092440" y="0"/>
            <a:ext cx="409925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4" name="SessionLabel"/>
          <p:cNvSpPr txBox="1"/>
          <p:nvPr/>
        </p:nvSpPr>
        <p:spPr>
          <a:xfrm>
            <a:off x="594360" y="960120"/>
            <a:ext cx="694944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 b="1">
                <a:solidFill>
                  <a:srgbClr val="1B1B1B"/>
                </a:solidFill>
              </a:rPr>
              <a:t>PANEL DE CIERRE</a:t>
            </a:r>
          </a:p>
        </p:txBody>
      </p:sp>
      <p:sp>
        <p:nvSpPr>
          <p:cNvPr id="5" name="SessionTitle"/>
          <p:cNvSpPr txBox="1"/>
          <p:nvPr/>
        </p:nvSpPr>
        <p:spPr>
          <a:xfrm>
            <a:off x="594360" y="1463040"/>
            <a:ext cx="7132320" cy="16459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2800" b="1">
                <a:solidFill>
                  <a:srgbClr val="00838F"/>
                </a:solidFill>
              </a:rPr>
              <a:t>Expectativas ante la «Triple COP»</a:t>
            </a:r>
          </a:p>
        </p:txBody>
      </p:sp>
      <p:sp>
        <p:nvSpPr>
          <p:cNvPr id="6" name="SessionBullets"/>
          <p:cNvSpPr txBox="1"/>
          <p:nvPr/>
        </p:nvSpPr>
        <p:spPr>
          <a:xfrm>
            <a:off x="594360" y="3200400"/>
            <a:ext cx="7132320" cy="13716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>
                <a:solidFill>
                  <a:srgbClr val="3C3C3C"/>
                </a:solidFill>
              </a:rPr>
              <a:t>•  Cómo colaboran las secretarías de los tres Convenios de Río para generar sinergias.</a:t>
            </a:r>
          </a:p>
        </p:txBody>
      </p:sp>
      <p:sp>
        <p:nvSpPr>
          <p:cNvPr id="7" name="PanelLabel"/>
          <p:cNvSpPr txBox="1"/>
          <p:nvPr/>
        </p:nvSpPr>
        <p:spPr>
          <a:xfrm>
            <a:off x="8366760" y="457200"/>
            <a:ext cx="365760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200" b="1">
                <a:solidFill>
                  <a:srgbClr val="FFFFFF"/>
                </a:solidFill>
              </a:rPr>
              <a:t>TRES SECRETARÍAS</a:t>
            </a:r>
          </a:p>
        </p:txBody>
      </p:sp>
      <p:sp>
        <p:nvSpPr>
          <p:cNvPr id="8" name="SpeakerName_8"/>
          <p:cNvSpPr txBox="1"/>
          <p:nvPr/>
        </p:nvSpPr>
        <p:spPr>
          <a:xfrm>
            <a:off x="8366760" y="1188720"/>
            <a:ext cx="3657600" cy="8001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700" b="1">
                <a:solidFill>
                  <a:srgbClr val="FFFFFF"/>
                </a:solidFill>
              </a:rPr>
              <a:t>Tristan Tyrrell</a:t>
            </a:r>
          </a:p>
          <a:p>
            <a:pPr algn="l"/>
            <a:r>
              <a:rPr lang="es-ES" sz="1300">
                <a:solidFill>
                  <a:srgbClr val="FFFFFF"/>
                </a:solidFill>
              </a:rPr>
              <a:t>Secretaría de la CDB</a:t>
            </a:r>
          </a:p>
        </p:txBody>
      </p:sp>
      <p:sp>
        <p:nvSpPr>
          <p:cNvPr id="9" name="SpeakerRole_9"/>
          <p:cNvSpPr txBox="1"/>
          <p:nvPr/>
        </p:nvSpPr>
        <p:spPr>
          <a:xfrm>
            <a:off x="8366760" y="1691640"/>
            <a:ext cx="3657600" cy="64008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300">
                <a:solidFill>
                  <a:srgbClr val="FFFFFF"/>
                </a:solidFill>
              </a:rPr>
              <a:t>(5 min)</a:t>
            </a:r>
          </a:p>
        </p:txBody>
      </p:sp>
      <p:sp>
        <p:nvSpPr>
          <p:cNvPr id="10" name="SpeakerName_10"/>
          <p:cNvSpPr txBox="1"/>
          <p:nvPr/>
        </p:nvSpPr>
        <p:spPr>
          <a:xfrm>
            <a:off x="8366760" y="2651760"/>
            <a:ext cx="3657600" cy="5029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700" b="1">
                <a:solidFill>
                  <a:srgbClr val="FFFFFF"/>
                </a:solidFill>
              </a:rPr>
              <a:t>Alejandro Kilpatrick</a:t>
            </a:r>
          </a:p>
        </p:txBody>
      </p:sp>
      <p:sp>
        <p:nvSpPr>
          <p:cNvPr id="11" name="SpeakerRole_11"/>
          <p:cNvSpPr txBox="1"/>
          <p:nvPr/>
        </p:nvSpPr>
        <p:spPr>
          <a:xfrm>
            <a:off x="8366760" y="3108960"/>
            <a:ext cx="3657600" cy="64008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300">
                <a:solidFill>
                  <a:srgbClr val="FFFFFF"/>
                </a:solidFill>
              </a:rPr>
              <a:t>CMNUCC (5 min)</a:t>
            </a:r>
          </a:p>
        </p:txBody>
      </p:sp>
      <p:sp>
        <p:nvSpPr>
          <p:cNvPr id="12" name="SpeakerName_12"/>
          <p:cNvSpPr txBox="1"/>
          <p:nvPr/>
        </p:nvSpPr>
        <p:spPr>
          <a:xfrm>
            <a:off x="8366760" y="4069080"/>
            <a:ext cx="3657600" cy="5029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700" b="1">
                <a:solidFill>
                  <a:srgbClr val="FFFFFF"/>
                </a:solidFill>
              </a:rPr>
              <a:t>Nadezda Dementieva</a:t>
            </a:r>
          </a:p>
        </p:txBody>
      </p:sp>
      <p:sp>
        <p:nvSpPr>
          <p:cNvPr id="13" name="SpeakerRole_13"/>
          <p:cNvSpPr txBox="1"/>
          <p:nvPr/>
        </p:nvSpPr>
        <p:spPr>
          <a:xfrm>
            <a:off x="8366760" y="4526280"/>
            <a:ext cx="3657600" cy="64008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300">
                <a:solidFill>
                  <a:srgbClr val="FFFFFF"/>
                </a:solidFill>
              </a:rPr>
              <a:t>CNULD (5 min)</a:t>
            </a:r>
          </a:p>
        </p:txBody>
      </p:sp>
      <p:pic>
        <p:nvPicPr>
          <p:cNvPr id="100" name="Logo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1107" y="-22860"/>
            <a:ext cx="1533253" cy="15087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ED6006-A1D6-D9A9-F5C1-A4A195053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Panel">
            <a:extLst>
              <a:ext uri="{FF2B5EF4-FFF2-40B4-BE49-F238E27FC236}">
                <a16:creationId xmlns:a16="http://schemas.microsoft.com/office/drawing/2014/main" id="{C6DF4603-FFFC-9A0C-9AAD-C8993EC36706}"/>
              </a:ext>
            </a:extLst>
          </p:cNvPr>
          <p:cNvSpPr/>
          <p:nvPr/>
        </p:nvSpPr>
        <p:spPr>
          <a:xfrm>
            <a:off x="8092440" y="0"/>
            <a:ext cx="409925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5" name="SessionTitle">
            <a:extLst>
              <a:ext uri="{FF2B5EF4-FFF2-40B4-BE49-F238E27FC236}">
                <a16:creationId xmlns:a16="http://schemas.microsoft.com/office/drawing/2014/main" id="{C795D13C-A594-1B3A-3329-F765144B6BF9}"/>
              </a:ext>
            </a:extLst>
          </p:cNvPr>
          <p:cNvSpPr txBox="1"/>
          <p:nvPr/>
        </p:nvSpPr>
        <p:spPr>
          <a:xfrm>
            <a:off x="2132252" y="546141"/>
            <a:ext cx="7132320" cy="16459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r>
              <a:rPr lang="es-ES" sz="2800" b="1">
                <a:solidFill>
                  <a:srgbClr val="00838F"/>
                </a:solidFill>
              </a:rPr>
              <a:t>Secretaría de la CDB</a:t>
            </a:r>
          </a:p>
        </p:txBody>
      </p:sp>
      <p:pic>
        <p:nvPicPr>
          <p:cNvPr id="100" name="Logo Picture">
            <a:extLst>
              <a:ext uri="{FF2B5EF4-FFF2-40B4-BE49-F238E27FC236}">
                <a16:creationId xmlns:a16="http://schemas.microsoft.com/office/drawing/2014/main" id="{637A1CB0-30DA-F06A-9FD8-97874F9B1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9237" y="-11896"/>
            <a:ext cx="1725123" cy="17061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C8358A7-C489-5333-71EE-65A05772926B}"/>
              </a:ext>
            </a:extLst>
          </p:cNvPr>
          <p:cNvSpPr txBox="1"/>
          <p:nvPr/>
        </p:nvSpPr>
        <p:spPr>
          <a:xfrm>
            <a:off x="2313070" y="5540745"/>
            <a:ext cx="635590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Arial"/>
                <a:hlinkClick r:id="rId3"/>
              </a:rPr>
              <a:t>Link a palabras de Tristan Tyrrell</a:t>
            </a:r>
            <a:endParaRPr lang="en-US">
              <a:cs typeface="Arial"/>
            </a:endParaRPr>
          </a:p>
        </p:txBody>
      </p:sp>
      <p:pic>
        <p:nvPicPr>
          <p:cNvPr id="14" name="Picture 13" descr="Tristan Tyrrell (@TristanDTyrrell) / Posts / X">
            <a:extLst>
              <a:ext uri="{FF2B5EF4-FFF2-40B4-BE49-F238E27FC236}">
                <a16:creationId xmlns:a16="http://schemas.microsoft.com/office/drawing/2014/main" id="{523CA7AF-681A-02FE-D126-995A81AEB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7274" y="1368646"/>
            <a:ext cx="3896242" cy="387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61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gQuestion"/>
          <p:cNvSpPr txBox="1"/>
          <p:nvPr/>
        </p:nvSpPr>
        <p:spPr>
          <a:xfrm>
            <a:off x="3351276" y="548640"/>
            <a:ext cx="5486400" cy="4206240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algn="ctr"/>
            <a:r>
              <a:rPr lang="es-ES" sz="40000" b="1">
                <a:solidFill>
                  <a:srgbClr val="FFFFFF"/>
                </a:solidFill>
              </a:rPr>
              <a:t>?</a:t>
            </a:r>
          </a:p>
        </p:txBody>
      </p:sp>
      <p:sp>
        <p:nvSpPr>
          <p:cNvPr id="3" name="QTitle"/>
          <p:cNvSpPr txBox="1"/>
          <p:nvPr/>
        </p:nvSpPr>
        <p:spPr>
          <a:xfrm>
            <a:off x="1522476" y="5029200"/>
            <a:ext cx="9144000" cy="9144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ctr"/>
            <a:r>
              <a:rPr lang="es-ES" sz="3600" b="1">
                <a:solidFill>
                  <a:srgbClr val="FFFFFF"/>
                </a:solidFill>
              </a:rPr>
              <a:t>Preguntas y respuestas</a:t>
            </a:r>
          </a:p>
        </p:txBody>
      </p:sp>
      <p:pic>
        <p:nvPicPr>
          <p:cNvPr id="100" name="Logo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6708" y="-117128"/>
            <a:ext cx="2116905" cy="208308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icker"/>
          <p:cNvSpPr txBox="1"/>
          <p:nvPr/>
        </p:nvSpPr>
        <p:spPr>
          <a:xfrm>
            <a:off x="822960" y="502920"/>
            <a:ext cx="731520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 b="1">
                <a:solidFill>
                  <a:srgbClr val="00B0F0"/>
                </a:solidFill>
              </a:rPr>
              <a:t>CIERRE DEL SEMINARIO</a:t>
            </a:r>
          </a:p>
        </p:txBody>
      </p:sp>
      <p:sp>
        <p:nvSpPr>
          <p:cNvPr id="3" name="Title"/>
          <p:cNvSpPr txBox="1"/>
          <p:nvPr/>
        </p:nvSpPr>
        <p:spPr>
          <a:xfrm>
            <a:off x="822960" y="960120"/>
            <a:ext cx="10058400" cy="9144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3400" b="1">
                <a:solidFill>
                  <a:srgbClr val="1B1B1B"/>
                </a:solidFill>
              </a:rPr>
              <a:t>Resumen y conclusiones</a:t>
            </a:r>
          </a:p>
        </p:txBody>
      </p:sp>
      <p:sp>
        <p:nvSpPr>
          <p:cNvPr id="4" name="Subtitle"/>
          <p:cNvSpPr txBox="1"/>
          <p:nvPr/>
        </p:nvSpPr>
        <p:spPr>
          <a:xfrm>
            <a:off x="822960" y="1783080"/>
            <a:ext cx="9875520" cy="11887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>
                <a:solidFill>
                  <a:srgbClr val="3C3C3C"/>
                </a:solidFill>
              </a:rPr>
              <a:t>Hacia un enfoque jurídico y normativo para la aplicación conjunta de los compromisos en materia de clima, biodiversidad y uso del suelo</a:t>
            </a:r>
          </a:p>
        </p:txBody>
      </p:sp>
      <p:sp>
        <p:nvSpPr>
          <p:cNvPr id="5" name="Circle_5"/>
          <p:cNvSpPr/>
          <p:nvPr/>
        </p:nvSpPr>
        <p:spPr>
          <a:xfrm>
            <a:off x="2986888" y="3246120"/>
            <a:ext cx="1737360" cy="173736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wrap="square" anchor="ctr"/>
          <a:lstStyle/>
          <a:p>
            <a:pPr algn="ctr"/>
            <a:r>
              <a:rPr lang="es-ES" sz="1400" b="1">
                <a:solidFill>
                  <a:srgbClr val="FFFFFF"/>
                </a:solidFill>
              </a:rPr>
              <a:t>Clima</a:t>
            </a:r>
          </a:p>
        </p:txBody>
      </p:sp>
      <p:sp>
        <p:nvSpPr>
          <p:cNvPr id="6" name="Circle_6"/>
          <p:cNvSpPr/>
          <p:nvPr/>
        </p:nvSpPr>
        <p:spPr>
          <a:xfrm>
            <a:off x="5227168" y="3246120"/>
            <a:ext cx="1737360" cy="1737360"/>
          </a:xfrm>
          <a:prstGeom prst="ellipse">
            <a:avLst/>
          </a:prstGeom>
          <a:solidFill>
            <a:srgbClr val="00838F"/>
          </a:solidFill>
          <a:ln>
            <a:noFill/>
          </a:ln>
        </p:spPr>
        <p:txBody>
          <a:bodyPr wrap="square" anchor="ctr"/>
          <a:lstStyle/>
          <a:p>
            <a:pPr algn="ctr"/>
            <a:r>
              <a:rPr lang="es-ES" sz="1400" b="1">
                <a:solidFill>
                  <a:srgbClr val="FFFFFF"/>
                </a:solidFill>
              </a:rPr>
              <a:t>Biodiversidad</a:t>
            </a:r>
          </a:p>
        </p:txBody>
      </p:sp>
      <p:sp>
        <p:nvSpPr>
          <p:cNvPr id="7" name="Circle_7"/>
          <p:cNvSpPr/>
          <p:nvPr/>
        </p:nvSpPr>
        <p:spPr>
          <a:xfrm>
            <a:off x="7467448" y="3246120"/>
            <a:ext cx="1737360" cy="1737360"/>
          </a:xfrm>
          <a:prstGeom prst="ellipse">
            <a:avLst/>
          </a:prstGeom>
          <a:solidFill>
            <a:srgbClr val="1B7F6B"/>
          </a:solidFill>
          <a:ln>
            <a:noFill/>
          </a:ln>
        </p:spPr>
        <p:txBody>
          <a:bodyPr wrap="square" anchor="ctr"/>
          <a:lstStyle/>
          <a:p>
            <a:pPr algn="ctr"/>
            <a:r>
              <a:rPr lang="es-ES" sz="1400" b="1">
                <a:solidFill>
                  <a:srgbClr val="FFFFFF"/>
                </a:solidFill>
              </a:rPr>
              <a:t>Uso del suelo</a:t>
            </a:r>
          </a:p>
        </p:txBody>
      </p:sp>
      <p:sp>
        <p:nvSpPr>
          <p:cNvPr id="8" name="ClosingLine"/>
          <p:cNvSpPr txBox="1"/>
          <p:nvPr/>
        </p:nvSpPr>
        <p:spPr>
          <a:xfrm>
            <a:off x="822960" y="5440680"/>
            <a:ext cx="10058400" cy="7315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500">
                <a:solidFill>
                  <a:srgbClr val="3C3C3C"/>
                </a:solidFill>
              </a:rPr>
              <a:t>Ideas clave, posibles acciones de seguimiento y agradecimiento a los participantes.</a:t>
            </a:r>
          </a:p>
        </p:txBody>
      </p:sp>
      <p:sp>
        <p:nvSpPr>
          <p:cNvPr id="9" name="Footer"/>
          <p:cNvSpPr txBox="1"/>
          <p:nvPr/>
        </p:nvSpPr>
        <p:spPr>
          <a:xfrm>
            <a:off x="822960" y="6263640"/>
            <a:ext cx="731520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300" b="1">
                <a:solidFill>
                  <a:srgbClr val="00B0F0"/>
                </a:solidFill>
              </a:rPr>
              <a:t>División Jurídica del PNUMA</a:t>
            </a:r>
          </a:p>
        </p:txBody>
      </p:sp>
      <p:pic>
        <p:nvPicPr>
          <p:cNvPr id="100" name="Logo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6708" y="-117128"/>
            <a:ext cx="2116905" cy="20830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Panel"/>
          <p:cNvSpPr/>
          <p:nvPr/>
        </p:nvSpPr>
        <p:spPr>
          <a:xfrm>
            <a:off x="8092440" y="0"/>
            <a:ext cx="409925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4" name="SessionLabel"/>
          <p:cNvSpPr txBox="1"/>
          <p:nvPr/>
        </p:nvSpPr>
        <p:spPr>
          <a:xfrm>
            <a:off x="594360" y="960120"/>
            <a:ext cx="694944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 b="1">
                <a:solidFill>
                  <a:srgbClr val="1B1B1B"/>
                </a:solidFill>
              </a:rPr>
              <a:t>SESIÓN 1</a:t>
            </a:r>
          </a:p>
        </p:txBody>
      </p:sp>
      <p:sp>
        <p:nvSpPr>
          <p:cNvPr id="5" name="SessionTitle"/>
          <p:cNvSpPr txBox="1"/>
          <p:nvPr/>
        </p:nvSpPr>
        <p:spPr>
          <a:xfrm>
            <a:off x="594360" y="1463040"/>
            <a:ext cx="7132320" cy="16459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2400" b="1">
                <a:solidFill>
                  <a:srgbClr val="00838F"/>
                </a:solidFill>
              </a:rPr>
              <a:t>Introducción: las soluciones basadas en la naturaleza (NbS) en el marco de las tres Convenciones de Río</a:t>
            </a:r>
          </a:p>
        </p:txBody>
      </p:sp>
      <p:sp>
        <p:nvSpPr>
          <p:cNvPr id="6" name="SessionBullets"/>
          <p:cNvSpPr txBox="1"/>
          <p:nvPr/>
        </p:nvSpPr>
        <p:spPr>
          <a:xfrm>
            <a:off x="594360" y="3383280"/>
            <a:ext cx="7132320" cy="265176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>
                <a:solidFill>
                  <a:srgbClr val="3C3C3C"/>
                </a:solidFill>
              </a:rPr>
              <a:t>•  ¿Qué son las NbS? Definición adoptada en el marco de la Asamblea de las Naciones Unidas para el Medio Ambiente (UNEA). Ejemplos.</a:t>
            </a:r>
          </a:p>
          <a:p>
            <a:pPr algn="l">
              <a:spcBef>
                <a:spcPts val="1200"/>
              </a:spcBef>
            </a:pPr>
            <a:r>
              <a:rPr lang="es-ES" sz="1400">
                <a:solidFill>
                  <a:srgbClr val="3C3C3C"/>
                </a:solidFill>
              </a:rPr>
              <a:t>•  Qué podría significar la convergencia de las tres COP para el derecho y la gobernanza internacionales en materia de desarrollo sostenible, y para acelerar la agenda de las NbS, incluida la próxima revisión del KMGBF.</a:t>
            </a:r>
          </a:p>
        </p:txBody>
      </p:sp>
      <p:sp>
        <p:nvSpPr>
          <p:cNvPr id="7" name="SpeakerName"/>
          <p:cNvSpPr txBox="1"/>
          <p:nvPr/>
        </p:nvSpPr>
        <p:spPr>
          <a:xfrm>
            <a:off x="8366760" y="2651760"/>
            <a:ext cx="3657600" cy="9144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800" b="1">
                <a:solidFill>
                  <a:srgbClr val="FFFFFF"/>
                </a:solidFill>
              </a:rPr>
              <a:t>Prof. Dra. Marie-Claire Cordonier Segger</a:t>
            </a:r>
          </a:p>
        </p:txBody>
      </p:sp>
      <p:sp>
        <p:nvSpPr>
          <p:cNvPr id="8" name="SpeakerRole"/>
          <p:cNvSpPr txBox="1"/>
          <p:nvPr/>
        </p:nvSpPr>
        <p:spPr>
          <a:xfrm>
            <a:off x="8366760" y="3611880"/>
            <a:ext cx="3657600" cy="164592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>
                <a:solidFill>
                  <a:srgbClr val="FFFFFF"/>
                </a:solidFill>
              </a:rPr>
              <a:t>Directora</a:t>
            </a:r>
          </a:p>
          <a:p>
            <a:r>
              <a:rPr lang="es-ES" sz="1400">
                <a:solidFill>
                  <a:srgbClr val="FFFFFF"/>
                </a:solidFill>
              </a:rPr>
              <a:t>Centro  de Derecho Internacional del Desarrollo Sostenible (CISDL)</a:t>
            </a:r>
          </a:p>
        </p:txBody>
      </p:sp>
      <p:pic>
        <p:nvPicPr>
          <p:cNvPr id="100" name="Logo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5850" y="-117128"/>
            <a:ext cx="1717763" cy="16476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Panel"/>
          <p:cNvSpPr/>
          <p:nvPr/>
        </p:nvSpPr>
        <p:spPr>
          <a:xfrm>
            <a:off x="8092440" y="0"/>
            <a:ext cx="4099255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4" name="SessionLabel"/>
          <p:cNvSpPr txBox="1"/>
          <p:nvPr/>
        </p:nvSpPr>
        <p:spPr>
          <a:xfrm>
            <a:off x="594360" y="914400"/>
            <a:ext cx="6949440" cy="457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 b="1">
                <a:solidFill>
                  <a:srgbClr val="1B1B1B"/>
                </a:solidFill>
              </a:rPr>
              <a:t>SESIÓN 2</a:t>
            </a:r>
          </a:p>
        </p:txBody>
      </p:sp>
      <p:sp>
        <p:nvSpPr>
          <p:cNvPr id="5" name="SessionTitle"/>
          <p:cNvSpPr txBox="1"/>
          <p:nvPr/>
        </p:nvSpPr>
        <p:spPr>
          <a:xfrm>
            <a:off x="594360" y="1417320"/>
            <a:ext cx="7132320" cy="160020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2400" b="1">
                <a:solidFill>
                  <a:srgbClr val="00838F"/>
                </a:solidFill>
              </a:rPr>
              <a:t>Experiencias sobre el terreno: países de América Latina y el Caribe amplían las NbS</a:t>
            </a:r>
          </a:p>
        </p:txBody>
      </p:sp>
      <p:sp>
        <p:nvSpPr>
          <p:cNvPr id="6" name="SessionBullets"/>
          <p:cNvSpPr txBox="1"/>
          <p:nvPr/>
        </p:nvSpPr>
        <p:spPr>
          <a:xfrm>
            <a:off x="594360" y="3063240"/>
            <a:ext cx="7132320" cy="201168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400">
                <a:solidFill>
                  <a:srgbClr val="3C3C3C"/>
                </a:solidFill>
              </a:rPr>
              <a:t>•  Integración de las soluciones basadas en la naturaleza en la legislación, las políticas y los instrumentos de planificación.</a:t>
            </a:r>
          </a:p>
          <a:p>
            <a:pPr algn="l">
              <a:spcBef>
                <a:spcPts val="1200"/>
              </a:spcBef>
            </a:pPr>
            <a:r>
              <a:rPr lang="es-ES" sz="1400">
                <a:solidFill>
                  <a:srgbClr val="3C3C3C"/>
                </a:solidFill>
              </a:rPr>
              <a:t>•  Mecanismos institucionales que abarcan el clima, la naturaleza y el suelo.</a:t>
            </a:r>
          </a:p>
        </p:txBody>
      </p:sp>
      <p:sp>
        <p:nvSpPr>
          <p:cNvPr id="7" name="PanelLabel"/>
          <p:cNvSpPr txBox="1"/>
          <p:nvPr/>
        </p:nvSpPr>
        <p:spPr>
          <a:xfrm>
            <a:off x="8275320" y="411480"/>
            <a:ext cx="3794760" cy="3657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r>
              <a:rPr lang="es-ES" sz="1200" b="1">
                <a:solidFill>
                  <a:srgbClr val="FFFFFF"/>
                </a:solidFill>
              </a:rPr>
              <a:t>DOS PAÍSES PILOTO</a:t>
            </a:r>
          </a:p>
        </p:txBody>
      </p:sp>
      <p:sp>
        <p:nvSpPr>
          <p:cNvPr id="8" name="SpeakerName_8"/>
          <p:cNvSpPr txBox="1"/>
          <p:nvPr/>
        </p:nvSpPr>
        <p:spPr>
          <a:xfrm>
            <a:off x="8275320" y="1086428"/>
            <a:ext cx="3794760" cy="36576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pPr algn="l"/>
            <a:r>
              <a:rPr lang="es-ES" sz="1600" b="1">
                <a:solidFill>
                  <a:srgbClr val="FFFFFF"/>
                </a:solidFill>
              </a:rPr>
              <a:t>Sergio Chaparro Hernández</a:t>
            </a:r>
          </a:p>
        </p:txBody>
      </p:sp>
      <p:sp>
        <p:nvSpPr>
          <p:cNvPr id="9" name="SpeakerRole_9"/>
          <p:cNvSpPr txBox="1"/>
          <p:nvPr/>
        </p:nvSpPr>
        <p:spPr>
          <a:xfrm>
            <a:off x="8275320" y="1523633"/>
            <a:ext cx="3794760" cy="914400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algn="l"/>
            <a:r>
              <a:rPr lang="es-ES" sz="1200">
                <a:solidFill>
                  <a:srgbClr val="FFFFFF"/>
                </a:solidFill>
              </a:rPr>
              <a:t>Jefe de la Oficina de Asuntos Internacionales, Ministerio de Ambiente y Desarrollo Sostenible de Colombia</a:t>
            </a:r>
          </a:p>
        </p:txBody>
      </p:sp>
      <p:sp>
        <p:nvSpPr>
          <p:cNvPr id="10" name="SpeakerName_10"/>
          <p:cNvSpPr txBox="1"/>
          <p:nvPr/>
        </p:nvSpPr>
        <p:spPr>
          <a:xfrm>
            <a:off x="8275320" y="2423160"/>
            <a:ext cx="3794760" cy="365760"/>
          </a:xfrm>
          <a:prstGeom prst="rect">
            <a:avLst/>
          </a:prstGeom>
          <a:noFill/>
        </p:spPr>
        <p:txBody>
          <a:bodyPr wrap="square" anchor="t">
            <a:noAutofit/>
          </a:bodyPr>
          <a:lstStyle/>
          <a:p>
            <a:r>
              <a:rPr lang="es-ES" sz="1600" b="1">
                <a:solidFill>
                  <a:srgbClr val="FFFFFF"/>
                </a:solidFill>
              </a:rPr>
              <a:t>Mtra. Ana Karen Embarcadero Luna</a:t>
            </a:r>
          </a:p>
        </p:txBody>
      </p:sp>
      <p:pic>
        <p:nvPicPr>
          <p:cNvPr id="100" name="Logo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4816" y="-219346"/>
            <a:ext cx="1505264" cy="1481218"/>
          </a:xfrm>
          <a:prstGeom prst="rect">
            <a:avLst/>
          </a:prstGeom>
        </p:spPr>
      </p:pic>
      <p:sp>
        <p:nvSpPr>
          <p:cNvPr id="14" name="SpeakerRole_9">
            <a:extLst>
              <a:ext uri="{FF2B5EF4-FFF2-40B4-BE49-F238E27FC236}">
                <a16:creationId xmlns:a16="http://schemas.microsoft.com/office/drawing/2014/main" id="{7F163FB8-88F8-956D-27A3-B39782B2C7C8}"/>
              </a:ext>
            </a:extLst>
          </p:cNvPr>
          <p:cNvSpPr txBox="1"/>
          <p:nvPr/>
        </p:nvSpPr>
        <p:spPr>
          <a:xfrm>
            <a:off x="8275320" y="2788920"/>
            <a:ext cx="3794760" cy="11663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noAutofit/>
          </a:bodyPr>
          <a:lstStyle/>
          <a:p>
            <a:pPr algn="l"/>
            <a:r>
              <a:rPr lang="es-ES" sz="1200">
                <a:solidFill>
                  <a:srgbClr val="FFFFFF"/>
                </a:solidFill>
              </a:rPr>
              <a:t>Directora para Cambio Climático y Medio Ambiente</a:t>
            </a:r>
          </a:p>
          <a:p>
            <a:pPr algn="l"/>
            <a:endParaRPr lang="es-ES" sz="1200">
              <a:solidFill>
                <a:srgbClr val="FFFFFF"/>
              </a:solidFill>
            </a:endParaRPr>
          </a:p>
          <a:p>
            <a:pPr algn="l"/>
            <a:r>
              <a:rPr lang="es-ES" sz="1200">
                <a:solidFill>
                  <a:srgbClr val="FFFFFF"/>
                </a:solidFill>
              </a:rPr>
              <a:t>Dirección General Para Temas Globales</a:t>
            </a:r>
          </a:p>
          <a:p>
            <a:pPr algn="l"/>
            <a:r>
              <a:rPr lang="es-ES" sz="1200">
                <a:solidFill>
                  <a:srgbClr val="FFFFFF"/>
                </a:solidFill>
              </a:rPr>
              <a:t>Dirección De Medio Ambiente y Cambio </a:t>
            </a:r>
            <a:r>
              <a:rPr lang="es-ES" sz="1200" err="1">
                <a:solidFill>
                  <a:srgbClr val="FFFFFF"/>
                </a:solidFill>
              </a:rPr>
              <a:t>Climatico</a:t>
            </a:r>
            <a:endParaRPr lang="es-ES" sz="1200">
              <a:solidFill>
                <a:srgbClr val="FFFFFF"/>
              </a:solidFill>
            </a:endParaRPr>
          </a:p>
          <a:p>
            <a:pPr algn="l"/>
            <a:endParaRPr lang="es-ES"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077839" y="152412"/>
            <a:ext cx="5981700" cy="697865"/>
            <a:chOff x="6077839" y="152412"/>
            <a:chExt cx="5981700" cy="69786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68664" y="266801"/>
              <a:ext cx="3190367" cy="4690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77839" y="152412"/>
              <a:ext cx="2790824" cy="697852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304291" y="1048003"/>
            <a:ext cx="83940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30">
                <a:solidFill>
                  <a:srgbClr val="FFFFFF"/>
                </a:solidFill>
              </a:rPr>
              <a:t>Seminario</a:t>
            </a:r>
            <a:r>
              <a:rPr sz="2400" spc="-204">
                <a:solidFill>
                  <a:srgbClr val="FFFFFF"/>
                </a:solidFill>
              </a:rPr>
              <a:t> </a:t>
            </a:r>
            <a:r>
              <a:rPr sz="2400" spc="-130">
                <a:solidFill>
                  <a:srgbClr val="FFFFFF"/>
                </a:solidFill>
              </a:rPr>
              <a:t>web.</a:t>
            </a:r>
            <a:r>
              <a:rPr sz="2400" spc="-285">
                <a:solidFill>
                  <a:srgbClr val="FFFFFF"/>
                </a:solidFill>
              </a:rPr>
              <a:t> </a:t>
            </a:r>
            <a:r>
              <a:rPr sz="2400" spc="-175">
                <a:solidFill>
                  <a:srgbClr val="FFFFFF"/>
                </a:solidFill>
              </a:rPr>
              <a:t>Soluciones</a:t>
            </a:r>
            <a:r>
              <a:rPr sz="2400" spc="-280">
                <a:solidFill>
                  <a:srgbClr val="FFFFFF"/>
                </a:solidFill>
              </a:rPr>
              <a:t> </a:t>
            </a:r>
            <a:r>
              <a:rPr sz="2400" spc="-165">
                <a:solidFill>
                  <a:srgbClr val="FFFFFF"/>
                </a:solidFill>
              </a:rPr>
              <a:t>basadas</a:t>
            </a:r>
            <a:r>
              <a:rPr sz="2400" spc="-254">
                <a:solidFill>
                  <a:srgbClr val="FFFFFF"/>
                </a:solidFill>
              </a:rPr>
              <a:t> </a:t>
            </a:r>
            <a:r>
              <a:rPr sz="2400" spc="-70">
                <a:solidFill>
                  <a:srgbClr val="FFFFFF"/>
                </a:solidFill>
              </a:rPr>
              <a:t>en</a:t>
            </a:r>
            <a:r>
              <a:rPr sz="2400" spc="-235">
                <a:solidFill>
                  <a:srgbClr val="FFFFFF"/>
                </a:solidFill>
              </a:rPr>
              <a:t> </a:t>
            </a:r>
            <a:r>
              <a:rPr sz="2400" spc="-65">
                <a:solidFill>
                  <a:srgbClr val="FFFFFF"/>
                </a:solidFill>
              </a:rPr>
              <a:t>la</a:t>
            </a:r>
            <a:r>
              <a:rPr sz="2400" spc="-240">
                <a:solidFill>
                  <a:srgbClr val="FFFFFF"/>
                </a:solidFill>
              </a:rPr>
              <a:t> </a:t>
            </a:r>
            <a:r>
              <a:rPr sz="2400" spc="-10">
                <a:solidFill>
                  <a:srgbClr val="FFFFFF"/>
                </a:solidFill>
              </a:rPr>
              <a:t>naturaleza: </a:t>
            </a:r>
            <a:r>
              <a:rPr sz="2400" spc="-130">
                <a:solidFill>
                  <a:srgbClr val="FFFFFF"/>
                </a:solidFill>
              </a:rPr>
              <a:t>sinergias</a:t>
            </a:r>
            <a:r>
              <a:rPr sz="2400" spc="-245">
                <a:solidFill>
                  <a:srgbClr val="FFFFFF"/>
                </a:solidFill>
              </a:rPr>
              <a:t> </a:t>
            </a:r>
            <a:r>
              <a:rPr sz="2400">
                <a:solidFill>
                  <a:srgbClr val="FFFFFF"/>
                </a:solidFill>
              </a:rPr>
              <a:t>y</a:t>
            </a:r>
            <a:r>
              <a:rPr sz="2400" spc="-229">
                <a:solidFill>
                  <a:srgbClr val="FFFFFF"/>
                </a:solidFill>
              </a:rPr>
              <a:t> </a:t>
            </a:r>
            <a:r>
              <a:rPr sz="2400" spc="-155">
                <a:solidFill>
                  <a:srgbClr val="FFFFFF"/>
                </a:solidFill>
              </a:rPr>
              <a:t>convergencia</a:t>
            </a:r>
            <a:r>
              <a:rPr sz="2400" spc="-229">
                <a:solidFill>
                  <a:srgbClr val="FFFFFF"/>
                </a:solidFill>
              </a:rPr>
              <a:t> </a:t>
            </a:r>
            <a:r>
              <a:rPr sz="2400" spc="-80">
                <a:solidFill>
                  <a:srgbClr val="FFFFFF"/>
                </a:solidFill>
              </a:rPr>
              <a:t>entre</a:t>
            </a:r>
            <a:r>
              <a:rPr sz="2400" spc="-204">
                <a:solidFill>
                  <a:srgbClr val="FFFFFF"/>
                </a:solidFill>
              </a:rPr>
              <a:t> </a:t>
            </a:r>
            <a:r>
              <a:rPr sz="2400" spc="-125">
                <a:solidFill>
                  <a:srgbClr val="FFFFFF"/>
                </a:solidFill>
              </a:rPr>
              <a:t>las</a:t>
            </a:r>
            <a:r>
              <a:rPr sz="2400" spc="-295">
                <a:solidFill>
                  <a:srgbClr val="FFFFFF"/>
                </a:solidFill>
              </a:rPr>
              <a:t> </a:t>
            </a:r>
            <a:r>
              <a:rPr sz="2400" spc="-155">
                <a:solidFill>
                  <a:srgbClr val="FFFFFF"/>
                </a:solidFill>
              </a:rPr>
              <a:t>Convenciones</a:t>
            </a:r>
            <a:r>
              <a:rPr sz="2400" spc="-315">
                <a:solidFill>
                  <a:srgbClr val="FFFFFF"/>
                </a:solidFill>
              </a:rPr>
              <a:t> </a:t>
            </a:r>
            <a:r>
              <a:rPr sz="2400" spc="-90">
                <a:solidFill>
                  <a:srgbClr val="FFFFFF"/>
                </a:solidFill>
              </a:rPr>
              <a:t>de</a:t>
            </a:r>
            <a:r>
              <a:rPr sz="2400" spc="-254">
                <a:solidFill>
                  <a:srgbClr val="FFFFFF"/>
                </a:solidFill>
              </a:rPr>
              <a:t> </a:t>
            </a:r>
            <a:r>
              <a:rPr sz="2400" spc="-25">
                <a:solidFill>
                  <a:srgbClr val="FFFFFF"/>
                </a:solidFill>
              </a:rPr>
              <a:t>Río</a:t>
            </a:r>
            <a:endParaRPr sz="2400"/>
          </a:p>
        </p:txBody>
      </p:sp>
      <p:sp>
        <p:nvSpPr>
          <p:cNvPr id="7" name="object 7"/>
          <p:cNvSpPr txBox="1"/>
          <p:nvPr/>
        </p:nvSpPr>
        <p:spPr>
          <a:xfrm>
            <a:off x="174447" y="2371471"/>
            <a:ext cx="10783570" cy="1807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0" marR="3265804" indent="-915035">
              <a:lnSpc>
                <a:spcPct val="100000"/>
              </a:lnSpc>
              <a:spcBef>
                <a:spcPts val="100"/>
              </a:spcBef>
            </a:pP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Sesión</a:t>
            </a:r>
            <a:r>
              <a:rPr sz="1800" b="1" spc="-10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2.</a:t>
            </a:r>
            <a:r>
              <a:rPr sz="1800" b="1" spc="-3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Experiencias</a:t>
            </a:r>
            <a:r>
              <a:rPr sz="1800" b="1" spc="-4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 spc="-10">
                <a:solidFill>
                  <a:srgbClr val="FFD966"/>
                </a:solidFill>
                <a:latin typeface="Calibri"/>
                <a:cs typeface="Calibri"/>
              </a:rPr>
              <a:t>sobre</a:t>
            </a:r>
            <a:r>
              <a:rPr sz="1800" b="1" spc="-10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el</a:t>
            </a:r>
            <a:r>
              <a:rPr sz="1800" b="1" spc="-4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terreno:</a:t>
            </a:r>
            <a:r>
              <a:rPr sz="1800" b="1" spc="33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Los</a:t>
            </a:r>
            <a:r>
              <a:rPr sz="1800" b="1" spc="-2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países</a:t>
            </a:r>
            <a:r>
              <a:rPr sz="1800" b="1" spc="-9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de</a:t>
            </a:r>
            <a:r>
              <a:rPr sz="1800" b="1" spc="-3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América</a:t>
            </a:r>
            <a:r>
              <a:rPr sz="1800" b="1" spc="-8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Latina</a:t>
            </a:r>
            <a:r>
              <a:rPr sz="1800" b="1" spc="-2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y</a:t>
            </a:r>
            <a:r>
              <a:rPr sz="1800" b="1" spc="-3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el</a:t>
            </a:r>
            <a:r>
              <a:rPr sz="1800" b="1" spc="-4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 spc="-10">
                <a:solidFill>
                  <a:srgbClr val="FFD966"/>
                </a:solidFill>
                <a:latin typeface="Calibri"/>
                <a:cs typeface="Calibri"/>
              </a:rPr>
              <a:t>Caribe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amplían</a:t>
            </a:r>
            <a:r>
              <a:rPr sz="1800" b="1" spc="-7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las</a:t>
            </a:r>
            <a:r>
              <a:rPr sz="1800" b="1" spc="-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 spc="-10">
                <a:solidFill>
                  <a:srgbClr val="FFD966"/>
                </a:solidFill>
                <a:latin typeface="Calibri"/>
                <a:cs typeface="Calibri"/>
              </a:rPr>
              <a:t>soluciones</a:t>
            </a:r>
            <a:r>
              <a:rPr sz="1800" b="1" spc="-7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basadas</a:t>
            </a:r>
            <a:r>
              <a:rPr sz="1800" b="1" spc="-6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en</a:t>
            </a:r>
            <a:r>
              <a:rPr sz="1800" b="1" spc="-3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>
                <a:solidFill>
                  <a:srgbClr val="FFD966"/>
                </a:solidFill>
                <a:latin typeface="Calibri"/>
                <a:cs typeface="Calibri"/>
              </a:rPr>
              <a:t>la</a:t>
            </a:r>
            <a:r>
              <a:rPr sz="1800" b="1" spc="10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 spc="-10">
                <a:solidFill>
                  <a:srgbClr val="FFD966"/>
                </a:solidFill>
                <a:latin typeface="Calibri"/>
                <a:cs typeface="Calibri"/>
              </a:rPr>
              <a:t>naturaleza</a:t>
            </a:r>
            <a:r>
              <a:rPr sz="1800" b="1" spc="-55">
                <a:solidFill>
                  <a:srgbClr val="FFD966"/>
                </a:solidFill>
                <a:latin typeface="Calibri"/>
                <a:cs typeface="Calibri"/>
              </a:rPr>
              <a:t> </a:t>
            </a:r>
            <a:r>
              <a:rPr sz="1800" b="1" spc="-10">
                <a:solidFill>
                  <a:srgbClr val="FFD966"/>
                </a:solidFill>
                <a:latin typeface="Calibri"/>
                <a:cs typeface="Calibri"/>
              </a:rPr>
              <a:t>(NbS)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94"/>
              </a:spcBef>
            </a:pPr>
            <a:endParaRPr sz="1800">
              <a:latin typeface="Calibri"/>
              <a:cs typeface="Calibri"/>
            </a:endParaRPr>
          </a:p>
          <a:p>
            <a:pPr marL="899794" marR="5080">
              <a:lnSpc>
                <a:spcPct val="100000"/>
              </a:lnSpc>
            </a:pP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800" b="1" i="1" spc="-5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30">
                <a:solidFill>
                  <a:srgbClr val="FFFFFF"/>
                </a:solidFill>
                <a:latin typeface="Trebuchet MS"/>
                <a:cs typeface="Trebuchet MS"/>
              </a:rPr>
              <a:t>experiencia</a:t>
            </a:r>
            <a:r>
              <a:rPr sz="1800" b="1" i="1" spc="-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de</a:t>
            </a:r>
            <a:r>
              <a:rPr sz="1800" b="1" i="1" spc="-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25">
                <a:solidFill>
                  <a:srgbClr val="FFFFFF"/>
                </a:solidFill>
                <a:latin typeface="Trebuchet MS"/>
                <a:cs typeface="Trebuchet MS"/>
              </a:rPr>
              <a:t>México:</a:t>
            </a:r>
            <a:r>
              <a:rPr sz="1800" b="1" i="1" spc="-4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herramientas</a:t>
            </a:r>
            <a:r>
              <a:rPr sz="1800" b="1" i="1" spc="-8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45">
                <a:solidFill>
                  <a:srgbClr val="FFFFFF"/>
                </a:solidFill>
                <a:latin typeface="Trebuchet MS"/>
                <a:cs typeface="Trebuchet MS"/>
              </a:rPr>
              <a:t>jurídicas,</a:t>
            </a:r>
            <a:r>
              <a:rPr sz="1800" b="1" i="1" spc="-13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30">
                <a:solidFill>
                  <a:srgbClr val="FFFFFF"/>
                </a:solidFill>
                <a:latin typeface="Trebuchet MS"/>
                <a:cs typeface="Trebuchet MS"/>
              </a:rPr>
              <a:t>políticas</a:t>
            </a:r>
            <a:r>
              <a:rPr sz="1800" b="1" i="1" spc="-9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públicas</a:t>
            </a:r>
            <a:r>
              <a:rPr sz="1800" b="1" i="1" spc="-7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800" b="1" i="1" spc="-14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acción</a:t>
            </a:r>
            <a:r>
              <a:rPr sz="1800" b="1" i="1" spc="-3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45">
                <a:solidFill>
                  <a:srgbClr val="FFFFFF"/>
                </a:solidFill>
                <a:latin typeface="Trebuchet MS"/>
                <a:cs typeface="Trebuchet MS"/>
              </a:rPr>
              <a:t>territorial</a:t>
            </a:r>
            <a:r>
              <a:rPr sz="1800" b="1" i="1" spc="-12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20">
                <a:solidFill>
                  <a:srgbClr val="FFFFFF"/>
                </a:solidFill>
                <a:latin typeface="Trebuchet MS"/>
                <a:cs typeface="Trebuchet MS"/>
              </a:rPr>
              <a:t>para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ampliar</a:t>
            </a:r>
            <a:r>
              <a:rPr sz="1800" b="1" i="1" spc="-7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las</a:t>
            </a:r>
            <a:r>
              <a:rPr sz="1800" b="1" i="1" spc="-6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soluciones</a:t>
            </a:r>
            <a:r>
              <a:rPr sz="1800" b="1" i="1" spc="-10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basadas</a:t>
            </a:r>
            <a:r>
              <a:rPr sz="1800" b="1" i="1" spc="-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en</a:t>
            </a:r>
            <a:r>
              <a:rPr sz="1800" b="1" i="1" spc="-65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>
                <a:solidFill>
                  <a:srgbClr val="FFFFFF"/>
                </a:solidFill>
                <a:latin typeface="Trebuchet MS"/>
                <a:cs typeface="Trebuchet MS"/>
              </a:rPr>
              <a:t>la</a:t>
            </a:r>
            <a:r>
              <a:rPr sz="1800" b="1" i="1" spc="-10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800" b="1" i="1" spc="-10">
                <a:solidFill>
                  <a:srgbClr val="FFFFFF"/>
                </a:solidFill>
                <a:latin typeface="Trebuchet MS"/>
                <a:cs typeface="Trebuchet MS"/>
              </a:rPr>
              <a:t>naturaleza</a:t>
            </a:r>
            <a:endParaRPr sz="1800"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71890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850760" y="4781041"/>
            <a:ext cx="4781550" cy="561975"/>
          </a:xfrm>
          <a:custGeom>
            <a:avLst/>
            <a:gdLst/>
            <a:ahLst/>
            <a:cxnLst/>
            <a:rect l="l" t="t" r="r" b="b"/>
            <a:pathLst>
              <a:path w="4781550" h="561975">
                <a:moveTo>
                  <a:pt x="4687951" y="0"/>
                </a:moveTo>
                <a:lnTo>
                  <a:pt x="93599" y="0"/>
                </a:lnTo>
                <a:lnTo>
                  <a:pt x="57150" y="7365"/>
                </a:lnTo>
                <a:lnTo>
                  <a:pt x="27432" y="27431"/>
                </a:lnTo>
                <a:lnTo>
                  <a:pt x="7366" y="57149"/>
                </a:lnTo>
                <a:lnTo>
                  <a:pt x="0" y="93598"/>
                </a:lnTo>
                <a:lnTo>
                  <a:pt x="0" y="467994"/>
                </a:lnTo>
                <a:lnTo>
                  <a:pt x="7366" y="504443"/>
                </a:lnTo>
                <a:lnTo>
                  <a:pt x="27432" y="534161"/>
                </a:lnTo>
                <a:lnTo>
                  <a:pt x="57150" y="554227"/>
                </a:lnTo>
                <a:lnTo>
                  <a:pt x="93599" y="561593"/>
                </a:lnTo>
                <a:lnTo>
                  <a:pt x="4687951" y="561593"/>
                </a:lnTo>
                <a:lnTo>
                  <a:pt x="4724400" y="554227"/>
                </a:lnTo>
                <a:lnTo>
                  <a:pt x="4754118" y="534161"/>
                </a:lnTo>
                <a:lnTo>
                  <a:pt x="4774184" y="504443"/>
                </a:lnTo>
                <a:lnTo>
                  <a:pt x="4781550" y="467994"/>
                </a:lnTo>
                <a:lnTo>
                  <a:pt x="4781550" y="93598"/>
                </a:lnTo>
                <a:lnTo>
                  <a:pt x="4774184" y="57149"/>
                </a:lnTo>
                <a:lnTo>
                  <a:pt x="4754118" y="27431"/>
                </a:lnTo>
                <a:lnTo>
                  <a:pt x="4724400" y="7365"/>
                </a:lnTo>
                <a:lnTo>
                  <a:pt x="4687951" y="0"/>
                </a:lnTo>
                <a:close/>
              </a:path>
            </a:pathLst>
          </a:custGeom>
          <a:solidFill>
            <a:srgbClr val="153B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142860" y="3985514"/>
            <a:ext cx="4210050" cy="542925"/>
          </a:xfrm>
          <a:custGeom>
            <a:avLst/>
            <a:gdLst/>
            <a:ahLst/>
            <a:cxnLst/>
            <a:rect l="l" t="t" r="r" b="b"/>
            <a:pathLst>
              <a:path w="4210050" h="542925">
                <a:moveTo>
                  <a:pt x="4119499" y="0"/>
                </a:moveTo>
                <a:lnTo>
                  <a:pt x="90424" y="0"/>
                </a:lnTo>
                <a:lnTo>
                  <a:pt x="55245" y="7112"/>
                </a:lnTo>
                <a:lnTo>
                  <a:pt x="26543" y="26543"/>
                </a:lnTo>
                <a:lnTo>
                  <a:pt x="7112" y="55244"/>
                </a:lnTo>
                <a:lnTo>
                  <a:pt x="0" y="90550"/>
                </a:lnTo>
                <a:lnTo>
                  <a:pt x="0" y="452500"/>
                </a:lnTo>
                <a:lnTo>
                  <a:pt x="7112" y="487680"/>
                </a:lnTo>
                <a:lnTo>
                  <a:pt x="26543" y="516381"/>
                </a:lnTo>
                <a:lnTo>
                  <a:pt x="55245" y="535813"/>
                </a:lnTo>
                <a:lnTo>
                  <a:pt x="90424" y="542925"/>
                </a:lnTo>
                <a:lnTo>
                  <a:pt x="4119499" y="542925"/>
                </a:lnTo>
                <a:lnTo>
                  <a:pt x="4154805" y="535813"/>
                </a:lnTo>
                <a:lnTo>
                  <a:pt x="4183507" y="516381"/>
                </a:lnTo>
                <a:lnTo>
                  <a:pt x="4202938" y="487680"/>
                </a:lnTo>
                <a:lnTo>
                  <a:pt x="4210050" y="452500"/>
                </a:lnTo>
                <a:lnTo>
                  <a:pt x="4210050" y="90550"/>
                </a:lnTo>
                <a:lnTo>
                  <a:pt x="4202938" y="55244"/>
                </a:lnTo>
                <a:lnTo>
                  <a:pt x="4183507" y="26543"/>
                </a:lnTo>
                <a:lnTo>
                  <a:pt x="4154805" y="7112"/>
                </a:lnTo>
                <a:lnTo>
                  <a:pt x="4119499" y="0"/>
                </a:lnTo>
                <a:close/>
              </a:path>
            </a:pathLst>
          </a:custGeom>
          <a:solidFill>
            <a:srgbClr val="EFECE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6454775" y="162217"/>
            <a:ext cx="5443855" cy="607060"/>
            <a:chOff x="6454775" y="162217"/>
            <a:chExt cx="5443855" cy="60706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58401" y="251955"/>
              <a:ext cx="2340229" cy="39079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54775" y="162217"/>
              <a:ext cx="3256788" cy="606767"/>
            </a:xfrm>
            <a:prstGeom prst="rect">
              <a:avLst/>
            </a:prstGeom>
          </p:spPr>
        </p:pic>
      </p:grpSp>
      <p:sp>
        <p:nvSpPr>
          <p:cNvPr id="8" name="object 8" descr="$PPTXTitle"/>
          <p:cNvSpPr txBox="1">
            <a:spLocks noGrp="1"/>
          </p:cNvSpPr>
          <p:nvPr>
            <p:ph type="title"/>
          </p:nvPr>
        </p:nvSpPr>
        <p:spPr>
          <a:xfrm>
            <a:off x="951382" y="175082"/>
            <a:ext cx="4449445" cy="8108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335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Un</a:t>
            </a:r>
            <a:r>
              <a:rPr b="1" spc="-90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ambientalismo</a:t>
            </a:r>
            <a:r>
              <a:rPr b="1" spc="-45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humanista:</a:t>
            </a:r>
          </a:p>
          <a:p>
            <a:pPr algn="ctr">
              <a:lnSpc>
                <a:spcPts val="2855"/>
              </a:lnSpc>
            </a:pPr>
            <a:r>
              <a:rPr sz="2400" b="1" i="1">
                <a:latin typeface="Calibri"/>
                <a:cs typeface="Calibri"/>
              </a:rPr>
              <a:t>Un</a:t>
            </a:r>
            <a:r>
              <a:rPr sz="2400" b="1" i="1" spc="-90">
                <a:latin typeface="Calibri"/>
                <a:cs typeface="Calibri"/>
              </a:rPr>
              <a:t> </a:t>
            </a:r>
            <a:r>
              <a:rPr sz="2400" b="1" i="1">
                <a:latin typeface="Calibri"/>
                <a:cs typeface="Calibri"/>
              </a:rPr>
              <a:t>nuevo</a:t>
            </a:r>
            <a:r>
              <a:rPr sz="2400" b="1" i="1" spc="-60">
                <a:latin typeface="Calibri"/>
                <a:cs typeface="Calibri"/>
              </a:rPr>
              <a:t> </a:t>
            </a:r>
            <a:r>
              <a:rPr sz="2400" b="1" i="1">
                <a:latin typeface="Calibri"/>
                <a:cs typeface="Calibri"/>
              </a:rPr>
              <a:t>modelo</a:t>
            </a:r>
            <a:r>
              <a:rPr sz="2400" b="1" i="1" spc="-85">
                <a:latin typeface="Calibri"/>
                <a:cs typeface="Calibri"/>
              </a:rPr>
              <a:t> </a:t>
            </a:r>
            <a:r>
              <a:rPr sz="2400" b="1" i="1">
                <a:latin typeface="Calibri"/>
                <a:cs typeface="Calibri"/>
              </a:rPr>
              <a:t>de</a:t>
            </a:r>
            <a:r>
              <a:rPr sz="2400" b="1" i="1" spc="-75">
                <a:latin typeface="Calibri"/>
                <a:cs typeface="Calibri"/>
              </a:rPr>
              <a:t> </a:t>
            </a:r>
            <a:r>
              <a:rPr sz="2400" b="1" i="1" spc="-10">
                <a:latin typeface="Calibri"/>
                <a:cs typeface="Calibri"/>
              </a:rPr>
              <a:t>desarrollo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99148" y="4239018"/>
            <a:ext cx="1089025" cy="1114425"/>
            <a:chOff x="499148" y="4239018"/>
            <a:chExt cx="1089025" cy="1114425"/>
          </a:xfrm>
        </p:grpSpPr>
        <p:pic>
          <p:nvPicPr>
            <p:cNvPr id="10" name="object 10" descr="Forma, Cuadrado  El contenido generado por IA puede ser incorrecto.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9148" y="4239018"/>
              <a:ext cx="1088402" cy="111390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5357" y="4318635"/>
              <a:ext cx="564807" cy="581025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570382" y="5049392"/>
            <a:ext cx="97663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110">
                <a:solidFill>
                  <a:srgbClr val="BA925A"/>
                </a:solidFill>
                <a:latin typeface="Arial Black"/>
                <a:cs typeface="Arial Black"/>
              </a:rPr>
              <a:t>JUSTICIA</a:t>
            </a:r>
            <a:r>
              <a:rPr sz="900" spc="-9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900" spc="-55">
                <a:solidFill>
                  <a:srgbClr val="BA925A"/>
                </a:solidFill>
                <a:latin typeface="Arial Black"/>
                <a:cs typeface="Arial Black"/>
              </a:rPr>
              <a:t>SOCIAL</a:t>
            </a:r>
            <a:endParaRPr sz="900">
              <a:latin typeface="Arial Black"/>
              <a:cs typeface="Arial Black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745488" y="4239018"/>
            <a:ext cx="1089025" cy="1114425"/>
            <a:chOff x="1745488" y="4239018"/>
            <a:chExt cx="1089025" cy="1114425"/>
          </a:xfrm>
        </p:grpSpPr>
        <p:pic>
          <p:nvPicPr>
            <p:cNvPr id="14" name="object 14" descr="Forma, Cuadrado  El contenido generado por IA puede ser incorrecto.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45488" y="4239018"/>
              <a:ext cx="1088402" cy="1113904"/>
            </a:xfrm>
            <a:prstGeom prst="rect">
              <a:avLst/>
            </a:prstGeom>
          </p:spPr>
        </p:pic>
        <p:pic>
          <p:nvPicPr>
            <p:cNvPr id="15" name="object 15" descr="Icono  El contenido generado por IA puede ser incorrecto.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01647" y="4318635"/>
              <a:ext cx="564807" cy="581025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2991739" y="4239018"/>
            <a:ext cx="1089025" cy="1114425"/>
            <a:chOff x="2991739" y="4239018"/>
            <a:chExt cx="1089025" cy="1114425"/>
          </a:xfrm>
        </p:grpSpPr>
        <p:pic>
          <p:nvPicPr>
            <p:cNvPr id="17" name="object 17" descr="Forma, Cuadrado  El contenido generado por IA puede ser incorrecto.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1739" y="4239018"/>
              <a:ext cx="1088402" cy="1113904"/>
            </a:xfrm>
            <a:prstGeom prst="rect">
              <a:avLst/>
            </a:prstGeom>
          </p:spPr>
        </p:pic>
        <p:pic>
          <p:nvPicPr>
            <p:cNvPr id="18" name="object 18" descr="Icono  El contenido generado por IA puede ser incorrecto.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47898" y="4318635"/>
              <a:ext cx="564807" cy="581025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886457" y="5005578"/>
            <a:ext cx="81406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9545" marR="5080" indent="-157480">
              <a:lnSpc>
                <a:spcPct val="100000"/>
              </a:lnSpc>
              <a:spcBef>
                <a:spcPts val="100"/>
              </a:spcBef>
            </a:pPr>
            <a:r>
              <a:rPr sz="900" spc="-75">
                <a:solidFill>
                  <a:srgbClr val="BA925A"/>
                </a:solidFill>
                <a:latin typeface="Arial Black"/>
                <a:cs typeface="Arial Black"/>
              </a:rPr>
              <a:t>IGUALDAD</a:t>
            </a:r>
            <a:r>
              <a:rPr sz="900" spc="-3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900" spc="-55">
                <a:solidFill>
                  <a:srgbClr val="BA925A"/>
                </a:solidFill>
                <a:latin typeface="Arial Black"/>
                <a:cs typeface="Arial Black"/>
              </a:rPr>
              <a:t>DE </a:t>
            </a:r>
            <a:r>
              <a:rPr sz="900" spc="-10">
                <a:solidFill>
                  <a:srgbClr val="BA925A"/>
                </a:solidFill>
                <a:latin typeface="Arial Black"/>
                <a:cs typeface="Arial Black"/>
              </a:rPr>
              <a:t>GÉNERO</a:t>
            </a:r>
            <a:endParaRPr sz="900">
              <a:latin typeface="Arial Black"/>
              <a:cs typeface="Arial Black"/>
            </a:endParaRPr>
          </a:p>
        </p:txBody>
      </p:sp>
      <p:pic>
        <p:nvPicPr>
          <p:cNvPr id="20" name="object 20" descr="Forma, Cuadrado  El contenido generado por IA puede ser incorrecto.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37990" y="4239018"/>
            <a:ext cx="1088402" cy="1113904"/>
          </a:xfrm>
          <a:prstGeom prst="rect">
            <a:avLst/>
          </a:prstGeom>
        </p:spPr>
      </p:pic>
      <p:pic>
        <p:nvPicPr>
          <p:cNvPr id="21" name="object 21" descr="Forma, Cuadrado  El contenido generado por IA puede ser incorrecto.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78653" y="4239043"/>
            <a:ext cx="1088402" cy="1217383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4318761" y="5005578"/>
            <a:ext cx="927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" marR="5080" indent="-33655">
              <a:lnSpc>
                <a:spcPct val="100000"/>
              </a:lnSpc>
              <a:spcBef>
                <a:spcPts val="100"/>
              </a:spcBef>
            </a:pPr>
            <a:r>
              <a:rPr sz="900" spc="-80">
                <a:solidFill>
                  <a:srgbClr val="BA925A"/>
                </a:solidFill>
                <a:latin typeface="Arial Black"/>
                <a:cs typeface="Arial Black"/>
              </a:rPr>
              <a:t>PARTICIPACIÓN </a:t>
            </a:r>
            <a:r>
              <a:rPr sz="900" spc="-50">
                <a:solidFill>
                  <a:srgbClr val="BA925A"/>
                </a:solidFill>
                <a:latin typeface="Arial Black"/>
                <a:cs typeface="Arial Black"/>
              </a:rPr>
              <a:t>COMUNITARIA</a:t>
            </a:r>
            <a:endParaRPr sz="9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21482" y="5014976"/>
            <a:ext cx="633730" cy="3016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2540">
              <a:lnSpc>
                <a:spcPct val="101099"/>
              </a:lnSpc>
              <a:spcBef>
                <a:spcPts val="85"/>
              </a:spcBef>
            </a:pPr>
            <a:r>
              <a:rPr sz="900" spc="-110">
                <a:solidFill>
                  <a:srgbClr val="BA925A"/>
                </a:solidFill>
                <a:latin typeface="Arial Black"/>
                <a:cs typeface="Arial Black"/>
              </a:rPr>
              <a:t>DERECHOS</a:t>
            </a:r>
            <a:r>
              <a:rPr sz="900" spc="-70">
                <a:solidFill>
                  <a:srgbClr val="BA925A"/>
                </a:solidFill>
                <a:latin typeface="Arial Black"/>
                <a:cs typeface="Arial Black"/>
              </a:rPr>
              <a:t> HUMANOS</a:t>
            </a:r>
            <a:endParaRPr sz="900">
              <a:latin typeface="Arial Black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26151" y="4935728"/>
            <a:ext cx="1016635" cy="4356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6350" algn="ctr">
              <a:lnSpc>
                <a:spcPct val="99500"/>
              </a:lnSpc>
              <a:spcBef>
                <a:spcPts val="105"/>
              </a:spcBef>
            </a:pPr>
            <a:r>
              <a:rPr sz="900" spc="-10">
                <a:solidFill>
                  <a:srgbClr val="BA925A"/>
                </a:solidFill>
                <a:latin typeface="Arial Black"/>
                <a:cs typeface="Arial Black"/>
              </a:rPr>
              <a:t>PUEBLOS </a:t>
            </a:r>
            <a:r>
              <a:rPr sz="900" spc="-70">
                <a:solidFill>
                  <a:srgbClr val="BA925A"/>
                </a:solidFill>
                <a:latin typeface="Arial Black"/>
                <a:cs typeface="Arial Black"/>
              </a:rPr>
              <a:t>INDÍGENAS</a:t>
            </a:r>
            <a:r>
              <a:rPr sz="900" spc="-2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900" spc="-50">
                <a:solidFill>
                  <a:srgbClr val="BA925A"/>
                </a:solidFill>
                <a:latin typeface="Arial Black"/>
                <a:cs typeface="Arial Black"/>
              </a:rPr>
              <a:t>Y </a:t>
            </a:r>
            <a:r>
              <a:rPr sz="900" spc="-90">
                <a:solidFill>
                  <a:srgbClr val="BA925A"/>
                </a:solidFill>
                <a:latin typeface="Arial Black"/>
                <a:cs typeface="Arial Black"/>
              </a:rPr>
              <a:t>AFROMEXICANOS</a:t>
            </a:r>
            <a:endParaRPr sz="900">
              <a:latin typeface="Arial Black"/>
              <a:cs typeface="Arial Black"/>
            </a:endParaRPr>
          </a:p>
        </p:txBody>
      </p:sp>
      <p:pic>
        <p:nvPicPr>
          <p:cNvPr id="25" name="object 2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71796" y="4318634"/>
            <a:ext cx="564807" cy="581025"/>
          </a:xfrm>
          <a:prstGeom prst="rect">
            <a:avLst/>
          </a:prstGeom>
        </p:spPr>
      </p:pic>
      <p:pic>
        <p:nvPicPr>
          <p:cNvPr id="26" name="object 26" descr="Icono  El contenido generado por IA puede ser incorrecto.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734939" y="4318634"/>
            <a:ext cx="564807" cy="581025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5406009" y="1022096"/>
            <a:ext cx="46456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>
                <a:solidFill>
                  <a:srgbClr val="BA925A"/>
                </a:solidFill>
                <a:latin typeface="Calibri"/>
                <a:cs typeface="Calibri"/>
              </a:rPr>
              <a:t>Colocar</a:t>
            </a:r>
            <a:r>
              <a:rPr sz="1800" spc="-5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>
                <a:solidFill>
                  <a:srgbClr val="BA925A"/>
                </a:solidFill>
                <a:latin typeface="Calibri"/>
                <a:cs typeface="Calibri"/>
              </a:rPr>
              <a:t>a</a:t>
            </a:r>
            <a:r>
              <a:rPr sz="1800" spc="-6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>
                <a:solidFill>
                  <a:srgbClr val="BA925A"/>
                </a:solidFill>
                <a:latin typeface="Calibri"/>
                <a:cs typeface="Calibri"/>
              </a:rPr>
              <a:t>las</a:t>
            </a:r>
            <a:r>
              <a:rPr sz="1800" spc="-5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 spc="-10">
                <a:solidFill>
                  <a:srgbClr val="BA925A"/>
                </a:solidFill>
                <a:latin typeface="Calibri"/>
                <a:cs typeface="Calibri"/>
              </a:rPr>
              <a:t>personas</a:t>
            </a:r>
            <a:r>
              <a:rPr sz="1800" spc="-5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>
                <a:solidFill>
                  <a:srgbClr val="BA925A"/>
                </a:solidFill>
                <a:latin typeface="Calibri"/>
                <a:cs typeface="Calibri"/>
              </a:rPr>
              <a:t>y</a:t>
            </a:r>
            <a:r>
              <a:rPr sz="1800" spc="-11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 spc="-10">
                <a:solidFill>
                  <a:srgbClr val="BA925A"/>
                </a:solidFill>
                <a:latin typeface="Calibri"/>
                <a:cs typeface="Calibri"/>
              </a:rPr>
              <a:t>comunidades</a:t>
            </a:r>
            <a:r>
              <a:rPr sz="1800" spc="-3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>
                <a:solidFill>
                  <a:srgbClr val="BA925A"/>
                </a:solidFill>
                <a:latin typeface="Calibri"/>
                <a:cs typeface="Calibri"/>
              </a:rPr>
              <a:t>en</a:t>
            </a:r>
            <a:r>
              <a:rPr sz="1800" spc="-5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>
                <a:solidFill>
                  <a:srgbClr val="BA925A"/>
                </a:solidFill>
                <a:latin typeface="Calibri"/>
                <a:cs typeface="Calibri"/>
              </a:rPr>
              <a:t>el</a:t>
            </a:r>
            <a:r>
              <a:rPr sz="1800" spc="-3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800" spc="-10">
                <a:solidFill>
                  <a:srgbClr val="BA925A"/>
                </a:solidFill>
                <a:latin typeface="Calibri"/>
                <a:cs typeface="Calibri"/>
              </a:rPr>
              <a:t>centro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11878" y="5842812"/>
            <a:ext cx="593407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" algn="ctr">
              <a:lnSpc>
                <a:spcPts val="1860"/>
              </a:lnSpc>
              <a:spcBef>
                <a:spcPts val="95"/>
              </a:spcBef>
            </a:pPr>
            <a:r>
              <a:rPr sz="1600" spc="-150">
                <a:solidFill>
                  <a:srgbClr val="D07C46"/>
                </a:solidFill>
                <a:latin typeface="Arial Black"/>
                <a:cs typeface="Arial Black"/>
              </a:rPr>
              <a:t>LAS</a:t>
            </a:r>
            <a:r>
              <a:rPr sz="1600" spc="-235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600" spc="-175">
                <a:solidFill>
                  <a:srgbClr val="D07C46"/>
                </a:solidFill>
                <a:latin typeface="Arial Black"/>
                <a:cs typeface="Arial Black"/>
              </a:rPr>
              <a:t>PERSONAS</a:t>
            </a:r>
            <a:r>
              <a:rPr sz="1600" spc="-220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600" spc="-20">
                <a:solidFill>
                  <a:srgbClr val="D07C46"/>
                </a:solidFill>
                <a:latin typeface="Arial Black"/>
                <a:cs typeface="Arial Black"/>
              </a:rPr>
              <a:t>Y</a:t>
            </a:r>
            <a:r>
              <a:rPr sz="1600" spc="-325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600" spc="-100">
                <a:solidFill>
                  <a:srgbClr val="D07C46"/>
                </a:solidFill>
                <a:latin typeface="Arial Black"/>
                <a:cs typeface="Arial Black"/>
              </a:rPr>
              <a:t>LA</a:t>
            </a:r>
            <a:r>
              <a:rPr sz="1600" spc="-200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600" spc="-180">
                <a:solidFill>
                  <a:srgbClr val="D07C46"/>
                </a:solidFill>
                <a:latin typeface="Arial Black"/>
                <a:cs typeface="Arial Black"/>
              </a:rPr>
              <a:t>NATURALEZA</a:t>
            </a:r>
            <a:r>
              <a:rPr sz="1600" spc="-170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600" spc="-175">
                <a:solidFill>
                  <a:srgbClr val="D07C46"/>
                </a:solidFill>
                <a:latin typeface="Arial Black"/>
                <a:cs typeface="Arial Black"/>
              </a:rPr>
              <a:t>PROSPERAN</a:t>
            </a:r>
            <a:r>
              <a:rPr sz="1600" spc="-165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600" spc="-10">
                <a:solidFill>
                  <a:srgbClr val="D07C46"/>
                </a:solidFill>
                <a:latin typeface="Arial Black"/>
                <a:cs typeface="Arial Black"/>
              </a:rPr>
              <a:t>JUNTAS</a:t>
            </a:r>
            <a:endParaRPr sz="1600">
              <a:latin typeface="Arial Black"/>
              <a:cs typeface="Arial Black"/>
            </a:endParaRPr>
          </a:p>
          <a:p>
            <a:pPr algn="ctr">
              <a:lnSpc>
                <a:spcPts val="1860"/>
              </a:lnSpc>
            </a:pP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La</a:t>
            </a:r>
            <a:r>
              <a:rPr sz="1600" b="1" i="1" spc="-5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integridad</a:t>
            </a:r>
            <a:r>
              <a:rPr sz="1600" b="1" i="1" spc="-1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de</a:t>
            </a:r>
            <a:r>
              <a:rPr sz="1600" b="1" i="1" spc="-4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los</a:t>
            </a:r>
            <a:r>
              <a:rPr sz="1600" b="1" i="1" spc="-6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 spc="-10">
                <a:solidFill>
                  <a:srgbClr val="BA925A"/>
                </a:solidFill>
                <a:latin typeface="Calibri"/>
                <a:cs typeface="Calibri"/>
              </a:rPr>
              <a:t>ecosistemas</a:t>
            </a:r>
            <a:r>
              <a:rPr sz="1600" b="1" i="1" spc="-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es</a:t>
            </a:r>
            <a:r>
              <a:rPr sz="1600" b="1" i="1" spc="-5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la</a:t>
            </a:r>
            <a:r>
              <a:rPr sz="1600" b="1" i="1" spc="-5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base</a:t>
            </a:r>
            <a:r>
              <a:rPr sz="1600" b="1" i="1" spc="-2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del</a:t>
            </a:r>
            <a:r>
              <a:rPr sz="1600" b="1" i="1" spc="-4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 spc="-10">
                <a:solidFill>
                  <a:srgbClr val="BA925A"/>
                </a:solidFill>
                <a:latin typeface="Calibri"/>
                <a:cs typeface="Calibri"/>
              </a:rPr>
              <a:t>bienestar</a:t>
            </a:r>
            <a:r>
              <a:rPr sz="1600" b="1" i="1" spc="2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y</a:t>
            </a:r>
            <a:r>
              <a:rPr sz="1600" b="1" i="1" spc="-65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BA925A"/>
                </a:solidFill>
                <a:latin typeface="Calibri"/>
                <a:cs typeface="Calibri"/>
              </a:rPr>
              <a:t>la</a:t>
            </a:r>
            <a:r>
              <a:rPr sz="1600" b="1" i="1" spc="-60">
                <a:solidFill>
                  <a:srgbClr val="BA925A"/>
                </a:solidFill>
                <a:latin typeface="Calibri"/>
                <a:cs typeface="Calibri"/>
              </a:rPr>
              <a:t> </a:t>
            </a:r>
            <a:r>
              <a:rPr sz="1600" b="1" i="1" spc="-10">
                <a:solidFill>
                  <a:srgbClr val="BA925A"/>
                </a:solidFill>
                <a:latin typeface="Calibri"/>
                <a:cs typeface="Calibri"/>
              </a:rPr>
              <a:t>resiliencia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463790" y="3991483"/>
            <a:ext cx="3564254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854" marR="5080" indent="-224790">
              <a:lnSpc>
                <a:spcPct val="100000"/>
              </a:lnSpc>
              <a:spcBef>
                <a:spcPts val="100"/>
              </a:spcBef>
            </a:pPr>
            <a:r>
              <a:rPr sz="1400" spc="-90">
                <a:solidFill>
                  <a:srgbClr val="BA925A"/>
                </a:solidFill>
                <a:latin typeface="Arial Black"/>
                <a:cs typeface="Arial Black"/>
              </a:rPr>
              <a:t>¿Qué</a:t>
            </a:r>
            <a:r>
              <a:rPr sz="1400" spc="-15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 spc="-70">
                <a:solidFill>
                  <a:srgbClr val="BA925A"/>
                </a:solidFill>
                <a:latin typeface="Arial Black"/>
                <a:cs typeface="Arial Black"/>
              </a:rPr>
              <a:t>herramientas</a:t>
            </a:r>
            <a:r>
              <a:rPr sz="1400" spc="-8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 spc="-85">
                <a:solidFill>
                  <a:srgbClr val="BA925A"/>
                </a:solidFill>
                <a:latin typeface="Arial Black"/>
                <a:cs typeface="Arial Black"/>
              </a:rPr>
              <a:t>jurídicas</a:t>
            </a:r>
            <a:r>
              <a:rPr sz="1400" spc="-11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BA925A"/>
                </a:solidFill>
                <a:latin typeface="Arial Black"/>
                <a:cs typeface="Arial Black"/>
              </a:rPr>
              <a:t>y</a:t>
            </a:r>
            <a:r>
              <a:rPr sz="1400" spc="-7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 spc="-35">
                <a:solidFill>
                  <a:srgbClr val="BA925A"/>
                </a:solidFill>
                <a:latin typeface="Arial Black"/>
                <a:cs typeface="Arial Black"/>
              </a:rPr>
              <a:t>enfoques </a:t>
            </a:r>
            <a:r>
              <a:rPr sz="1400" spc="-100">
                <a:solidFill>
                  <a:srgbClr val="BA925A"/>
                </a:solidFill>
                <a:latin typeface="Arial Black"/>
                <a:cs typeface="Arial Black"/>
              </a:rPr>
              <a:t>políticos </a:t>
            </a:r>
            <a:r>
              <a:rPr sz="1400" spc="-55">
                <a:solidFill>
                  <a:srgbClr val="BA925A"/>
                </a:solidFill>
                <a:latin typeface="Arial Black"/>
                <a:cs typeface="Arial Black"/>
              </a:rPr>
              <a:t>permiten</a:t>
            </a:r>
            <a:r>
              <a:rPr sz="1400" spc="-95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 spc="-110">
                <a:solidFill>
                  <a:srgbClr val="BA925A"/>
                </a:solidFill>
                <a:latin typeface="Arial Black"/>
                <a:cs typeface="Arial Black"/>
              </a:rPr>
              <a:t>escalar</a:t>
            </a:r>
            <a:r>
              <a:rPr sz="1400" spc="-90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 spc="-75">
                <a:solidFill>
                  <a:srgbClr val="BA925A"/>
                </a:solidFill>
                <a:latin typeface="Arial Black"/>
                <a:cs typeface="Arial Black"/>
              </a:rPr>
              <a:t>las</a:t>
            </a:r>
            <a:r>
              <a:rPr sz="1400" spc="-125">
                <a:solidFill>
                  <a:srgbClr val="BA925A"/>
                </a:solidFill>
                <a:latin typeface="Arial Black"/>
                <a:cs typeface="Arial Black"/>
              </a:rPr>
              <a:t> </a:t>
            </a:r>
            <a:r>
              <a:rPr sz="1400" spc="-20">
                <a:solidFill>
                  <a:srgbClr val="BA925A"/>
                </a:solidFill>
                <a:latin typeface="Arial Black"/>
                <a:cs typeface="Arial Black"/>
              </a:rPr>
              <a:t>SbN?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340345" y="4849748"/>
            <a:ext cx="3810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165">
              <a:lnSpc>
                <a:spcPct val="100000"/>
              </a:lnSpc>
              <a:spcBef>
                <a:spcPts val="100"/>
              </a:spcBef>
            </a:pPr>
            <a:r>
              <a:rPr sz="1200" spc="-60">
                <a:solidFill>
                  <a:srgbClr val="FFFFFF"/>
                </a:solidFill>
                <a:latin typeface="Arial Black"/>
                <a:cs typeface="Arial Black"/>
              </a:rPr>
              <a:t>La</a:t>
            </a:r>
            <a:r>
              <a:rPr sz="1200" spc="-1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FFFFFF"/>
                </a:solidFill>
                <a:latin typeface="Arial Black"/>
                <a:cs typeface="Arial Black"/>
              </a:rPr>
              <a:t>gobernanza</a:t>
            </a:r>
            <a:r>
              <a:rPr sz="1200" spc="-10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5">
                <a:solidFill>
                  <a:srgbClr val="FFFFFF"/>
                </a:solidFill>
                <a:latin typeface="Arial Black"/>
                <a:cs typeface="Arial Black"/>
              </a:rPr>
              <a:t>territorial</a:t>
            </a:r>
            <a:r>
              <a:rPr sz="1200" spc="-4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200" spc="-5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35">
                <a:solidFill>
                  <a:srgbClr val="FFFFFF"/>
                </a:solidFill>
                <a:latin typeface="Arial Black"/>
                <a:cs typeface="Arial Black"/>
              </a:rPr>
              <a:t>el</a:t>
            </a:r>
            <a:r>
              <a:rPr sz="1200" spc="-9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FFFFFF"/>
                </a:solidFill>
                <a:latin typeface="Arial Black"/>
                <a:cs typeface="Arial Black"/>
              </a:rPr>
              <a:t>reconocimiento </a:t>
            </a:r>
            <a:r>
              <a:rPr sz="1200" spc="-25">
                <a:solidFill>
                  <a:srgbClr val="FFFFFF"/>
                </a:solidFill>
                <a:latin typeface="Arial Black"/>
                <a:cs typeface="Arial Black"/>
              </a:rPr>
              <a:t>de </a:t>
            </a:r>
            <a:r>
              <a:rPr sz="1200" spc="-75">
                <a:solidFill>
                  <a:srgbClr val="FFFFFF"/>
                </a:solidFill>
                <a:latin typeface="Arial Black"/>
                <a:cs typeface="Arial Black"/>
              </a:rPr>
              <a:t>las</a:t>
            </a:r>
            <a:r>
              <a:rPr sz="1200" spc="-11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FFFFFF"/>
                </a:solidFill>
                <a:latin typeface="Arial Black"/>
                <a:cs typeface="Arial Black"/>
              </a:rPr>
              <a:t>comunidades</a:t>
            </a:r>
            <a:r>
              <a:rPr sz="1200" spc="-17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como</a:t>
            </a:r>
            <a:r>
              <a:rPr sz="1200" spc="-12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85">
                <a:solidFill>
                  <a:srgbClr val="FFFFFF"/>
                </a:solidFill>
                <a:latin typeface="Arial Black"/>
                <a:cs typeface="Arial Black"/>
              </a:rPr>
              <a:t>actores</a:t>
            </a:r>
            <a:r>
              <a:rPr sz="1200" spc="-9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5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1200" spc="-9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FFFFFF"/>
                </a:solidFill>
                <a:latin typeface="Arial Black"/>
                <a:cs typeface="Arial Black"/>
              </a:rPr>
              <a:t>la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65">
                <a:solidFill>
                  <a:srgbClr val="FFFFFF"/>
                </a:solidFill>
                <a:latin typeface="Arial Black"/>
                <a:cs typeface="Arial Black"/>
              </a:rPr>
              <a:t>conservación</a:t>
            </a:r>
            <a:endParaRPr sz="1200">
              <a:latin typeface="Arial Black"/>
              <a:cs typeface="Arial Black"/>
            </a:endParaRPr>
          </a:p>
        </p:txBody>
      </p:sp>
      <p:pic>
        <p:nvPicPr>
          <p:cNvPr id="31" name="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9151746" y="4504435"/>
            <a:ext cx="193675" cy="241300"/>
          </a:xfrm>
          <a:prstGeom prst="rect">
            <a:avLst/>
          </a:prstGeom>
        </p:spPr>
      </p:pic>
      <p:grpSp>
        <p:nvGrpSpPr>
          <p:cNvPr id="32" name="object 32"/>
          <p:cNvGrpSpPr/>
          <p:nvPr/>
        </p:nvGrpSpPr>
        <p:grpSpPr>
          <a:xfrm>
            <a:off x="460540" y="1505077"/>
            <a:ext cx="11160125" cy="2146935"/>
            <a:chOff x="460540" y="1505077"/>
            <a:chExt cx="11160125" cy="2146935"/>
          </a:xfrm>
        </p:grpSpPr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0540" y="1505077"/>
              <a:ext cx="5295900" cy="214680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24346" y="1505077"/>
              <a:ext cx="5295900" cy="214680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26100" y="2156968"/>
              <a:ext cx="828675" cy="828675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669747" y="2020061"/>
            <a:ext cx="4013200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1200" spc="-60">
                <a:latin typeface="Arial Black"/>
                <a:cs typeface="Arial Black"/>
              </a:rPr>
              <a:t>Administrar</a:t>
            </a:r>
            <a:r>
              <a:rPr sz="1200" spc="-35">
                <a:latin typeface="Arial Black"/>
                <a:cs typeface="Arial Black"/>
              </a:rPr>
              <a:t> el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deterioro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65">
                <a:latin typeface="Arial Black"/>
                <a:cs typeface="Arial Black"/>
              </a:rPr>
              <a:t>Contener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los</a:t>
            </a:r>
            <a:r>
              <a:rPr sz="1200" spc="-140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daños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territoriales</a:t>
            </a:r>
            <a:endParaRPr sz="1200">
              <a:latin typeface="Arial Black"/>
              <a:cs typeface="Arial Black"/>
            </a:endParaRPr>
          </a:p>
          <a:p>
            <a:pPr marL="299085" marR="5080" indent="-287020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100">
                <a:latin typeface="Arial Black"/>
                <a:cs typeface="Arial Black"/>
              </a:rPr>
              <a:t>Compensación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parcial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e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insuficiente</a:t>
            </a:r>
            <a:r>
              <a:rPr sz="1200" spc="-9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8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impactos </a:t>
            </a:r>
            <a:r>
              <a:rPr sz="1200" spc="-10">
                <a:latin typeface="Arial Black"/>
                <a:cs typeface="Arial Black"/>
              </a:rPr>
              <a:t>ambientales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90">
                <a:latin typeface="Arial Black"/>
                <a:cs typeface="Arial Black"/>
              </a:rPr>
              <a:t>Sobreexplotación</a:t>
            </a:r>
            <a:r>
              <a:rPr sz="1200" spc="-2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recursos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naturales</a:t>
            </a:r>
            <a:endParaRPr sz="1200">
              <a:latin typeface="Arial Black"/>
              <a:cs typeface="Arial Black"/>
            </a:endParaRPr>
          </a:p>
          <a:p>
            <a:pPr marL="299085" marR="57340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95">
                <a:latin typeface="Arial Black"/>
                <a:cs typeface="Arial Black"/>
              </a:rPr>
              <a:t>Separación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90">
                <a:latin typeface="Arial Black"/>
                <a:cs typeface="Arial Black"/>
              </a:rPr>
              <a:t>estricta</a:t>
            </a:r>
            <a:r>
              <a:rPr sz="1200" spc="15">
                <a:latin typeface="Arial Black"/>
                <a:cs typeface="Arial Black"/>
              </a:rPr>
              <a:t> </a:t>
            </a:r>
            <a:r>
              <a:rPr sz="1200" spc="-45">
                <a:latin typeface="Arial Black"/>
                <a:cs typeface="Arial Black"/>
              </a:rPr>
              <a:t>entre</a:t>
            </a:r>
            <a:r>
              <a:rPr sz="1200" spc="-25">
                <a:latin typeface="Arial Black"/>
                <a:cs typeface="Arial Black"/>
              </a:rPr>
              <a:t> </a:t>
            </a:r>
            <a:r>
              <a:rPr sz="1200" spc="-70">
                <a:latin typeface="Arial Black"/>
                <a:cs typeface="Arial Black"/>
              </a:rPr>
              <a:t>los</a:t>
            </a:r>
            <a:r>
              <a:rPr sz="1200" spc="-130">
                <a:latin typeface="Arial Black"/>
                <a:cs typeface="Arial Black"/>
              </a:rPr>
              <a:t> </a:t>
            </a:r>
            <a:r>
              <a:rPr sz="1200" spc="-75">
                <a:latin typeface="Arial Black"/>
                <a:cs typeface="Arial Black"/>
              </a:rPr>
              <a:t>objetivos</a:t>
            </a:r>
            <a:r>
              <a:rPr sz="1200" spc="-45">
                <a:latin typeface="Arial Black"/>
                <a:cs typeface="Arial Black"/>
              </a:rPr>
              <a:t> </a:t>
            </a:r>
            <a:r>
              <a:rPr sz="1200" spc="-25">
                <a:latin typeface="Arial Black"/>
                <a:cs typeface="Arial Black"/>
              </a:rPr>
              <a:t>de </a:t>
            </a:r>
            <a:r>
              <a:rPr sz="1200" spc="-90">
                <a:latin typeface="Arial Black"/>
                <a:cs typeface="Arial Black"/>
              </a:rPr>
              <a:t>conservación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y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el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65">
                <a:latin typeface="Arial Black"/>
                <a:cs typeface="Arial Black"/>
              </a:rPr>
              <a:t>desarrollo</a:t>
            </a:r>
            <a:r>
              <a:rPr sz="1200" spc="-7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económico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23633" y="2106929"/>
            <a:ext cx="413067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299085" algn="l"/>
              </a:tabLst>
            </a:pPr>
            <a:r>
              <a:rPr sz="1200" spc="-90">
                <a:solidFill>
                  <a:srgbClr val="FFFFFF"/>
                </a:solidFill>
                <a:latin typeface="Arial Black"/>
                <a:cs typeface="Arial Black"/>
              </a:rPr>
              <a:t>Restauración</a:t>
            </a:r>
            <a:r>
              <a:rPr sz="1200" spc="-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5">
                <a:solidFill>
                  <a:srgbClr val="FFFFFF"/>
                </a:solidFill>
                <a:latin typeface="Arial Black"/>
                <a:cs typeface="Arial Black"/>
              </a:rPr>
              <a:t>territorial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activa</a:t>
            </a:r>
            <a:r>
              <a:rPr sz="1200" spc="-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90">
                <a:solidFill>
                  <a:srgbClr val="FFFFFF"/>
                </a:solidFill>
                <a:latin typeface="Arial Black"/>
                <a:cs typeface="Arial Black"/>
              </a:rPr>
              <a:t>reconstrucción</a:t>
            </a:r>
            <a:r>
              <a:rPr sz="1200" spc="-1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FFFFFF"/>
                </a:solidFill>
                <a:latin typeface="Arial Black"/>
                <a:cs typeface="Arial Black"/>
              </a:rPr>
              <a:t>de </a:t>
            </a:r>
            <a:r>
              <a:rPr sz="1200" spc="-75">
                <a:solidFill>
                  <a:srgbClr val="FFFFFF"/>
                </a:solidFill>
                <a:latin typeface="Arial Black"/>
                <a:cs typeface="Arial Black"/>
              </a:rPr>
              <a:t>funciones</a:t>
            </a:r>
            <a:r>
              <a:rPr sz="1200" spc="-4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ecológicas</a:t>
            </a:r>
            <a:endParaRPr sz="1200">
              <a:latin typeface="Arial Black"/>
              <a:cs typeface="Arial Black"/>
            </a:endParaRPr>
          </a:p>
          <a:p>
            <a:pPr marL="299085" indent="-286385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95">
                <a:solidFill>
                  <a:srgbClr val="FFFFFF"/>
                </a:solidFill>
                <a:latin typeface="Arial Black"/>
                <a:cs typeface="Arial Black"/>
              </a:rPr>
              <a:t>Economía</a:t>
            </a:r>
            <a:r>
              <a:rPr sz="1200" spc="-10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75">
                <a:solidFill>
                  <a:srgbClr val="FFFFFF"/>
                </a:solidFill>
                <a:latin typeface="Arial Black"/>
                <a:cs typeface="Arial Black"/>
              </a:rPr>
              <a:t>circular</a:t>
            </a:r>
            <a:r>
              <a:rPr sz="1200" spc="-1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200" spc="-6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sostenibilidad</a:t>
            </a:r>
            <a:endParaRPr sz="1200">
              <a:latin typeface="Arial Black"/>
              <a:cs typeface="Arial Black"/>
            </a:endParaRPr>
          </a:p>
          <a:p>
            <a:pPr marL="299085" marR="354330" indent="-287020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65">
                <a:solidFill>
                  <a:srgbClr val="FFFFFF"/>
                </a:solidFill>
                <a:latin typeface="Arial Black"/>
                <a:cs typeface="Arial Black"/>
              </a:rPr>
              <a:t>Naturaleza</a:t>
            </a:r>
            <a:r>
              <a:rPr sz="1200" spc="-5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como</a:t>
            </a:r>
            <a:r>
              <a:rPr sz="1200" spc="-11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FFFFFF"/>
                </a:solidFill>
                <a:latin typeface="Arial Black"/>
                <a:cs typeface="Arial Black"/>
              </a:rPr>
              <a:t>infraestructura</a:t>
            </a:r>
            <a:r>
              <a:rPr sz="1200" spc="4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90">
                <a:solidFill>
                  <a:srgbClr val="FFFFFF"/>
                </a:solidFill>
                <a:latin typeface="Arial Black"/>
                <a:cs typeface="Arial Black"/>
              </a:rPr>
              <a:t>base</a:t>
            </a:r>
            <a:r>
              <a:rPr sz="1200" spc="-8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55">
                <a:solidFill>
                  <a:srgbClr val="FFFFFF"/>
                </a:solidFill>
                <a:latin typeface="Arial Black"/>
                <a:cs typeface="Arial Black"/>
              </a:rPr>
              <a:t>para</a:t>
            </a:r>
            <a:r>
              <a:rPr sz="1200" spc="-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FFFFFF"/>
                </a:solidFill>
                <a:latin typeface="Arial Black"/>
                <a:cs typeface="Arial Black"/>
              </a:rPr>
              <a:t>la </a:t>
            </a:r>
            <a:r>
              <a:rPr sz="1200" spc="-85">
                <a:solidFill>
                  <a:srgbClr val="FFFFFF"/>
                </a:solidFill>
                <a:latin typeface="Arial Black"/>
                <a:cs typeface="Arial Black"/>
              </a:rPr>
              <a:t>economía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200" spc="-5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resiliencia</a:t>
            </a:r>
            <a:r>
              <a:rPr sz="1200" spc="-11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55">
                <a:solidFill>
                  <a:srgbClr val="FFFFFF"/>
                </a:solidFill>
                <a:latin typeface="Arial Black"/>
                <a:cs typeface="Arial Black"/>
              </a:rPr>
              <a:t>ante</a:t>
            </a:r>
            <a:r>
              <a:rPr sz="1200" spc="-4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crisis</a:t>
            </a:r>
            <a:endParaRPr sz="1200">
              <a:latin typeface="Arial Black"/>
              <a:cs typeface="Arial Black"/>
            </a:endParaRPr>
          </a:p>
          <a:p>
            <a:pPr marL="299085" marR="151765" indent="-287020">
              <a:lnSpc>
                <a:spcPct val="100000"/>
              </a:lnSpc>
              <a:buFont typeface="Arial MT"/>
              <a:buChar char="•"/>
              <a:tabLst>
                <a:tab pos="299085" algn="l"/>
              </a:tabLst>
            </a:pPr>
            <a:r>
              <a:rPr sz="1200" spc="-120">
                <a:solidFill>
                  <a:srgbClr val="FFFFFF"/>
                </a:solidFill>
                <a:latin typeface="Arial Black"/>
                <a:cs typeface="Arial Black"/>
              </a:rPr>
              <a:t>Justicia</a:t>
            </a:r>
            <a:r>
              <a:rPr sz="1200" spc="-17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60">
                <a:solidFill>
                  <a:srgbClr val="FFFFFF"/>
                </a:solidFill>
                <a:latin typeface="Arial Black"/>
                <a:cs typeface="Arial Black"/>
              </a:rPr>
              <a:t>ambiental</a:t>
            </a:r>
            <a:r>
              <a:rPr sz="1200" spc="-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200" spc="-65">
                <a:solidFill>
                  <a:srgbClr val="FFFFFF"/>
                </a:solidFill>
                <a:latin typeface="Arial Black"/>
                <a:cs typeface="Arial Black"/>
              </a:rPr>
              <a:t> bienestar</a:t>
            </a:r>
            <a:r>
              <a:rPr sz="1200" spc="-7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90">
                <a:solidFill>
                  <a:srgbClr val="FFFFFF"/>
                </a:solidFill>
                <a:latin typeface="Arial Black"/>
                <a:cs typeface="Arial Black"/>
              </a:rPr>
              <a:t>social</a:t>
            </a:r>
            <a:r>
              <a:rPr sz="1200" spc="-17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80">
                <a:solidFill>
                  <a:srgbClr val="FFFFFF"/>
                </a:solidFill>
                <a:latin typeface="Arial Black"/>
                <a:cs typeface="Arial Black"/>
              </a:rPr>
              <a:t>anclado</a:t>
            </a:r>
            <a:r>
              <a:rPr sz="1200" spc="-1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a</a:t>
            </a:r>
            <a:r>
              <a:rPr sz="1200" spc="-10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25">
                <a:solidFill>
                  <a:srgbClr val="FFFFFF"/>
                </a:solidFill>
                <a:latin typeface="Arial Black"/>
                <a:cs typeface="Arial Black"/>
              </a:rPr>
              <a:t>la </a:t>
            </a:r>
            <a:r>
              <a:rPr sz="1200" spc="-55">
                <a:solidFill>
                  <a:srgbClr val="FFFFFF"/>
                </a:solidFill>
                <a:latin typeface="Arial Black"/>
                <a:cs typeface="Arial Black"/>
              </a:rPr>
              <a:t>integridad</a:t>
            </a:r>
            <a:r>
              <a:rPr sz="1200" spc="-5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FFFFFF"/>
                </a:solidFill>
                <a:latin typeface="Arial Black"/>
                <a:cs typeface="Arial Black"/>
              </a:rPr>
              <a:t>del</a:t>
            </a:r>
            <a:r>
              <a:rPr sz="1200" spc="-1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ecosistema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838705" y="1625600"/>
            <a:ext cx="25666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MODELO</a:t>
            </a:r>
            <a:r>
              <a:rPr sz="1400" b="1" spc="-35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ANTERIOR</a:t>
            </a:r>
            <a:r>
              <a:rPr sz="1400" b="1" spc="-75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D07C46"/>
                </a:solidFill>
                <a:latin typeface="Calibri"/>
                <a:cs typeface="Calibri"/>
              </a:rPr>
              <a:t>(EXTRACTIVO)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676515" y="1625600"/>
            <a:ext cx="26193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6EAC46"/>
                </a:solidFill>
                <a:latin typeface="Calibri"/>
                <a:cs typeface="Calibri"/>
              </a:rPr>
              <a:t>MODELO</a:t>
            </a:r>
            <a:r>
              <a:rPr sz="1400" b="1" spc="-30">
                <a:solidFill>
                  <a:srgbClr val="6EAC46"/>
                </a:solidFill>
                <a:latin typeface="Calibri"/>
                <a:cs typeface="Calibri"/>
              </a:rPr>
              <a:t> </a:t>
            </a:r>
            <a:r>
              <a:rPr sz="1400" b="1" spc="-20">
                <a:solidFill>
                  <a:srgbClr val="6EAC46"/>
                </a:solidFill>
                <a:latin typeface="Calibri"/>
                <a:cs typeface="Calibri"/>
              </a:rPr>
              <a:t>ACTUAL</a:t>
            </a:r>
            <a:r>
              <a:rPr sz="1400" b="1" spc="-80">
                <a:solidFill>
                  <a:srgbClr val="6EAC46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6EAC46"/>
                </a:solidFill>
                <a:latin typeface="Calibri"/>
                <a:cs typeface="Calibri"/>
              </a:rPr>
              <a:t>(REGENERACIÓN)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640828" y="1384300"/>
            <a:ext cx="284480" cy="176530"/>
          </a:xfrm>
          <a:custGeom>
            <a:avLst/>
            <a:gdLst/>
            <a:ahLst/>
            <a:cxnLst/>
            <a:rect l="l" t="t" r="r" b="b"/>
            <a:pathLst>
              <a:path w="284479" h="176530">
                <a:moveTo>
                  <a:pt x="141986" y="0"/>
                </a:moveTo>
                <a:lnTo>
                  <a:pt x="0" y="45720"/>
                </a:lnTo>
                <a:lnTo>
                  <a:pt x="71120" y="45720"/>
                </a:lnTo>
                <a:lnTo>
                  <a:pt x="71120" y="176022"/>
                </a:lnTo>
                <a:lnTo>
                  <a:pt x="213105" y="176022"/>
                </a:lnTo>
                <a:lnTo>
                  <a:pt x="213105" y="45720"/>
                </a:lnTo>
                <a:lnTo>
                  <a:pt x="283972" y="45720"/>
                </a:lnTo>
                <a:lnTo>
                  <a:pt x="141986" y="0"/>
                </a:lnTo>
                <a:close/>
              </a:path>
            </a:pathLst>
          </a:custGeom>
          <a:solidFill>
            <a:srgbClr val="153B2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pic>
        <p:nvPicPr>
          <p:cNvPr id="3" name="object 3" descr="Imagen que contiene Forma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8635" y="3666667"/>
            <a:ext cx="3545966" cy="918032"/>
          </a:xfrm>
          <a:prstGeom prst="rect">
            <a:avLst/>
          </a:prstGeom>
        </p:spPr>
      </p:pic>
      <p:pic>
        <p:nvPicPr>
          <p:cNvPr id="4" name="object 4" descr="Imagen que contiene Forma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8635" y="2512809"/>
            <a:ext cx="3538727" cy="1048651"/>
          </a:xfrm>
          <a:prstGeom prst="rect">
            <a:avLst/>
          </a:prstGeom>
        </p:spPr>
      </p:pic>
      <p:pic>
        <p:nvPicPr>
          <p:cNvPr id="5" name="object 5" descr="Imagen que contiene Forma  El contenido generado por IA puede ser incorrecto.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4391" y="3848100"/>
            <a:ext cx="3248533" cy="73660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284391" y="2585326"/>
            <a:ext cx="3248660" cy="1049020"/>
            <a:chOff x="284391" y="2585326"/>
            <a:chExt cx="3248660" cy="1049020"/>
          </a:xfrm>
        </p:grpSpPr>
        <p:pic>
          <p:nvPicPr>
            <p:cNvPr id="7" name="object 7" descr="Imagen que contiene Forma  El contenido generado por IA puede ser incorrecto.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4391" y="2585326"/>
              <a:ext cx="3248533" cy="104865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3135" y="2755646"/>
              <a:ext cx="504825" cy="504825"/>
            </a:xfrm>
            <a:prstGeom prst="rect">
              <a:avLst/>
            </a:prstGeom>
          </p:spPr>
        </p:pic>
      </p:grpSp>
      <p:sp>
        <p:nvSpPr>
          <p:cNvPr id="9" name="object 9" descr="$PPTXTitle"/>
          <p:cNvSpPr txBox="1">
            <a:spLocks noGrp="1"/>
          </p:cNvSpPr>
          <p:nvPr>
            <p:ph type="title"/>
          </p:nvPr>
        </p:nvSpPr>
        <p:spPr>
          <a:xfrm>
            <a:off x="364642" y="286638"/>
            <a:ext cx="5217795" cy="833119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 marR="5080">
              <a:lnSpc>
                <a:spcPts val="3000"/>
              </a:lnSpc>
              <a:spcBef>
                <a:spcPts val="495"/>
              </a:spcBef>
            </a:pPr>
            <a:r>
              <a:rPr b="1">
                <a:latin typeface="Calibri"/>
                <a:cs typeface="Calibri"/>
              </a:rPr>
              <a:t>Las</a:t>
            </a:r>
            <a:r>
              <a:rPr b="1" spc="-14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SbN</a:t>
            </a:r>
            <a:r>
              <a:rPr b="1" spc="-12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traducen</a:t>
            </a:r>
            <a:r>
              <a:rPr b="1" spc="-10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el</a:t>
            </a:r>
            <a:r>
              <a:rPr b="1" spc="-125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paradigma</a:t>
            </a:r>
            <a:r>
              <a:rPr b="1" spc="-85">
                <a:latin typeface="Calibri"/>
                <a:cs typeface="Calibri"/>
              </a:rPr>
              <a:t> </a:t>
            </a:r>
            <a:r>
              <a:rPr b="1" spc="-25">
                <a:latin typeface="Calibri"/>
                <a:cs typeface="Calibri"/>
              </a:rPr>
              <a:t>de </a:t>
            </a:r>
            <a:r>
              <a:rPr b="1" spc="-10">
                <a:latin typeface="Calibri"/>
                <a:cs typeface="Calibri"/>
              </a:rPr>
              <a:t>regeneración</a:t>
            </a:r>
            <a:r>
              <a:rPr b="1" spc="-12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en</a:t>
            </a:r>
            <a:r>
              <a:rPr b="1" spc="-16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acciones</a:t>
            </a:r>
            <a:r>
              <a:rPr b="1" spc="-105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concretas</a:t>
            </a: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58401" y="251955"/>
            <a:ext cx="2340229" cy="39079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9437369" y="1444497"/>
            <a:ext cx="82867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95">
                <a:solidFill>
                  <a:srgbClr val="155B4E"/>
                </a:solidFill>
                <a:latin typeface="Arial Black"/>
                <a:cs typeface="Arial Black"/>
              </a:rPr>
              <a:t>CMNUCC</a:t>
            </a:r>
            <a:endParaRPr sz="1400">
              <a:latin typeface="Arial Black"/>
              <a:cs typeface="Arial Black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509889" y="1717675"/>
            <a:ext cx="2688590" cy="2588260"/>
            <a:chOff x="8509889" y="1717675"/>
            <a:chExt cx="2688590" cy="258826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06915" y="2741930"/>
              <a:ext cx="1591055" cy="156387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09889" y="2741930"/>
              <a:ext cx="1591055" cy="156387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50782" y="1717675"/>
              <a:ext cx="1591055" cy="1563877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7869428" y="3412997"/>
            <a:ext cx="6686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70">
                <a:solidFill>
                  <a:srgbClr val="155B4E"/>
                </a:solidFill>
                <a:latin typeface="Arial Black"/>
                <a:cs typeface="Arial Black"/>
              </a:rPr>
              <a:t>CNULD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238356" y="3412997"/>
            <a:ext cx="3987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0">
                <a:solidFill>
                  <a:srgbClr val="155B4E"/>
                </a:solidFill>
                <a:latin typeface="Arial Black"/>
                <a:cs typeface="Arial Black"/>
              </a:rPr>
              <a:t>CDB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66010" y="5763564"/>
            <a:ext cx="92798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26589" marR="5080" indent="-1914525">
              <a:lnSpc>
                <a:spcPct val="100000"/>
              </a:lnSpc>
              <a:spcBef>
                <a:spcPts val="95"/>
              </a:spcBef>
            </a:pPr>
            <a:r>
              <a:rPr sz="1600" b="1" i="1">
                <a:solidFill>
                  <a:srgbClr val="7BA27B"/>
                </a:solidFill>
                <a:latin typeface="Calibri"/>
                <a:cs typeface="Calibri"/>
              </a:rPr>
              <a:t>Las</a:t>
            </a:r>
            <a:r>
              <a:rPr sz="1600" b="1" i="1" spc="-7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7BA27B"/>
                </a:solidFill>
                <a:latin typeface="Calibri"/>
                <a:cs typeface="Calibri"/>
              </a:rPr>
              <a:t>SbN</a:t>
            </a:r>
            <a:r>
              <a:rPr sz="1600" b="1" i="1" spc="-5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7BA27B"/>
                </a:solidFill>
                <a:latin typeface="Calibri"/>
                <a:cs typeface="Calibri"/>
              </a:rPr>
              <a:t>no</a:t>
            </a:r>
            <a:r>
              <a:rPr sz="1600" b="1" i="1" spc="-6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7BA27B"/>
                </a:solidFill>
                <a:latin typeface="Calibri"/>
                <a:cs typeface="Calibri"/>
              </a:rPr>
              <a:t>pertenecen</a:t>
            </a:r>
            <a:r>
              <a:rPr sz="1600" b="1" i="1" spc="1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 spc="-20">
                <a:solidFill>
                  <a:srgbClr val="7BA27B"/>
                </a:solidFill>
                <a:latin typeface="Calibri"/>
                <a:cs typeface="Calibri"/>
              </a:rPr>
              <a:t>exclusivamente</a:t>
            </a:r>
            <a:r>
              <a:rPr sz="1600" b="1" i="1" spc="-1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7BA27B"/>
                </a:solidFill>
                <a:latin typeface="Calibri"/>
                <a:cs typeface="Calibri"/>
              </a:rPr>
              <a:t>al</a:t>
            </a:r>
            <a:r>
              <a:rPr sz="1600" b="1" i="1" spc="-6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>
                <a:solidFill>
                  <a:srgbClr val="7BA27B"/>
                </a:solidFill>
                <a:latin typeface="Calibri"/>
                <a:cs typeface="Calibri"/>
              </a:rPr>
              <a:t>sector</a:t>
            </a:r>
            <a:r>
              <a:rPr sz="1600" b="1" i="1" spc="-6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b="1" i="1" spc="-10">
                <a:solidFill>
                  <a:srgbClr val="7BA27B"/>
                </a:solidFill>
                <a:latin typeface="Calibri"/>
                <a:cs typeface="Calibri"/>
              </a:rPr>
              <a:t>ambiental,</a:t>
            </a:r>
            <a:r>
              <a:rPr sz="1600" b="1" i="1" spc="-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son</a:t>
            </a:r>
            <a:r>
              <a:rPr sz="1600" i="1" spc="-5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el</a:t>
            </a:r>
            <a:r>
              <a:rPr sz="1600" i="1" spc="-9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 spc="-10">
                <a:solidFill>
                  <a:srgbClr val="7BA27B"/>
                </a:solidFill>
                <a:latin typeface="Calibri"/>
                <a:cs typeface="Calibri"/>
              </a:rPr>
              <a:t>vehículo</a:t>
            </a:r>
            <a:r>
              <a:rPr sz="1600" i="1" spc="-5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 spc="-10">
                <a:solidFill>
                  <a:srgbClr val="7BA27B"/>
                </a:solidFill>
                <a:latin typeface="Calibri"/>
                <a:cs typeface="Calibri"/>
              </a:rPr>
              <a:t>estructural</a:t>
            </a:r>
            <a:r>
              <a:rPr sz="1600" i="1" spc="-8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para</a:t>
            </a:r>
            <a:r>
              <a:rPr sz="1600" i="1" spc="-4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traducir</a:t>
            </a:r>
            <a:r>
              <a:rPr sz="1600" i="1" spc="-5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las</a:t>
            </a:r>
            <a:r>
              <a:rPr sz="1600" i="1" spc="-7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 spc="-10">
                <a:solidFill>
                  <a:srgbClr val="7BA27B"/>
                </a:solidFill>
                <a:latin typeface="Calibri"/>
                <a:cs typeface="Calibri"/>
              </a:rPr>
              <a:t>sinergias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de</a:t>
            </a:r>
            <a:r>
              <a:rPr sz="1600" i="1" spc="-8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las</a:t>
            </a:r>
            <a:r>
              <a:rPr sz="1600" i="1" spc="-6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 spc="-10">
                <a:solidFill>
                  <a:srgbClr val="7BA27B"/>
                </a:solidFill>
                <a:latin typeface="Calibri"/>
                <a:cs typeface="Calibri"/>
              </a:rPr>
              <a:t>Convenciones</a:t>
            </a:r>
            <a:r>
              <a:rPr sz="1600" i="1" spc="-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de</a:t>
            </a:r>
            <a:r>
              <a:rPr sz="1600" i="1" spc="-5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Río</a:t>
            </a:r>
            <a:r>
              <a:rPr sz="1600" i="1" spc="-5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en</a:t>
            </a:r>
            <a:r>
              <a:rPr sz="1600" i="1" spc="-8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acciones</a:t>
            </a:r>
            <a:r>
              <a:rPr sz="1600" i="1" spc="-3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 spc="-10">
                <a:solidFill>
                  <a:srgbClr val="7BA27B"/>
                </a:solidFill>
                <a:latin typeface="Calibri"/>
                <a:cs typeface="Calibri"/>
              </a:rPr>
              <a:t>concretas</a:t>
            </a:r>
            <a:r>
              <a:rPr sz="1600" i="1" spc="-35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sobre</a:t>
            </a:r>
            <a:r>
              <a:rPr sz="1600" i="1" spc="-6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>
                <a:solidFill>
                  <a:srgbClr val="7BA27B"/>
                </a:solidFill>
                <a:latin typeface="Calibri"/>
                <a:cs typeface="Calibri"/>
              </a:rPr>
              <a:t>el</a:t>
            </a:r>
            <a:r>
              <a:rPr sz="1600" i="1" spc="-80">
                <a:solidFill>
                  <a:srgbClr val="7BA27B"/>
                </a:solidFill>
                <a:latin typeface="Calibri"/>
                <a:cs typeface="Calibri"/>
              </a:rPr>
              <a:t> </a:t>
            </a:r>
            <a:r>
              <a:rPr sz="1600" i="1" spc="-10">
                <a:solidFill>
                  <a:srgbClr val="7BA27B"/>
                </a:solidFill>
                <a:latin typeface="Calibri"/>
                <a:cs typeface="Calibri"/>
              </a:rPr>
              <a:t>territorio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524493" y="4610227"/>
            <a:ext cx="2884805" cy="62357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635" algn="ctr">
              <a:lnSpc>
                <a:spcPts val="1510"/>
              </a:lnSpc>
              <a:spcBef>
                <a:spcPts val="295"/>
              </a:spcBef>
            </a:pP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LAS</a:t>
            </a:r>
            <a:r>
              <a:rPr sz="1400" b="1" spc="-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SbN</a:t>
            </a:r>
            <a:r>
              <a:rPr sz="1400" b="1" spc="-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PERMITEN</a:t>
            </a:r>
            <a:r>
              <a:rPr sz="1400" b="1" spc="-2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D07C46"/>
                </a:solidFill>
                <a:latin typeface="Calibri"/>
                <a:cs typeface="Calibri"/>
              </a:rPr>
              <a:t>INTEGRAR</a:t>
            </a:r>
            <a:r>
              <a:rPr sz="1400" b="1" spc="-6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 spc="-25">
                <a:solidFill>
                  <a:srgbClr val="D07C46"/>
                </a:solidFill>
                <a:latin typeface="Calibri"/>
                <a:cs typeface="Calibri"/>
              </a:rPr>
              <a:t>LAS </a:t>
            </a:r>
            <a:r>
              <a:rPr sz="1400" b="1" spc="-20">
                <a:solidFill>
                  <a:srgbClr val="D07C46"/>
                </a:solidFill>
                <a:latin typeface="Calibri"/>
                <a:cs typeface="Calibri"/>
              </a:rPr>
              <a:t>AGENDAS</a:t>
            </a:r>
            <a:r>
              <a:rPr sz="1400" b="1" spc="-6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DE</a:t>
            </a:r>
            <a:r>
              <a:rPr sz="1400" b="1" spc="1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CLIMA,</a:t>
            </a:r>
            <a:r>
              <a:rPr sz="1400" b="1" spc="-20">
                <a:solidFill>
                  <a:srgbClr val="D07C46"/>
                </a:solidFill>
                <a:latin typeface="Calibri"/>
                <a:cs typeface="Calibri"/>
              </a:rPr>
              <a:t> BIODIVERSIDAD</a:t>
            </a:r>
            <a:r>
              <a:rPr sz="1400" b="1" spc="3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 spc="-50">
                <a:solidFill>
                  <a:srgbClr val="D07C46"/>
                </a:solidFill>
                <a:latin typeface="Calibri"/>
                <a:cs typeface="Calibri"/>
              </a:rPr>
              <a:t>Y </a:t>
            </a:r>
            <a:r>
              <a:rPr sz="1400" b="1" spc="-20">
                <a:solidFill>
                  <a:srgbClr val="D07C46"/>
                </a:solidFill>
                <a:latin typeface="Calibri"/>
                <a:cs typeface="Calibri"/>
              </a:rPr>
              <a:t>DEGRADACIÓN</a:t>
            </a:r>
            <a:r>
              <a:rPr sz="1400" b="1" spc="-35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DE</a:t>
            </a:r>
            <a:r>
              <a:rPr sz="1400" b="1" spc="1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D07C46"/>
                </a:solidFill>
                <a:latin typeface="Calibri"/>
                <a:cs typeface="Calibri"/>
              </a:rPr>
              <a:t>TIERRAS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4391" y="1520952"/>
            <a:ext cx="2656205" cy="667385"/>
          </a:xfrm>
          <a:prstGeom prst="rect">
            <a:avLst/>
          </a:prstGeom>
          <a:solidFill>
            <a:srgbClr val="EFECE9"/>
          </a:solidFill>
        </p:spPr>
        <p:txBody>
          <a:bodyPr vert="horz" wrap="square" lIns="0" tIns="27305" rIns="0" bIns="0" rtlCol="0">
            <a:spAutoFit/>
          </a:bodyPr>
          <a:lstStyle/>
          <a:p>
            <a:pPr marL="164465" marR="142875" indent="-11430" algn="ctr">
              <a:lnSpc>
                <a:spcPts val="1510"/>
              </a:lnSpc>
              <a:spcBef>
                <a:spcPts val="215"/>
              </a:spcBef>
            </a:pPr>
            <a:r>
              <a:rPr sz="1400" spc="-75">
                <a:latin typeface="Arial Black"/>
                <a:cs typeface="Arial Black"/>
              </a:rPr>
              <a:t>El</a:t>
            </a:r>
            <a:r>
              <a:rPr sz="1400" spc="-185">
                <a:latin typeface="Arial Black"/>
                <a:cs typeface="Arial Black"/>
              </a:rPr>
              <a:t> </a:t>
            </a:r>
            <a:r>
              <a:rPr sz="1400" spc="-90">
                <a:latin typeface="Arial Black"/>
                <a:cs typeface="Arial Black"/>
              </a:rPr>
              <a:t>cambio</a:t>
            </a:r>
            <a:r>
              <a:rPr sz="1400" spc="-105">
                <a:latin typeface="Arial Black"/>
                <a:cs typeface="Arial Black"/>
              </a:rPr>
              <a:t> </a:t>
            </a:r>
            <a:r>
              <a:rPr sz="1400" spc="-100">
                <a:latin typeface="Arial Black"/>
                <a:cs typeface="Arial Black"/>
              </a:rPr>
              <a:t>climático, </a:t>
            </a:r>
            <a:r>
              <a:rPr sz="1400" spc="-25">
                <a:latin typeface="Arial Black"/>
                <a:cs typeface="Arial Black"/>
              </a:rPr>
              <a:t>la </a:t>
            </a:r>
            <a:r>
              <a:rPr sz="1400" spc="-70">
                <a:latin typeface="Arial Black"/>
                <a:cs typeface="Arial Black"/>
              </a:rPr>
              <a:t>pérdida</a:t>
            </a:r>
            <a:r>
              <a:rPr sz="1400" spc="-13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95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biodiversidad </a:t>
            </a:r>
            <a:r>
              <a:rPr sz="1400" spc="-50">
                <a:latin typeface="Arial Black"/>
                <a:cs typeface="Arial Black"/>
              </a:rPr>
              <a:t>y </a:t>
            </a:r>
            <a:r>
              <a:rPr sz="1400" spc="-45">
                <a:latin typeface="Arial Black"/>
                <a:cs typeface="Arial Black"/>
              </a:rPr>
              <a:t>la</a:t>
            </a:r>
            <a:r>
              <a:rPr sz="1400" spc="-130">
                <a:latin typeface="Arial Black"/>
                <a:cs typeface="Arial Black"/>
              </a:rPr>
              <a:t> </a:t>
            </a:r>
            <a:r>
              <a:rPr sz="1400" spc="-95">
                <a:latin typeface="Arial Black"/>
                <a:cs typeface="Arial Black"/>
              </a:rPr>
              <a:t>degradación</a:t>
            </a:r>
            <a:r>
              <a:rPr sz="1400" spc="-75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tierras</a:t>
            </a:r>
            <a:endParaRPr sz="1400">
              <a:latin typeface="Arial Black"/>
              <a:cs typeface="Arial Black"/>
            </a:endParaRPr>
          </a:p>
        </p:txBody>
      </p:sp>
      <p:pic>
        <p:nvPicPr>
          <p:cNvPr id="21" name="object 21" descr="Imagen que contiene dibujo  El contenido generado por IA puede ser incorrecto.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937253" y="2762707"/>
            <a:ext cx="510171" cy="498017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1136396" y="2617470"/>
            <a:ext cx="20866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0">
                <a:solidFill>
                  <a:srgbClr val="155B4E"/>
                </a:solidFill>
                <a:latin typeface="Arial Black"/>
                <a:cs typeface="Arial Black"/>
              </a:rPr>
              <a:t>Seguridad</a:t>
            </a:r>
            <a:r>
              <a:rPr sz="1800" spc="-16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hídrica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36396" y="2896361"/>
            <a:ext cx="2339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>
                <a:latin typeface="Arial Black"/>
                <a:cs typeface="Arial Black"/>
              </a:rPr>
              <a:t>Recarga</a:t>
            </a:r>
            <a:r>
              <a:rPr sz="1200" spc="459">
                <a:latin typeface="Arial Black"/>
                <a:cs typeface="Arial Black"/>
              </a:rPr>
              <a:t>   </a:t>
            </a:r>
            <a:r>
              <a:rPr sz="1200">
                <a:latin typeface="Arial Black"/>
                <a:cs typeface="Arial Black"/>
              </a:rPr>
              <a:t>de</a:t>
            </a:r>
            <a:r>
              <a:rPr sz="1200" spc="470">
                <a:latin typeface="Arial Black"/>
                <a:cs typeface="Arial Black"/>
              </a:rPr>
              <a:t>   </a:t>
            </a:r>
            <a:r>
              <a:rPr sz="1200" spc="-70">
                <a:latin typeface="Arial Black"/>
                <a:cs typeface="Arial Black"/>
              </a:rPr>
              <a:t>acuíferos, </a:t>
            </a:r>
            <a:r>
              <a:rPr sz="1200">
                <a:latin typeface="Arial Black"/>
                <a:cs typeface="Arial Black"/>
              </a:rPr>
              <a:t>reducción</a:t>
            </a:r>
            <a:r>
              <a:rPr sz="1200" spc="39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de</a:t>
            </a:r>
            <a:r>
              <a:rPr sz="1200" spc="40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la</a:t>
            </a:r>
            <a:r>
              <a:rPr sz="1200" spc="370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erosión</a:t>
            </a:r>
            <a:r>
              <a:rPr sz="1200" spc="409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y </a:t>
            </a:r>
            <a:r>
              <a:rPr sz="1200" spc="-80">
                <a:latin typeface="Arial Black"/>
                <a:cs typeface="Arial Black"/>
              </a:rPr>
              <a:t>resiliencia</a:t>
            </a:r>
            <a:r>
              <a:rPr sz="1200" spc="-100">
                <a:latin typeface="Arial Black"/>
                <a:cs typeface="Arial Black"/>
              </a:rPr>
              <a:t> </a:t>
            </a:r>
            <a:r>
              <a:rPr sz="1200" spc="-35">
                <a:latin typeface="Arial Black"/>
                <a:cs typeface="Arial Black"/>
              </a:rPr>
              <a:t>de</a:t>
            </a:r>
            <a:r>
              <a:rPr sz="1200" spc="-8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cuencas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42230" y="2609850"/>
            <a:ext cx="2630805" cy="670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40">
                <a:solidFill>
                  <a:srgbClr val="155B4E"/>
                </a:solidFill>
                <a:latin typeface="Arial Black"/>
                <a:cs typeface="Arial Black"/>
              </a:rPr>
              <a:t>Acción</a:t>
            </a:r>
            <a:r>
              <a:rPr sz="1800" spc="-2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climática</a:t>
            </a:r>
            <a:endParaRPr sz="1800">
              <a:latin typeface="Arial Black"/>
              <a:cs typeface="Arial Black"/>
            </a:endParaRPr>
          </a:p>
          <a:p>
            <a:pPr marL="12700" marR="5080">
              <a:lnSpc>
                <a:spcPct val="100000"/>
              </a:lnSpc>
              <a:spcBef>
                <a:spcPts val="35"/>
              </a:spcBef>
            </a:pPr>
            <a:r>
              <a:rPr sz="1200" spc="-65">
                <a:latin typeface="Arial Black"/>
                <a:cs typeface="Arial Black"/>
              </a:rPr>
              <a:t>Adaptación,</a:t>
            </a:r>
            <a:r>
              <a:rPr sz="1200" spc="-125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captura</a:t>
            </a:r>
            <a:r>
              <a:rPr sz="1200" spc="-40">
                <a:latin typeface="Arial Black"/>
                <a:cs typeface="Arial Black"/>
              </a:rPr>
              <a:t> </a:t>
            </a:r>
            <a:r>
              <a:rPr sz="1200" spc="-20">
                <a:latin typeface="Arial Black"/>
                <a:cs typeface="Arial Black"/>
              </a:rPr>
              <a:t>de</a:t>
            </a:r>
            <a:r>
              <a:rPr sz="1200" spc="-65">
                <a:latin typeface="Arial Black"/>
                <a:cs typeface="Arial Black"/>
              </a:rPr>
              <a:t> </a:t>
            </a:r>
            <a:r>
              <a:rPr sz="1200" spc="-55">
                <a:latin typeface="Arial Black"/>
                <a:cs typeface="Arial Black"/>
              </a:rPr>
              <a:t>carbono</a:t>
            </a:r>
            <a:r>
              <a:rPr sz="1200" spc="-50">
                <a:latin typeface="Arial Black"/>
                <a:cs typeface="Arial Black"/>
              </a:rPr>
              <a:t> y </a:t>
            </a:r>
            <a:r>
              <a:rPr sz="1200" spc="-75">
                <a:latin typeface="Arial Black"/>
                <a:cs typeface="Arial Black"/>
              </a:rPr>
              <a:t>reducción</a:t>
            </a:r>
            <a:r>
              <a:rPr sz="1200" spc="-14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95">
                <a:latin typeface="Arial Black"/>
                <a:cs typeface="Arial Black"/>
              </a:rPr>
              <a:t> </a:t>
            </a:r>
            <a:r>
              <a:rPr sz="1200" spc="-85">
                <a:latin typeface="Arial Black"/>
                <a:cs typeface="Arial Black"/>
              </a:rPr>
              <a:t>riesgos</a:t>
            </a:r>
            <a:r>
              <a:rPr sz="1200" spc="-45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climáticos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6396" y="3858514"/>
            <a:ext cx="2310765" cy="670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20">
                <a:solidFill>
                  <a:srgbClr val="155B4E"/>
                </a:solidFill>
                <a:latin typeface="Arial Black"/>
                <a:cs typeface="Arial Black"/>
              </a:rPr>
              <a:t>Protección</a:t>
            </a:r>
            <a:r>
              <a:rPr sz="1800" spc="-15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10">
                <a:solidFill>
                  <a:srgbClr val="155B4E"/>
                </a:solidFill>
                <a:latin typeface="Arial Black"/>
                <a:cs typeface="Arial Black"/>
              </a:rPr>
              <a:t>urbana</a:t>
            </a:r>
            <a:endParaRPr sz="1800">
              <a:latin typeface="Arial Black"/>
              <a:cs typeface="Arial Black"/>
            </a:endParaRPr>
          </a:p>
          <a:p>
            <a:pPr marL="12700" marR="5080">
              <a:lnSpc>
                <a:spcPct val="100000"/>
              </a:lnSpc>
              <a:spcBef>
                <a:spcPts val="35"/>
              </a:spcBef>
            </a:pPr>
            <a:r>
              <a:rPr sz="1200" spc="-75">
                <a:latin typeface="Arial Black"/>
                <a:cs typeface="Arial Black"/>
              </a:rPr>
              <a:t>Reducción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de</a:t>
            </a:r>
            <a:r>
              <a:rPr sz="1200" spc="10">
                <a:latin typeface="Arial Black"/>
                <a:cs typeface="Arial Black"/>
              </a:rPr>
              <a:t> </a:t>
            </a:r>
            <a:r>
              <a:rPr sz="1200" spc="-60">
                <a:latin typeface="Arial Black"/>
                <a:cs typeface="Arial Black"/>
              </a:rPr>
              <a:t>islas</a:t>
            </a:r>
            <a:r>
              <a:rPr sz="1200" spc="-55">
                <a:latin typeface="Arial Black"/>
                <a:cs typeface="Arial Black"/>
              </a:rPr>
              <a:t> </a:t>
            </a:r>
            <a:r>
              <a:rPr sz="1200">
                <a:latin typeface="Arial Black"/>
                <a:cs typeface="Arial Black"/>
              </a:rPr>
              <a:t>de</a:t>
            </a:r>
            <a:r>
              <a:rPr sz="1200" spc="5">
                <a:latin typeface="Arial Black"/>
                <a:cs typeface="Arial Black"/>
              </a:rPr>
              <a:t> </a:t>
            </a:r>
            <a:r>
              <a:rPr sz="1200" spc="-45">
                <a:latin typeface="Arial Black"/>
                <a:cs typeface="Arial Black"/>
              </a:rPr>
              <a:t>calor</a:t>
            </a:r>
            <a:r>
              <a:rPr sz="1200" spc="-2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y </a:t>
            </a:r>
            <a:r>
              <a:rPr sz="1200" spc="-55">
                <a:latin typeface="Arial Black"/>
                <a:cs typeface="Arial Black"/>
              </a:rPr>
              <a:t>control</a:t>
            </a:r>
            <a:r>
              <a:rPr sz="1200" spc="-150">
                <a:latin typeface="Arial Black"/>
                <a:cs typeface="Arial Black"/>
              </a:rPr>
              <a:t> </a:t>
            </a:r>
            <a:r>
              <a:rPr sz="1200" spc="-50">
                <a:latin typeface="Arial Black"/>
                <a:cs typeface="Arial Black"/>
              </a:rPr>
              <a:t>de</a:t>
            </a:r>
            <a:r>
              <a:rPr sz="1200" spc="-114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inundaciones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42230" y="3677539"/>
            <a:ext cx="1826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85">
                <a:solidFill>
                  <a:srgbClr val="155B4E"/>
                </a:solidFill>
                <a:latin typeface="Arial Black"/>
                <a:cs typeface="Arial Black"/>
              </a:rPr>
              <a:t>Desarrollo</a:t>
            </a:r>
            <a:r>
              <a:rPr sz="1800" spc="-1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800" spc="-65">
                <a:solidFill>
                  <a:srgbClr val="155B4E"/>
                </a:solidFill>
                <a:latin typeface="Arial Black"/>
                <a:cs typeface="Arial Black"/>
              </a:rPr>
              <a:t>local</a:t>
            </a:r>
            <a:endParaRPr sz="1800">
              <a:latin typeface="Arial Black"/>
              <a:cs typeface="Arial Black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42230" y="3961003"/>
            <a:ext cx="2660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>
                <a:latin typeface="Arial Black"/>
                <a:cs typeface="Arial Black"/>
              </a:rPr>
              <a:t>Medios</a:t>
            </a:r>
            <a:r>
              <a:rPr sz="1200" spc="350">
                <a:latin typeface="Arial Black"/>
                <a:cs typeface="Arial Black"/>
              </a:rPr>
              <a:t>  </a:t>
            </a:r>
            <a:r>
              <a:rPr sz="1200">
                <a:latin typeface="Arial Black"/>
                <a:cs typeface="Arial Black"/>
              </a:rPr>
              <a:t>de</a:t>
            </a:r>
            <a:r>
              <a:rPr sz="1200" spc="360">
                <a:latin typeface="Arial Black"/>
                <a:cs typeface="Arial Black"/>
              </a:rPr>
              <a:t>  </a:t>
            </a:r>
            <a:r>
              <a:rPr sz="1200">
                <a:latin typeface="Arial Black"/>
                <a:cs typeface="Arial Black"/>
              </a:rPr>
              <a:t>vida</a:t>
            </a:r>
            <a:r>
              <a:rPr sz="1200" spc="355">
                <a:latin typeface="Arial Black"/>
                <a:cs typeface="Arial Black"/>
              </a:rPr>
              <a:t>  </a:t>
            </a:r>
            <a:r>
              <a:rPr sz="1200" spc="-75">
                <a:latin typeface="Arial Black"/>
                <a:cs typeface="Arial Black"/>
              </a:rPr>
              <a:t>sostenibles, </a:t>
            </a:r>
            <a:r>
              <a:rPr sz="1200">
                <a:latin typeface="Arial Black"/>
                <a:cs typeface="Arial Black"/>
              </a:rPr>
              <a:t>manejo</a:t>
            </a:r>
            <a:r>
              <a:rPr sz="1200" spc="320">
                <a:latin typeface="Arial Black"/>
                <a:cs typeface="Arial Black"/>
              </a:rPr>
              <a:t>     </a:t>
            </a:r>
            <a:r>
              <a:rPr sz="1200">
                <a:latin typeface="Arial Black"/>
                <a:cs typeface="Arial Black"/>
              </a:rPr>
              <a:t>comunitario</a:t>
            </a:r>
            <a:r>
              <a:rPr sz="1200" spc="325">
                <a:latin typeface="Arial Black"/>
                <a:cs typeface="Arial Black"/>
              </a:rPr>
              <a:t>     </a:t>
            </a:r>
            <a:r>
              <a:rPr sz="1200" spc="-50">
                <a:latin typeface="Arial Black"/>
                <a:cs typeface="Arial Black"/>
              </a:rPr>
              <a:t>y </a:t>
            </a:r>
            <a:r>
              <a:rPr sz="1200" spc="-65">
                <a:latin typeface="Arial Black"/>
                <a:cs typeface="Arial Black"/>
              </a:rPr>
              <a:t>productividad</a:t>
            </a:r>
            <a:r>
              <a:rPr sz="1200" spc="-50">
                <a:latin typeface="Arial Black"/>
                <a:cs typeface="Arial Black"/>
              </a:rPr>
              <a:t> de</a:t>
            </a:r>
            <a:r>
              <a:rPr sz="1200" spc="-70">
                <a:latin typeface="Arial Black"/>
                <a:cs typeface="Arial Black"/>
              </a:rPr>
              <a:t> </a:t>
            </a:r>
            <a:r>
              <a:rPr sz="1200" spc="-10">
                <a:latin typeface="Arial Black"/>
                <a:cs typeface="Arial Black"/>
              </a:rPr>
              <a:t>paisajes</a:t>
            </a:r>
            <a:endParaRPr sz="1200">
              <a:latin typeface="Arial Black"/>
              <a:cs typeface="Arial Black"/>
            </a:endParaRPr>
          </a:p>
        </p:txBody>
      </p:sp>
      <p:pic>
        <p:nvPicPr>
          <p:cNvPr id="28" name="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62203" y="3918699"/>
            <a:ext cx="486676" cy="486676"/>
          </a:xfrm>
          <a:prstGeom prst="rect">
            <a:avLst/>
          </a:prstGeom>
        </p:spPr>
      </p:pic>
      <p:pic>
        <p:nvPicPr>
          <p:cNvPr id="29" name="object 29" descr="Imagen que contiene dibujo  El contenido generado por IA puede ser incorrecto.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936746" y="3867810"/>
            <a:ext cx="544741" cy="522960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360375" y="4997907"/>
            <a:ext cx="722122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65">
                <a:solidFill>
                  <a:srgbClr val="155B4E"/>
                </a:solidFill>
                <a:latin typeface="Arial Black"/>
                <a:cs typeface="Arial Black"/>
              </a:rPr>
              <a:t>Agua</a:t>
            </a:r>
            <a:r>
              <a:rPr sz="1400" spc="-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•</a:t>
            </a:r>
            <a:r>
              <a:rPr sz="1400" spc="-2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0">
                <a:solidFill>
                  <a:srgbClr val="155B4E"/>
                </a:solidFill>
                <a:latin typeface="Arial Black"/>
                <a:cs typeface="Arial Black"/>
              </a:rPr>
              <a:t>Agricultura</a:t>
            </a:r>
            <a:r>
              <a:rPr sz="1400" spc="-12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•</a:t>
            </a:r>
            <a:r>
              <a:rPr sz="1400" spc="-2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95">
                <a:solidFill>
                  <a:srgbClr val="155B4E"/>
                </a:solidFill>
                <a:latin typeface="Arial Black"/>
                <a:cs typeface="Arial Black"/>
              </a:rPr>
              <a:t>Ciudades</a:t>
            </a:r>
            <a:r>
              <a:rPr sz="1400" spc="-14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•</a:t>
            </a:r>
            <a:r>
              <a:rPr sz="1400" spc="-2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0">
                <a:solidFill>
                  <a:srgbClr val="155B4E"/>
                </a:solidFill>
                <a:latin typeface="Arial Black"/>
                <a:cs typeface="Arial Black"/>
              </a:rPr>
              <a:t>Infraestructura</a:t>
            </a:r>
            <a:r>
              <a:rPr sz="1400" spc="-6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•</a:t>
            </a:r>
            <a:r>
              <a:rPr sz="1400" spc="-21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0">
                <a:solidFill>
                  <a:srgbClr val="155B4E"/>
                </a:solidFill>
                <a:latin typeface="Arial Black"/>
                <a:cs typeface="Arial Black"/>
              </a:rPr>
              <a:t>Protección</a:t>
            </a:r>
            <a:r>
              <a:rPr sz="1400" spc="-1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5">
                <a:solidFill>
                  <a:srgbClr val="155B4E"/>
                </a:solidFill>
                <a:latin typeface="Arial Black"/>
                <a:cs typeface="Arial Black"/>
              </a:rPr>
              <a:t>civil</a:t>
            </a:r>
            <a:r>
              <a:rPr sz="1400" spc="-13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155B4E"/>
                </a:solidFill>
                <a:latin typeface="Arial Black"/>
                <a:cs typeface="Arial Black"/>
              </a:rPr>
              <a:t>•</a:t>
            </a:r>
            <a:r>
              <a:rPr sz="1400" spc="-2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75">
                <a:solidFill>
                  <a:srgbClr val="155B4E"/>
                </a:solidFill>
                <a:latin typeface="Arial Black"/>
                <a:cs typeface="Arial Black"/>
              </a:rPr>
              <a:t>Desarrollo</a:t>
            </a:r>
            <a:r>
              <a:rPr sz="1400" spc="-12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155B4E"/>
                </a:solidFill>
                <a:latin typeface="Arial Black"/>
                <a:cs typeface="Arial Black"/>
              </a:rPr>
              <a:t>rural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650360" y="1484122"/>
            <a:ext cx="2729230" cy="739140"/>
          </a:xfrm>
          <a:prstGeom prst="rect">
            <a:avLst/>
          </a:prstGeom>
          <a:solidFill>
            <a:srgbClr val="EFECE9"/>
          </a:solidFill>
        </p:spPr>
        <p:txBody>
          <a:bodyPr vert="horz" wrap="square" lIns="0" tIns="24130" rIns="0" bIns="0" rtlCol="0">
            <a:spAutoFit/>
          </a:bodyPr>
          <a:lstStyle/>
          <a:p>
            <a:pPr marL="109855" marR="88265" indent="-2540" algn="ctr">
              <a:lnSpc>
                <a:spcPct val="100000"/>
              </a:lnSpc>
              <a:spcBef>
                <a:spcPts val="190"/>
              </a:spcBef>
            </a:pPr>
            <a:r>
              <a:rPr sz="1400" spc="-10">
                <a:latin typeface="Arial Black"/>
                <a:cs typeface="Arial Black"/>
              </a:rPr>
              <a:t>Expresiones </a:t>
            </a:r>
            <a:r>
              <a:rPr sz="1400" spc="-100">
                <a:latin typeface="Arial Black"/>
                <a:cs typeface="Arial Black"/>
              </a:rPr>
              <a:t>interconectadas</a:t>
            </a:r>
            <a:r>
              <a:rPr sz="1400" spc="-8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05">
                <a:latin typeface="Arial Black"/>
                <a:cs typeface="Arial Black"/>
              </a:rPr>
              <a:t> </a:t>
            </a:r>
            <a:r>
              <a:rPr sz="1400" spc="-25">
                <a:latin typeface="Arial Black"/>
                <a:cs typeface="Arial Black"/>
              </a:rPr>
              <a:t>un </a:t>
            </a:r>
            <a:r>
              <a:rPr sz="1400" spc="-70">
                <a:latin typeface="Arial Black"/>
                <a:cs typeface="Arial Black"/>
              </a:rPr>
              <a:t>mismo</a:t>
            </a:r>
            <a:r>
              <a:rPr sz="1400" spc="-150">
                <a:latin typeface="Arial Black"/>
                <a:cs typeface="Arial Black"/>
              </a:rPr>
              <a:t> </a:t>
            </a:r>
            <a:r>
              <a:rPr sz="1400" spc="-70">
                <a:latin typeface="Arial Black"/>
                <a:cs typeface="Arial Black"/>
              </a:rPr>
              <a:t>modelo</a:t>
            </a:r>
            <a:r>
              <a:rPr sz="1400" spc="-155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35">
                <a:latin typeface="Arial Black"/>
                <a:cs typeface="Arial Black"/>
              </a:rPr>
              <a:t> </a:t>
            </a:r>
            <a:r>
              <a:rPr sz="1400" spc="-55">
                <a:latin typeface="Arial Black"/>
                <a:cs typeface="Arial Black"/>
              </a:rPr>
              <a:t>desarrollo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639814" y="1449704"/>
            <a:ext cx="225996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600" b="1" i="1">
                <a:solidFill>
                  <a:srgbClr val="BA925A"/>
                </a:solidFill>
                <a:latin typeface="Trebuchet MS"/>
                <a:cs typeface="Trebuchet MS"/>
              </a:rPr>
              <a:t>Generan</a:t>
            </a:r>
            <a:r>
              <a:rPr sz="1600" b="1" i="1" spc="-5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 spc="-10">
                <a:solidFill>
                  <a:srgbClr val="BA925A"/>
                </a:solidFill>
                <a:latin typeface="Trebuchet MS"/>
                <a:cs typeface="Trebuchet MS"/>
              </a:rPr>
              <a:t>beneficios múltiples</a:t>
            </a:r>
            <a:r>
              <a:rPr sz="1600" b="1" i="1" spc="-4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BA925A"/>
                </a:solidFill>
                <a:latin typeface="Trebuchet MS"/>
                <a:cs typeface="Trebuchet MS"/>
              </a:rPr>
              <a:t>y</a:t>
            </a:r>
            <a:r>
              <a:rPr sz="1600" b="1" i="1" spc="-15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 spc="-20">
                <a:solidFill>
                  <a:srgbClr val="BA925A"/>
                </a:solidFill>
                <a:latin typeface="Trebuchet MS"/>
                <a:cs typeface="Trebuchet MS"/>
              </a:rPr>
              <a:t>simultáneos para</a:t>
            </a:r>
            <a:r>
              <a:rPr sz="1600" b="1" i="1" spc="-105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BA925A"/>
                </a:solidFill>
                <a:latin typeface="Trebuchet MS"/>
                <a:cs typeface="Trebuchet MS"/>
              </a:rPr>
              <a:t>las</a:t>
            </a:r>
            <a:r>
              <a:rPr sz="1600" b="1" i="1" spc="-12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BA925A"/>
                </a:solidFill>
                <a:latin typeface="Trebuchet MS"/>
                <a:cs typeface="Trebuchet MS"/>
              </a:rPr>
              <a:t>personas</a:t>
            </a:r>
            <a:r>
              <a:rPr sz="1600" b="1" i="1" spc="-5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>
                <a:solidFill>
                  <a:srgbClr val="BA925A"/>
                </a:solidFill>
                <a:latin typeface="Trebuchet MS"/>
                <a:cs typeface="Trebuchet MS"/>
              </a:rPr>
              <a:t>y</a:t>
            </a:r>
            <a:r>
              <a:rPr sz="1600" b="1" i="1" spc="-160">
                <a:solidFill>
                  <a:srgbClr val="BA925A"/>
                </a:solidFill>
                <a:latin typeface="Trebuchet MS"/>
                <a:cs typeface="Trebuchet MS"/>
              </a:rPr>
              <a:t> </a:t>
            </a:r>
            <a:r>
              <a:rPr sz="1600" b="1" i="1" spc="-25">
                <a:solidFill>
                  <a:srgbClr val="BA925A"/>
                </a:solidFill>
                <a:latin typeface="Trebuchet MS"/>
                <a:cs typeface="Trebuchet MS"/>
              </a:rPr>
              <a:t>la </a:t>
            </a:r>
            <a:r>
              <a:rPr sz="1600" b="1" i="1" spc="-10">
                <a:solidFill>
                  <a:srgbClr val="BA925A"/>
                </a:solidFill>
                <a:latin typeface="Trebuchet MS"/>
                <a:cs typeface="Trebuchet MS"/>
              </a:rPr>
              <a:t>naturaleza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082036" y="1712340"/>
            <a:ext cx="412750" cy="196215"/>
          </a:xfrm>
          <a:custGeom>
            <a:avLst/>
            <a:gdLst/>
            <a:ahLst/>
            <a:cxnLst/>
            <a:rect l="l" t="t" r="r" b="b"/>
            <a:pathLst>
              <a:path w="412750" h="196214">
                <a:moveTo>
                  <a:pt x="412623" y="117602"/>
                </a:moveTo>
                <a:lnTo>
                  <a:pt x="0" y="117602"/>
                </a:lnTo>
                <a:lnTo>
                  <a:pt x="0" y="195961"/>
                </a:lnTo>
                <a:lnTo>
                  <a:pt x="412623" y="195961"/>
                </a:lnTo>
                <a:lnTo>
                  <a:pt x="412623" y="117602"/>
                </a:lnTo>
                <a:close/>
              </a:path>
              <a:path w="412750" h="196214">
                <a:moveTo>
                  <a:pt x="412623" y="0"/>
                </a:moveTo>
                <a:lnTo>
                  <a:pt x="0" y="0"/>
                </a:lnTo>
                <a:lnTo>
                  <a:pt x="0" y="78359"/>
                </a:lnTo>
                <a:lnTo>
                  <a:pt x="412623" y="78359"/>
                </a:lnTo>
                <a:lnTo>
                  <a:pt x="412623" y="0"/>
                </a:lnTo>
                <a:close/>
              </a:path>
            </a:pathLst>
          </a:custGeom>
          <a:solidFill>
            <a:srgbClr val="D07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931659" y="1042797"/>
            <a:ext cx="231140" cy="405130"/>
          </a:xfrm>
          <a:custGeom>
            <a:avLst/>
            <a:gdLst/>
            <a:ahLst/>
            <a:cxnLst/>
            <a:rect l="l" t="t" r="r" b="b"/>
            <a:pathLst>
              <a:path w="231140" h="405130">
                <a:moveTo>
                  <a:pt x="172974" y="0"/>
                </a:moveTo>
                <a:lnTo>
                  <a:pt x="57658" y="0"/>
                </a:lnTo>
                <a:lnTo>
                  <a:pt x="57658" y="289687"/>
                </a:lnTo>
                <a:lnTo>
                  <a:pt x="0" y="289687"/>
                </a:lnTo>
                <a:lnTo>
                  <a:pt x="115316" y="405002"/>
                </a:lnTo>
                <a:lnTo>
                  <a:pt x="230632" y="289687"/>
                </a:lnTo>
                <a:lnTo>
                  <a:pt x="172974" y="289687"/>
                </a:lnTo>
                <a:lnTo>
                  <a:pt x="172974" y="0"/>
                </a:lnTo>
                <a:close/>
              </a:path>
            </a:pathLst>
          </a:custGeom>
          <a:solidFill>
            <a:srgbClr val="153B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013192" y="4051553"/>
            <a:ext cx="314960" cy="689610"/>
          </a:xfrm>
          <a:custGeom>
            <a:avLst/>
            <a:gdLst/>
            <a:ahLst/>
            <a:cxnLst/>
            <a:rect l="l" t="t" r="r" b="b"/>
            <a:pathLst>
              <a:path w="314959" h="689610">
                <a:moveTo>
                  <a:pt x="222250" y="0"/>
                </a:moveTo>
                <a:lnTo>
                  <a:pt x="222250" y="42291"/>
                </a:lnTo>
                <a:lnTo>
                  <a:pt x="179831" y="59563"/>
                </a:lnTo>
                <a:lnTo>
                  <a:pt x="140969" y="82677"/>
                </a:lnTo>
                <a:lnTo>
                  <a:pt x="105917" y="110998"/>
                </a:lnTo>
                <a:lnTo>
                  <a:pt x="75183" y="143891"/>
                </a:lnTo>
                <a:lnTo>
                  <a:pt x="49149" y="180848"/>
                </a:lnTo>
                <a:lnTo>
                  <a:pt x="28321" y="221361"/>
                </a:lnTo>
                <a:lnTo>
                  <a:pt x="12826" y="264922"/>
                </a:lnTo>
                <a:lnTo>
                  <a:pt x="3301" y="310769"/>
                </a:lnTo>
                <a:lnTo>
                  <a:pt x="0" y="358394"/>
                </a:lnTo>
                <a:lnTo>
                  <a:pt x="3428" y="407289"/>
                </a:lnTo>
                <a:lnTo>
                  <a:pt x="13334" y="453898"/>
                </a:lnTo>
                <a:lnTo>
                  <a:pt x="29209" y="497840"/>
                </a:lnTo>
                <a:lnTo>
                  <a:pt x="50673" y="538480"/>
                </a:lnTo>
                <a:lnTo>
                  <a:pt x="77215" y="575310"/>
                </a:lnTo>
                <a:lnTo>
                  <a:pt x="108330" y="607949"/>
                </a:lnTo>
                <a:lnTo>
                  <a:pt x="143382" y="635762"/>
                </a:lnTo>
                <a:lnTo>
                  <a:pt x="182117" y="658368"/>
                </a:lnTo>
                <a:lnTo>
                  <a:pt x="223900" y="675132"/>
                </a:lnTo>
                <a:lnTo>
                  <a:pt x="268350" y="685546"/>
                </a:lnTo>
                <a:lnTo>
                  <a:pt x="314832" y="689102"/>
                </a:lnTo>
                <a:lnTo>
                  <a:pt x="314832" y="599186"/>
                </a:lnTo>
                <a:lnTo>
                  <a:pt x="263016" y="592709"/>
                </a:lnTo>
                <a:lnTo>
                  <a:pt x="215010" y="574167"/>
                </a:lnTo>
                <a:lnTo>
                  <a:pt x="172338" y="544576"/>
                </a:lnTo>
                <a:lnTo>
                  <a:pt x="136651" y="505333"/>
                </a:lnTo>
                <a:lnTo>
                  <a:pt x="109854" y="457581"/>
                </a:lnTo>
                <a:lnTo>
                  <a:pt x="95376" y="411353"/>
                </a:lnTo>
                <a:lnTo>
                  <a:pt x="89915" y="364363"/>
                </a:lnTo>
                <a:lnTo>
                  <a:pt x="93090" y="317881"/>
                </a:lnTo>
                <a:lnTo>
                  <a:pt x="104521" y="273304"/>
                </a:lnTo>
                <a:lnTo>
                  <a:pt x="123443" y="231775"/>
                </a:lnTo>
                <a:lnTo>
                  <a:pt x="149732" y="194818"/>
                </a:lnTo>
                <a:lnTo>
                  <a:pt x="182879" y="163322"/>
                </a:lnTo>
                <a:lnTo>
                  <a:pt x="222250" y="138938"/>
                </a:lnTo>
                <a:lnTo>
                  <a:pt x="222250" y="179959"/>
                </a:lnTo>
                <a:lnTo>
                  <a:pt x="314832" y="72644"/>
                </a:lnTo>
                <a:lnTo>
                  <a:pt x="222250" y="0"/>
                </a:lnTo>
                <a:close/>
              </a:path>
            </a:pathLst>
          </a:custGeom>
          <a:solidFill>
            <a:srgbClr val="D07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377178" y="152425"/>
            <a:ext cx="3050921" cy="5684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344525" y="183641"/>
            <a:ext cx="54927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>
                <a:latin typeface="Calibri"/>
                <a:cs typeface="Calibri"/>
              </a:rPr>
              <a:t>México</a:t>
            </a:r>
            <a:r>
              <a:rPr sz="2400" b="1" spc="-12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cuenta</a:t>
            </a:r>
            <a:r>
              <a:rPr sz="2400" b="1" spc="-9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con</a:t>
            </a:r>
            <a:r>
              <a:rPr sz="2400" b="1" spc="-13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una</a:t>
            </a:r>
            <a:r>
              <a:rPr sz="2400" b="1" spc="-70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base</a:t>
            </a:r>
            <a:r>
              <a:rPr sz="2400" b="1" spc="-85">
                <a:latin typeface="Calibri"/>
                <a:cs typeface="Calibri"/>
              </a:rPr>
              <a:t> </a:t>
            </a:r>
            <a:r>
              <a:rPr sz="2400" b="1">
                <a:latin typeface="Calibri"/>
                <a:cs typeface="Calibri"/>
              </a:rPr>
              <a:t>jurídica</a:t>
            </a:r>
            <a:r>
              <a:rPr sz="2400" b="1" spc="-114">
                <a:latin typeface="Calibri"/>
                <a:cs typeface="Calibri"/>
              </a:rPr>
              <a:t> </a:t>
            </a:r>
            <a:r>
              <a:rPr sz="2400" b="1" spc="-10">
                <a:latin typeface="Calibri"/>
                <a:cs typeface="Calibri"/>
              </a:rPr>
              <a:t>amplia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4525" y="526541"/>
            <a:ext cx="3764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155B4E"/>
                </a:solidFill>
                <a:latin typeface="Calibri"/>
                <a:cs typeface="Calibri"/>
              </a:rPr>
              <a:t>para</a:t>
            </a:r>
            <a:r>
              <a:rPr sz="2400" b="1" spc="-12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155B4E"/>
                </a:solidFill>
                <a:latin typeface="Calibri"/>
                <a:cs typeface="Calibri"/>
              </a:rPr>
              <a:t>impulsar</a:t>
            </a:r>
            <a:r>
              <a:rPr sz="2400" b="1" spc="-9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2400" b="1">
                <a:solidFill>
                  <a:srgbClr val="155B4E"/>
                </a:solidFill>
                <a:latin typeface="Calibri"/>
                <a:cs typeface="Calibri"/>
              </a:rPr>
              <a:t>la</a:t>
            </a:r>
            <a:r>
              <a:rPr sz="2400" b="1" spc="-9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2400" b="1" spc="-10">
                <a:solidFill>
                  <a:srgbClr val="155B4E"/>
                </a:solidFill>
                <a:latin typeface="Calibri"/>
                <a:cs typeface="Calibri"/>
              </a:rPr>
              <a:t>regeneración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58401" y="251955"/>
            <a:ext cx="2340229" cy="39079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89063" y="4650320"/>
            <a:ext cx="4409186" cy="182384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132070" y="663320"/>
            <a:ext cx="3794125" cy="620395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12065" marR="5080" algn="ctr">
              <a:lnSpc>
                <a:spcPts val="1500"/>
              </a:lnSpc>
              <a:spcBef>
                <a:spcPts val="305"/>
              </a:spcBef>
            </a:pP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Dispone</a:t>
            </a:r>
            <a:r>
              <a:rPr sz="1400" b="1" spc="-3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de</a:t>
            </a:r>
            <a:r>
              <a:rPr sz="1400" b="1" spc="-3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una</a:t>
            </a:r>
            <a:r>
              <a:rPr sz="1400" b="1" spc="-3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20">
                <a:solidFill>
                  <a:srgbClr val="155B4E"/>
                </a:solidFill>
                <a:latin typeface="Calibri"/>
                <a:cs typeface="Calibri"/>
              </a:rPr>
              <a:t>arquitectura</a:t>
            </a:r>
            <a:r>
              <a:rPr sz="1400" b="1" spc="-4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jurídica,</a:t>
            </a:r>
            <a:r>
              <a:rPr sz="1400" b="1" spc="-1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20">
                <a:solidFill>
                  <a:srgbClr val="155B4E"/>
                </a:solidFill>
                <a:latin typeface="Calibri"/>
                <a:cs typeface="Calibri"/>
              </a:rPr>
              <a:t>institucional</a:t>
            </a:r>
            <a:r>
              <a:rPr sz="1400" b="1" spc="-4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50">
                <a:solidFill>
                  <a:srgbClr val="155B4E"/>
                </a:solidFill>
                <a:latin typeface="Calibri"/>
                <a:cs typeface="Calibri"/>
              </a:rPr>
              <a:t>y </a:t>
            </a:r>
            <a:r>
              <a:rPr sz="1400" b="1" spc="-20">
                <a:solidFill>
                  <a:srgbClr val="155B4E"/>
                </a:solidFill>
                <a:latin typeface="Calibri"/>
                <a:cs typeface="Calibri"/>
              </a:rPr>
              <a:t>programática</a:t>
            </a:r>
            <a:r>
              <a:rPr sz="1400" b="1" spc="-7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que</a:t>
            </a:r>
            <a:r>
              <a:rPr sz="1400" b="1" spc="-1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5B4E"/>
                </a:solidFill>
                <a:latin typeface="Calibri"/>
                <a:cs typeface="Calibri"/>
              </a:rPr>
              <a:t>permite</a:t>
            </a:r>
            <a:r>
              <a:rPr sz="1400" b="1" spc="-6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5B4E"/>
                </a:solidFill>
                <a:latin typeface="Calibri"/>
                <a:cs typeface="Calibri"/>
              </a:rPr>
              <a:t>actuar</a:t>
            </a:r>
            <a:r>
              <a:rPr sz="1400" b="1" spc="-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en</a:t>
            </a:r>
            <a:r>
              <a:rPr sz="1400" b="1" spc="-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5B4E"/>
                </a:solidFill>
                <a:latin typeface="Calibri"/>
                <a:cs typeface="Calibri"/>
              </a:rPr>
              <a:t>distintos </a:t>
            </a:r>
            <a:r>
              <a:rPr sz="1400" b="1" spc="-20">
                <a:solidFill>
                  <a:srgbClr val="155B4E"/>
                </a:solidFill>
                <a:latin typeface="Calibri"/>
                <a:cs typeface="Calibri"/>
              </a:rPr>
              <a:t>sectores</a:t>
            </a:r>
            <a:r>
              <a:rPr sz="1400" b="1" spc="-6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5B4E"/>
                </a:solidFill>
                <a:latin typeface="Calibri"/>
                <a:cs typeface="Calibri"/>
              </a:rPr>
              <a:t>y</a:t>
            </a:r>
            <a:r>
              <a:rPr sz="1400" b="1" spc="15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5B4E"/>
                </a:solidFill>
                <a:latin typeface="Calibri"/>
                <a:cs typeface="Calibri"/>
              </a:rPr>
              <a:t>escalas</a:t>
            </a:r>
            <a:r>
              <a:rPr sz="1400" b="1" spc="-30">
                <a:solidFill>
                  <a:srgbClr val="155B4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5B4E"/>
                </a:solidFill>
                <a:latin typeface="Calibri"/>
                <a:cs typeface="Calibri"/>
              </a:rPr>
              <a:t>territoriales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2319273"/>
            <a:ext cx="390525" cy="39052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1782317"/>
            <a:ext cx="390525" cy="39052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2856357"/>
            <a:ext cx="390525" cy="39052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3429634"/>
            <a:ext cx="390525" cy="39052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4003040"/>
            <a:ext cx="390525" cy="39052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4576317"/>
            <a:ext cx="390525" cy="390525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110183" y="1859661"/>
            <a:ext cx="62547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65">
                <a:latin typeface="Arial Black"/>
                <a:cs typeface="Arial Black"/>
              </a:rPr>
              <a:t>LGEEPA</a:t>
            </a:r>
            <a:r>
              <a:rPr sz="1400" spc="-215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-</a:t>
            </a:r>
            <a:r>
              <a:rPr sz="1400" spc="-65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155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General</a:t>
            </a:r>
            <a:r>
              <a:rPr sz="1400" spc="-114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del</a:t>
            </a:r>
            <a:r>
              <a:rPr sz="1400" spc="-130">
                <a:latin typeface="Arial Black"/>
                <a:cs typeface="Arial Black"/>
              </a:rPr>
              <a:t> </a:t>
            </a:r>
            <a:r>
              <a:rPr sz="1400" spc="-70">
                <a:latin typeface="Arial Black"/>
                <a:cs typeface="Arial Black"/>
              </a:rPr>
              <a:t>Equilibrio</a:t>
            </a:r>
            <a:r>
              <a:rPr sz="1400" spc="-175">
                <a:latin typeface="Arial Black"/>
                <a:cs typeface="Arial Black"/>
              </a:rPr>
              <a:t> </a:t>
            </a:r>
            <a:r>
              <a:rPr sz="1400" spc="-125">
                <a:latin typeface="Arial Black"/>
                <a:cs typeface="Arial Black"/>
              </a:rPr>
              <a:t>Ecológico</a:t>
            </a:r>
            <a:r>
              <a:rPr sz="1400" spc="-220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y</a:t>
            </a:r>
            <a:r>
              <a:rPr sz="1400" spc="-110">
                <a:latin typeface="Arial Black"/>
                <a:cs typeface="Arial Black"/>
              </a:rPr>
              <a:t> </a:t>
            </a:r>
            <a:r>
              <a:rPr sz="1400" spc="-105">
                <a:latin typeface="Arial Black"/>
                <a:cs typeface="Arial Black"/>
              </a:rPr>
              <a:t>Protección</a:t>
            </a:r>
            <a:r>
              <a:rPr sz="1400" spc="-175">
                <a:latin typeface="Arial Black"/>
                <a:cs typeface="Arial Black"/>
              </a:rPr>
              <a:t> </a:t>
            </a:r>
            <a:r>
              <a:rPr sz="1400" spc="-45">
                <a:latin typeface="Arial Black"/>
                <a:cs typeface="Arial Black"/>
              </a:rPr>
              <a:t>al</a:t>
            </a:r>
            <a:r>
              <a:rPr sz="1400" spc="-10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Ambiente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10183" y="2367788"/>
            <a:ext cx="35763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50">
                <a:latin typeface="Arial Black"/>
                <a:cs typeface="Arial Black"/>
              </a:rPr>
              <a:t>LGCC</a:t>
            </a:r>
            <a:r>
              <a:rPr sz="1400" spc="-325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–</a:t>
            </a:r>
            <a:r>
              <a:rPr sz="1400" spc="-45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190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General</a:t>
            </a:r>
            <a:r>
              <a:rPr sz="1400" spc="-165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40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Cambio</a:t>
            </a:r>
            <a:r>
              <a:rPr sz="1400" spc="-195">
                <a:latin typeface="Arial Black"/>
                <a:cs typeface="Arial Black"/>
              </a:rPr>
              <a:t> </a:t>
            </a:r>
            <a:r>
              <a:rPr sz="1400" spc="-40">
                <a:latin typeface="Arial Black"/>
                <a:cs typeface="Arial Black"/>
              </a:rPr>
              <a:t>Climático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10183" y="4588509"/>
            <a:ext cx="609409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145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General</a:t>
            </a:r>
            <a:r>
              <a:rPr sz="1400" spc="-11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90">
                <a:latin typeface="Arial Black"/>
                <a:cs typeface="Arial Black"/>
              </a:rPr>
              <a:t> Asentamientos</a:t>
            </a:r>
            <a:r>
              <a:rPr sz="1400" spc="-80">
                <a:latin typeface="Arial Black"/>
                <a:cs typeface="Arial Black"/>
              </a:rPr>
              <a:t> Humanos,</a:t>
            </a:r>
            <a:r>
              <a:rPr sz="1400" spc="-120">
                <a:latin typeface="Arial Black"/>
                <a:cs typeface="Arial Black"/>
              </a:rPr>
              <a:t> </a:t>
            </a:r>
            <a:r>
              <a:rPr sz="1400" spc="-70">
                <a:latin typeface="Arial Black"/>
                <a:cs typeface="Arial Black"/>
              </a:rPr>
              <a:t>Ordenamiento</a:t>
            </a:r>
            <a:r>
              <a:rPr sz="1400" spc="-80">
                <a:latin typeface="Arial Black"/>
                <a:cs typeface="Arial Black"/>
              </a:rPr>
              <a:t> </a:t>
            </a:r>
            <a:r>
              <a:rPr sz="1400" spc="-70">
                <a:latin typeface="Arial Black"/>
                <a:cs typeface="Arial Black"/>
              </a:rPr>
              <a:t>Territorial</a:t>
            </a:r>
            <a:r>
              <a:rPr sz="1400" spc="-95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y </a:t>
            </a:r>
            <a:r>
              <a:rPr sz="1400" spc="-80">
                <a:latin typeface="Arial Black"/>
                <a:cs typeface="Arial Black"/>
              </a:rPr>
              <a:t>Desarrollo</a:t>
            </a:r>
            <a:r>
              <a:rPr sz="1400" spc="-30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Urbano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10183" y="2904870"/>
            <a:ext cx="41884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160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General</a:t>
            </a:r>
            <a:r>
              <a:rPr sz="1400" spc="-135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10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Desarrollo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100">
                <a:latin typeface="Arial Black"/>
                <a:cs typeface="Arial Black"/>
              </a:rPr>
              <a:t>Forestal</a:t>
            </a:r>
            <a:r>
              <a:rPr sz="1400" spc="-80">
                <a:latin typeface="Arial Black"/>
                <a:cs typeface="Arial Black"/>
              </a:rPr>
              <a:t> </a:t>
            </a:r>
            <a:r>
              <a:rPr sz="1400" spc="-35">
                <a:latin typeface="Arial Black"/>
                <a:cs typeface="Arial Black"/>
              </a:rPr>
              <a:t>Sustentable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10183" y="3478529"/>
            <a:ext cx="32238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50">
                <a:latin typeface="Arial Black"/>
                <a:cs typeface="Arial Black"/>
              </a:rPr>
              <a:t>LGVS</a:t>
            </a:r>
            <a:r>
              <a:rPr sz="1400" spc="-300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–</a:t>
            </a:r>
            <a:r>
              <a:rPr sz="1400" spc="-85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185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General</a:t>
            </a:r>
            <a:r>
              <a:rPr sz="1400" spc="-19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55">
                <a:latin typeface="Arial Black"/>
                <a:cs typeface="Arial Black"/>
              </a:rPr>
              <a:t> </a:t>
            </a:r>
            <a:r>
              <a:rPr sz="1400" spc="-75">
                <a:latin typeface="Arial Black"/>
                <a:cs typeface="Arial Black"/>
              </a:rPr>
              <a:t>Vida</a:t>
            </a:r>
            <a:r>
              <a:rPr sz="1400" spc="-200">
                <a:latin typeface="Arial Black"/>
                <a:cs typeface="Arial Black"/>
              </a:rPr>
              <a:t> </a:t>
            </a:r>
            <a:r>
              <a:rPr sz="1400" spc="-35">
                <a:latin typeface="Arial Black"/>
                <a:cs typeface="Arial Black"/>
              </a:rPr>
              <a:t>Silvestre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10183" y="4051553"/>
            <a:ext cx="22231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21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60">
                <a:latin typeface="Arial Black"/>
                <a:cs typeface="Arial Black"/>
              </a:rPr>
              <a:t> </a:t>
            </a:r>
            <a:r>
              <a:rPr sz="1400" spc="-95">
                <a:latin typeface="Arial Black"/>
                <a:cs typeface="Arial Black"/>
              </a:rPr>
              <a:t>Aguas</a:t>
            </a:r>
            <a:r>
              <a:rPr sz="1400" spc="-14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Nacionales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10183" y="5284089"/>
            <a:ext cx="36207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50">
                <a:latin typeface="Arial Black"/>
                <a:cs typeface="Arial Black"/>
              </a:rPr>
              <a:t>LGEC</a:t>
            </a:r>
            <a:r>
              <a:rPr sz="1400" spc="-280">
                <a:latin typeface="Arial Black"/>
                <a:cs typeface="Arial Black"/>
              </a:rPr>
              <a:t> </a:t>
            </a:r>
            <a:r>
              <a:rPr sz="1400">
                <a:latin typeface="Arial Black"/>
                <a:cs typeface="Arial Black"/>
              </a:rPr>
              <a:t>–</a:t>
            </a:r>
            <a:r>
              <a:rPr sz="1400" spc="-70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Ley</a:t>
            </a:r>
            <a:r>
              <a:rPr sz="1400" spc="-170">
                <a:latin typeface="Arial Black"/>
                <a:cs typeface="Arial Black"/>
              </a:rPr>
              <a:t> </a:t>
            </a:r>
            <a:r>
              <a:rPr sz="1400" spc="-85">
                <a:latin typeface="Arial Black"/>
                <a:cs typeface="Arial Black"/>
              </a:rPr>
              <a:t>General</a:t>
            </a:r>
            <a:r>
              <a:rPr sz="1400" spc="-18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145">
                <a:latin typeface="Arial Black"/>
                <a:cs typeface="Arial Black"/>
              </a:rPr>
              <a:t> </a:t>
            </a:r>
            <a:r>
              <a:rPr sz="1400" spc="-110">
                <a:latin typeface="Arial Black"/>
                <a:cs typeface="Arial Black"/>
              </a:rPr>
              <a:t>Economía</a:t>
            </a:r>
            <a:r>
              <a:rPr sz="1400" spc="-160">
                <a:latin typeface="Arial Black"/>
                <a:cs typeface="Arial Black"/>
              </a:rPr>
              <a:t> </a:t>
            </a:r>
            <a:r>
              <a:rPr sz="1400" spc="-20">
                <a:latin typeface="Arial Black"/>
                <a:cs typeface="Arial Black"/>
              </a:rPr>
              <a:t>Circular</a:t>
            </a:r>
            <a:endParaRPr sz="1400">
              <a:latin typeface="Arial Black"/>
              <a:cs typeface="Arial Black"/>
            </a:endParaRPr>
          </a:p>
        </p:txBody>
      </p:sp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8505" y="5193157"/>
            <a:ext cx="390525" cy="39052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7638033" y="4652238"/>
            <a:ext cx="3522345" cy="1627505"/>
          </a:xfrm>
          <a:prstGeom prst="rect">
            <a:avLst/>
          </a:prstGeom>
        </p:spPr>
        <p:txBody>
          <a:bodyPr vert="horz" wrap="square" lIns="0" tIns="117475" rIns="0" bIns="0" rtlCol="0">
            <a:spAutoFit/>
          </a:bodyPr>
          <a:lstStyle/>
          <a:p>
            <a:pPr marL="1355090">
              <a:lnSpc>
                <a:spcPct val="100000"/>
              </a:lnSpc>
              <a:spcBef>
                <a:spcPts val="925"/>
              </a:spcBef>
            </a:pP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EL</a:t>
            </a:r>
            <a:r>
              <a:rPr sz="1400" b="1" spc="-6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D07C46"/>
                </a:solidFill>
                <a:latin typeface="Calibri"/>
                <a:cs typeface="Calibri"/>
              </a:rPr>
              <a:t>RETO</a:t>
            </a:r>
            <a:r>
              <a:rPr sz="1400" b="1" spc="-60">
                <a:solidFill>
                  <a:srgbClr val="D07C46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D07C46"/>
                </a:solidFill>
                <a:latin typeface="Calibri"/>
                <a:cs typeface="Calibri"/>
              </a:rPr>
              <a:t>PRINCIPAL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ts val="1590"/>
              </a:lnSpc>
              <a:spcBef>
                <a:spcPts val="830"/>
              </a:spcBef>
            </a:pPr>
            <a:r>
              <a:rPr sz="1400" spc="-70">
                <a:solidFill>
                  <a:srgbClr val="FFFFFF"/>
                </a:solidFill>
                <a:latin typeface="Arial Black"/>
                <a:cs typeface="Arial Black"/>
              </a:rPr>
              <a:t>Incorporar</a:t>
            </a:r>
            <a:r>
              <a:rPr sz="1400" spc="-1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45">
                <a:solidFill>
                  <a:srgbClr val="FFFFFF"/>
                </a:solidFill>
                <a:latin typeface="Arial Black"/>
                <a:cs typeface="Arial Black"/>
              </a:rPr>
              <a:t>el</a:t>
            </a:r>
            <a:r>
              <a:rPr sz="1400" spc="-12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70">
                <a:solidFill>
                  <a:srgbClr val="FFFFFF"/>
                </a:solidFill>
                <a:latin typeface="Arial Black"/>
                <a:cs typeface="Arial Black"/>
              </a:rPr>
              <a:t>enfoque</a:t>
            </a:r>
            <a:r>
              <a:rPr sz="1400" spc="-16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65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1400" spc="-14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40">
                <a:solidFill>
                  <a:srgbClr val="FFFFFF"/>
                </a:solidFill>
                <a:latin typeface="Arial Black"/>
                <a:cs typeface="Arial Black"/>
              </a:rPr>
              <a:t>regeneración:</a:t>
            </a:r>
            <a:endParaRPr sz="1400">
              <a:latin typeface="Arial Black"/>
              <a:cs typeface="Arial Black"/>
            </a:endParaRPr>
          </a:p>
          <a:p>
            <a:pPr marL="139700" indent="-127000">
              <a:lnSpc>
                <a:spcPts val="1500"/>
              </a:lnSpc>
              <a:buFont typeface="Calibri"/>
              <a:buChar char="•"/>
              <a:tabLst>
                <a:tab pos="139700" algn="l"/>
              </a:tabLst>
            </a:pPr>
            <a:r>
              <a:rPr sz="1400" b="1">
                <a:solidFill>
                  <a:srgbClr val="FFFFFF"/>
                </a:solidFill>
                <a:latin typeface="Calibri"/>
                <a:cs typeface="Calibri"/>
              </a:rPr>
              <a:t>leyes</a:t>
            </a:r>
            <a:r>
              <a:rPr sz="1400" b="1" spc="-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sectoriales</a:t>
            </a:r>
            <a:endParaRPr sz="1400">
              <a:latin typeface="Calibri"/>
              <a:cs typeface="Calibri"/>
            </a:endParaRPr>
          </a:p>
          <a:p>
            <a:pPr marL="139700" indent="-127000">
              <a:lnSpc>
                <a:spcPts val="1500"/>
              </a:lnSpc>
              <a:buFont typeface="Calibri"/>
              <a:buChar char="•"/>
              <a:tabLst>
                <a:tab pos="139700" algn="l"/>
              </a:tabLst>
            </a:pPr>
            <a:r>
              <a:rPr sz="1400" b="1" spc="-20">
                <a:solidFill>
                  <a:srgbClr val="FFFFFF"/>
                </a:solidFill>
                <a:latin typeface="Calibri"/>
                <a:cs typeface="Calibri"/>
              </a:rPr>
              <a:t>instrumentos</a:t>
            </a:r>
            <a:r>
              <a:rPr sz="1400" b="1" spc="-2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400" b="1" spc="4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planeación</a:t>
            </a:r>
            <a:endParaRPr sz="1400">
              <a:latin typeface="Calibri"/>
              <a:cs typeface="Calibri"/>
            </a:endParaRPr>
          </a:p>
          <a:p>
            <a:pPr marL="139700" indent="-127000">
              <a:lnSpc>
                <a:spcPts val="1500"/>
              </a:lnSpc>
              <a:buFont typeface="Calibri"/>
              <a:buChar char="•"/>
              <a:tabLst>
                <a:tab pos="139700" algn="l"/>
              </a:tabLst>
            </a:pP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programas</a:t>
            </a:r>
            <a:r>
              <a:rPr sz="1400" b="1" spc="-7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presupuestarios</a:t>
            </a:r>
            <a:endParaRPr sz="1400">
              <a:latin typeface="Calibri"/>
              <a:cs typeface="Calibri"/>
            </a:endParaRPr>
          </a:p>
          <a:p>
            <a:pPr marL="139700" indent="-127000">
              <a:lnSpc>
                <a:spcPts val="1550"/>
              </a:lnSpc>
              <a:buFont typeface="Calibri"/>
              <a:buChar char="•"/>
              <a:tabLst>
                <a:tab pos="139700" algn="l"/>
              </a:tabLst>
            </a:pPr>
            <a:r>
              <a:rPr sz="1400" b="1">
                <a:solidFill>
                  <a:srgbClr val="FFFFFF"/>
                </a:solidFill>
                <a:latin typeface="Calibri"/>
                <a:cs typeface="Calibri"/>
              </a:rPr>
              <a:t>normas</a:t>
            </a:r>
            <a:r>
              <a:rPr sz="1400" b="1" spc="-6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técnicas</a:t>
            </a:r>
            <a:endParaRPr sz="1400">
              <a:latin typeface="Calibri"/>
              <a:cs typeface="Calibri"/>
            </a:endParaRPr>
          </a:p>
          <a:p>
            <a:pPr marL="139700" indent="-127000">
              <a:lnSpc>
                <a:spcPts val="1639"/>
              </a:lnSpc>
              <a:buFont typeface="Calibri"/>
              <a:buChar char="•"/>
              <a:tabLst>
                <a:tab pos="139700" algn="l"/>
              </a:tabLst>
            </a:pP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mecanismos</a:t>
            </a:r>
            <a:r>
              <a:rPr sz="1400" b="1" spc="-5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sz="1400" b="1" spc="-10">
                <a:solidFill>
                  <a:srgbClr val="FFFFFF"/>
                </a:solidFill>
                <a:latin typeface="Calibri"/>
                <a:cs typeface="Calibri"/>
              </a:rPr>
              <a:t>evaluación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02859" y="2415032"/>
            <a:ext cx="1987041" cy="2023364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7469123" y="2513457"/>
            <a:ext cx="4425315" cy="1823085"/>
            <a:chOff x="7469123" y="2513457"/>
            <a:chExt cx="4425315" cy="1823085"/>
          </a:xfrm>
        </p:grpSpPr>
        <p:sp>
          <p:nvSpPr>
            <p:cNvPr id="25" name="object 25"/>
            <p:cNvSpPr/>
            <p:nvPr/>
          </p:nvSpPr>
          <p:spPr>
            <a:xfrm>
              <a:off x="7484744" y="2513457"/>
              <a:ext cx="4409440" cy="1823085"/>
            </a:xfrm>
            <a:custGeom>
              <a:avLst/>
              <a:gdLst/>
              <a:ahLst/>
              <a:cxnLst/>
              <a:rect l="l" t="t" r="r" b="b"/>
              <a:pathLst>
                <a:path w="4409440" h="1823085">
                  <a:moveTo>
                    <a:pt x="4409185" y="0"/>
                  </a:moveTo>
                  <a:lnTo>
                    <a:pt x="0" y="0"/>
                  </a:lnTo>
                  <a:lnTo>
                    <a:pt x="0" y="1823085"/>
                  </a:lnTo>
                  <a:lnTo>
                    <a:pt x="4409185" y="1823085"/>
                  </a:lnTo>
                  <a:lnTo>
                    <a:pt x="4409185" y="0"/>
                  </a:lnTo>
                  <a:close/>
                </a:path>
              </a:pathLst>
            </a:custGeom>
            <a:solidFill>
              <a:srgbClr val="EFEC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69123" y="2714244"/>
              <a:ext cx="357377" cy="37414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69123" y="2927604"/>
              <a:ext cx="357377" cy="37414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69123" y="3140964"/>
              <a:ext cx="357377" cy="37414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69123" y="3354324"/>
              <a:ext cx="357377" cy="37414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69123" y="3567684"/>
              <a:ext cx="357377" cy="37414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69123" y="3781044"/>
              <a:ext cx="357377" cy="374142"/>
            </a:xfrm>
            <a:prstGeom prst="rect">
              <a:avLst/>
            </a:prstGeom>
          </p:spPr>
        </p:pic>
      </p:grpSp>
      <p:sp>
        <p:nvSpPr>
          <p:cNvPr id="32" name="object 32"/>
          <p:cNvSpPr txBox="1"/>
          <p:nvPr/>
        </p:nvSpPr>
        <p:spPr>
          <a:xfrm>
            <a:off x="7484744" y="2513457"/>
            <a:ext cx="4409440" cy="182308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500380">
              <a:lnSpc>
                <a:spcPct val="100000"/>
              </a:lnSpc>
              <a:spcBef>
                <a:spcPts val="195"/>
              </a:spcBef>
            </a:pPr>
            <a:r>
              <a:rPr sz="1400" spc="-135">
                <a:solidFill>
                  <a:srgbClr val="D07C46"/>
                </a:solidFill>
                <a:latin typeface="Arial Black"/>
                <a:cs typeface="Arial Black"/>
              </a:rPr>
              <a:t>INSTRUMENTOS</a:t>
            </a:r>
            <a:r>
              <a:rPr sz="1400" spc="-170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400" spc="-80">
                <a:solidFill>
                  <a:srgbClr val="D07C46"/>
                </a:solidFill>
                <a:latin typeface="Arial Black"/>
                <a:cs typeface="Arial Black"/>
              </a:rPr>
              <a:t>DE</a:t>
            </a:r>
            <a:r>
              <a:rPr sz="1400" spc="-165">
                <a:solidFill>
                  <a:srgbClr val="D07C46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D07C46"/>
                </a:solidFill>
                <a:latin typeface="Arial Black"/>
                <a:cs typeface="Arial Black"/>
              </a:rPr>
              <a:t>IMPLEMENTACIÓN</a:t>
            </a:r>
            <a:endParaRPr sz="1400">
              <a:latin typeface="Arial Black"/>
              <a:cs typeface="Arial Black"/>
            </a:endParaRPr>
          </a:p>
          <a:p>
            <a:pPr marL="282575" marR="1583690">
              <a:lnSpc>
                <a:spcPct val="100000"/>
              </a:lnSpc>
            </a:pPr>
            <a:r>
              <a:rPr sz="1400" spc="-50">
                <a:latin typeface="Arial Black"/>
                <a:cs typeface="Arial Black"/>
              </a:rPr>
              <a:t>manejo</a:t>
            </a:r>
            <a:r>
              <a:rPr sz="1400" spc="-155">
                <a:latin typeface="Arial Black"/>
                <a:cs typeface="Arial Black"/>
              </a:rPr>
              <a:t> </a:t>
            </a:r>
            <a:r>
              <a:rPr sz="1400" spc="-80">
                <a:latin typeface="Arial Black"/>
                <a:cs typeface="Arial Black"/>
              </a:rPr>
              <a:t>forestal</a:t>
            </a:r>
            <a:r>
              <a:rPr sz="1400" spc="-105">
                <a:latin typeface="Arial Black"/>
                <a:cs typeface="Arial Black"/>
              </a:rPr>
              <a:t> </a:t>
            </a:r>
            <a:r>
              <a:rPr sz="1400" spc="-55">
                <a:latin typeface="Arial Black"/>
                <a:cs typeface="Arial Black"/>
              </a:rPr>
              <a:t>comunitario </a:t>
            </a:r>
            <a:r>
              <a:rPr sz="1400" spc="-85">
                <a:latin typeface="Arial Black"/>
                <a:cs typeface="Arial Black"/>
              </a:rPr>
              <a:t>restauración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de</a:t>
            </a:r>
            <a:r>
              <a:rPr sz="1400" spc="-9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paisajes </a:t>
            </a:r>
            <a:r>
              <a:rPr sz="1400" spc="-70">
                <a:latin typeface="Arial Black"/>
                <a:cs typeface="Arial Black"/>
              </a:rPr>
              <a:t>ordenamiento</a:t>
            </a:r>
            <a:r>
              <a:rPr sz="1400" spc="-4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ecológico</a:t>
            </a:r>
            <a:endParaRPr sz="1400">
              <a:latin typeface="Arial Black"/>
              <a:cs typeface="Arial Black"/>
            </a:endParaRPr>
          </a:p>
          <a:p>
            <a:pPr marL="282575">
              <a:lnSpc>
                <a:spcPct val="100000"/>
              </a:lnSpc>
            </a:pPr>
            <a:r>
              <a:rPr sz="1400" spc="-80">
                <a:latin typeface="Arial Black"/>
                <a:cs typeface="Arial Black"/>
              </a:rPr>
              <a:t>pagos</a:t>
            </a:r>
            <a:r>
              <a:rPr sz="1400" spc="-120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por</a:t>
            </a:r>
            <a:r>
              <a:rPr sz="1400" spc="-85">
                <a:latin typeface="Arial Black"/>
                <a:cs typeface="Arial Black"/>
              </a:rPr>
              <a:t> </a:t>
            </a:r>
            <a:r>
              <a:rPr sz="1400" spc="-110">
                <a:latin typeface="Arial Black"/>
                <a:cs typeface="Arial Black"/>
              </a:rPr>
              <a:t>servicios</a:t>
            </a:r>
            <a:r>
              <a:rPr sz="1400" spc="-14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ambientales</a:t>
            </a:r>
            <a:endParaRPr sz="1400">
              <a:latin typeface="Arial Black"/>
              <a:cs typeface="Arial Black"/>
            </a:endParaRPr>
          </a:p>
          <a:p>
            <a:pPr marL="282575">
              <a:lnSpc>
                <a:spcPct val="100000"/>
              </a:lnSpc>
            </a:pPr>
            <a:r>
              <a:rPr sz="1400" spc="-70">
                <a:latin typeface="Arial Black"/>
                <a:cs typeface="Arial Black"/>
              </a:rPr>
              <a:t>gestión</a:t>
            </a:r>
            <a:r>
              <a:rPr sz="1400" spc="-140">
                <a:latin typeface="Arial Black"/>
                <a:cs typeface="Arial Black"/>
              </a:rPr>
              <a:t> </a:t>
            </a:r>
            <a:r>
              <a:rPr sz="1400" spc="-65">
                <a:latin typeface="Arial Black"/>
                <a:cs typeface="Arial Black"/>
              </a:rPr>
              <a:t>integrada</a:t>
            </a:r>
            <a:r>
              <a:rPr sz="1400" spc="-155">
                <a:latin typeface="Arial Black"/>
                <a:cs typeface="Arial Black"/>
              </a:rPr>
              <a:t> </a:t>
            </a:r>
            <a:r>
              <a:rPr sz="1400" spc="-50">
                <a:latin typeface="Arial Black"/>
                <a:cs typeface="Arial Black"/>
              </a:rPr>
              <a:t>de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cuencas</a:t>
            </a:r>
            <a:endParaRPr sz="1400">
              <a:latin typeface="Arial Black"/>
              <a:cs typeface="Arial Black"/>
            </a:endParaRPr>
          </a:p>
          <a:p>
            <a:pPr marL="92075" marR="705485" indent="189230">
              <a:lnSpc>
                <a:spcPct val="100699"/>
              </a:lnSpc>
              <a:spcBef>
                <a:spcPts val="65"/>
              </a:spcBef>
            </a:pPr>
            <a:r>
              <a:rPr sz="1400" spc="-95">
                <a:latin typeface="Arial Black"/>
                <a:cs typeface="Arial Black"/>
              </a:rPr>
              <a:t>áreas</a:t>
            </a:r>
            <a:r>
              <a:rPr sz="1400" spc="-105">
                <a:latin typeface="Arial Black"/>
                <a:cs typeface="Arial Black"/>
              </a:rPr>
              <a:t> </a:t>
            </a:r>
            <a:r>
              <a:rPr sz="1400" spc="-90">
                <a:latin typeface="Arial Black"/>
                <a:cs typeface="Arial Black"/>
              </a:rPr>
              <a:t>destinadas</a:t>
            </a:r>
            <a:r>
              <a:rPr sz="1400" spc="-114">
                <a:latin typeface="Arial Black"/>
                <a:cs typeface="Arial Black"/>
              </a:rPr>
              <a:t> </a:t>
            </a:r>
            <a:r>
              <a:rPr sz="1400" spc="-70">
                <a:latin typeface="Arial Black"/>
                <a:cs typeface="Arial Black"/>
              </a:rPr>
              <a:t>voluntariamente</a:t>
            </a:r>
            <a:r>
              <a:rPr sz="1400" spc="-45">
                <a:latin typeface="Arial Black"/>
                <a:cs typeface="Arial Black"/>
              </a:rPr>
              <a:t> </a:t>
            </a:r>
            <a:r>
              <a:rPr sz="1400" spc="-10">
                <a:latin typeface="Arial Black"/>
                <a:cs typeface="Arial Black"/>
              </a:rPr>
              <a:t>a</a:t>
            </a:r>
            <a:r>
              <a:rPr sz="1400" spc="-125">
                <a:latin typeface="Arial Black"/>
                <a:cs typeface="Arial Black"/>
              </a:rPr>
              <a:t> </a:t>
            </a:r>
            <a:r>
              <a:rPr sz="1400" spc="-25">
                <a:latin typeface="Arial Black"/>
                <a:cs typeface="Arial Black"/>
              </a:rPr>
              <a:t>la </a:t>
            </a:r>
            <a:r>
              <a:rPr sz="1400" spc="-10">
                <a:latin typeface="Arial Black"/>
                <a:cs typeface="Arial Black"/>
              </a:rPr>
              <a:t>conservación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483982" y="1577339"/>
            <a:ext cx="4407535" cy="646430"/>
          </a:xfrm>
          <a:prstGeom prst="rect">
            <a:avLst/>
          </a:prstGeom>
          <a:solidFill>
            <a:srgbClr val="BA925A"/>
          </a:solidFill>
        </p:spPr>
        <p:txBody>
          <a:bodyPr vert="horz" wrap="square" lIns="0" tIns="27940" rIns="0" bIns="0" rtlCol="0">
            <a:spAutoFit/>
          </a:bodyPr>
          <a:lstStyle/>
          <a:p>
            <a:pPr marL="92075" marR="67310" algn="just">
              <a:lnSpc>
                <a:spcPct val="100000"/>
              </a:lnSpc>
              <a:spcBef>
                <a:spcPts val="220"/>
              </a:spcBef>
            </a:pP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La</a:t>
            </a:r>
            <a:r>
              <a:rPr sz="1200" spc="2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prioridad</a:t>
            </a:r>
            <a:r>
              <a:rPr sz="1200" spc="20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no</a:t>
            </a:r>
            <a:r>
              <a:rPr sz="1200" spc="2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es</a:t>
            </a:r>
            <a:r>
              <a:rPr sz="1200" spc="2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crear</a:t>
            </a:r>
            <a:r>
              <a:rPr sz="1200" spc="20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una</a:t>
            </a:r>
            <a:r>
              <a:rPr sz="1200" spc="20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ley</a:t>
            </a:r>
            <a:r>
              <a:rPr sz="1200" spc="20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sobre</a:t>
            </a:r>
            <a:r>
              <a:rPr sz="1200" spc="204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SbN,</a:t>
            </a:r>
            <a:r>
              <a:rPr sz="1200" spc="19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20">
                <a:solidFill>
                  <a:srgbClr val="FFFFFF"/>
                </a:solidFill>
                <a:latin typeface="Arial Black"/>
                <a:cs typeface="Arial Black"/>
              </a:rPr>
              <a:t>sino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integrar</a:t>
            </a:r>
            <a:r>
              <a:rPr sz="1200" spc="4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el</a:t>
            </a:r>
            <a:r>
              <a:rPr sz="1200" spc="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enfoque</a:t>
            </a:r>
            <a:r>
              <a:rPr sz="1200" spc="4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1200" spc="3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0">
                <a:solidFill>
                  <a:srgbClr val="FFFFFF"/>
                </a:solidFill>
                <a:latin typeface="Arial Black"/>
                <a:cs typeface="Arial Black"/>
              </a:rPr>
              <a:t>regeneración</a:t>
            </a:r>
            <a:r>
              <a:rPr sz="1200" spc="-1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en</a:t>
            </a:r>
            <a:r>
              <a:rPr sz="1200" spc="5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>
                <a:solidFill>
                  <a:srgbClr val="FFFFFF"/>
                </a:solidFill>
                <a:latin typeface="Arial Black"/>
                <a:cs typeface="Arial Black"/>
              </a:rPr>
              <a:t>las</a:t>
            </a:r>
            <a:r>
              <a:rPr sz="1200" spc="3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45">
                <a:solidFill>
                  <a:srgbClr val="FFFFFF"/>
                </a:solidFill>
                <a:latin typeface="Arial Black"/>
                <a:cs typeface="Arial Black"/>
              </a:rPr>
              <a:t>políticas </a:t>
            </a:r>
            <a:r>
              <a:rPr sz="1200" spc="-85">
                <a:solidFill>
                  <a:srgbClr val="FFFFFF"/>
                </a:solidFill>
                <a:latin typeface="Arial Black"/>
                <a:cs typeface="Arial Black"/>
              </a:rPr>
              <a:t>públicas</a:t>
            </a:r>
            <a:r>
              <a:rPr sz="1200" spc="-3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200" spc="-10">
                <a:solidFill>
                  <a:srgbClr val="FFFFFF"/>
                </a:solidFill>
                <a:latin typeface="Arial Black"/>
                <a:cs typeface="Arial Black"/>
              </a:rPr>
              <a:t>existentes</a:t>
            </a:r>
            <a:endParaRPr sz="1200">
              <a:latin typeface="Arial Black"/>
              <a:cs typeface="Arial Black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20725" y="1232662"/>
            <a:ext cx="573786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85339" marR="5080" indent="-2073275">
              <a:lnSpc>
                <a:spcPct val="100000"/>
              </a:lnSpc>
              <a:spcBef>
                <a:spcPts val="105"/>
              </a:spcBef>
            </a:pP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¿Qué</a:t>
            </a:r>
            <a:r>
              <a:rPr sz="1400" b="1" spc="-1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 spc="-20">
                <a:solidFill>
                  <a:srgbClr val="153B2E"/>
                </a:solidFill>
                <a:latin typeface="Calibri"/>
                <a:cs typeface="Calibri"/>
              </a:rPr>
              <a:t>herramientas</a:t>
            </a:r>
            <a:r>
              <a:rPr sz="1400" b="1" spc="-4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 spc="-20">
                <a:solidFill>
                  <a:srgbClr val="153B2E"/>
                </a:solidFill>
                <a:latin typeface="Calibri"/>
                <a:cs typeface="Calibri"/>
              </a:rPr>
              <a:t>jurídicas</a:t>
            </a:r>
            <a:r>
              <a:rPr sz="1400" b="1" spc="-4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han</a:t>
            </a:r>
            <a:r>
              <a:rPr sz="1400" b="1" spc="-3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sido</a:t>
            </a:r>
            <a:r>
              <a:rPr sz="1400" b="1" spc="-1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 spc="-20">
                <a:solidFill>
                  <a:srgbClr val="153B2E"/>
                </a:solidFill>
                <a:latin typeface="Calibri"/>
                <a:cs typeface="Calibri"/>
              </a:rPr>
              <a:t>decisivas</a:t>
            </a:r>
            <a:r>
              <a:rPr sz="1400" b="1" spc="-2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para</a:t>
            </a:r>
            <a:r>
              <a:rPr sz="1400" b="1" spc="-2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ampliar</a:t>
            </a:r>
            <a:r>
              <a:rPr sz="1400" b="1" spc="-5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las</a:t>
            </a:r>
            <a:r>
              <a:rPr sz="1400" b="1" spc="3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SbN</a:t>
            </a:r>
            <a:r>
              <a:rPr sz="1400" b="1" spc="-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y</a:t>
            </a:r>
            <a:r>
              <a:rPr sz="1400" b="1" spc="5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3B2E"/>
                </a:solidFill>
                <a:latin typeface="Calibri"/>
                <a:cs typeface="Calibri"/>
              </a:rPr>
              <a:t>dotarlas </a:t>
            </a:r>
            <a:r>
              <a:rPr sz="1400" b="1">
                <a:solidFill>
                  <a:srgbClr val="153B2E"/>
                </a:solidFill>
                <a:latin typeface="Calibri"/>
                <a:cs typeface="Calibri"/>
              </a:rPr>
              <a:t>de</a:t>
            </a:r>
            <a:r>
              <a:rPr sz="1400" b="1" spc="-2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3B2E"/>
                </a:solidFill>
                <a:latin typeface="Calibri"/>
                <a:cs typeface="Calibri"/>
              </a:rPr>
              <a:t>seguridad</a:t>
            </a:r>
            <a:r>
              <a:rPr sz="1400" b="1" spc="-60">
                <a:solidFill>
                  <a:srgbClr val="153B2E"/>
                </a:solidFill>
                <a:latin typeface="Calibri"/>
                <a:cs typeface="Calibri"/>
              </a:rPr>
              <a:t> </a:t>
            </a:r>
            <a:r>
              <a:rPr sz="1400" b="1" spc="-10">
                <a:solidFill>
                  <a:srgbClr val="153B2E"/>
                </a:solidFill>
                <a:latin typeface="Calibri"/>
                <a:cs typeface="Calibri"/>
              </a:rPr>
              <a:t>jurídica?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439539" y="646811"/>
            <a:ext cx="601345" cy="303530"/>
          </a:xfrm>
          <a:custGeom>
            <a:avLst/>
            <a:gdLst/>
            <a:ahLst/>
            <a:cxnLst/>
            <a:rect l="l" t="t" r="r" b="b"/>
            <a:pathLst>
              <a:path w="601345" h="303530">
                <a:moveTo>
                  <a:pt x="449452" y="0"/>
                </a:moveTo>
                <a:lnTo>
                  <a:pt x="449452" y="75818"/>
                </a:lnTo>
                <a:lnTo>
                  <a:pt x="0" y="75818"/>
                </a:lnTo>
                <a:lnTo>
                  <a:pt x="0" y="227456"/>
                </a:lnTo>
                <a:lnTo>
                  <a:pt x="449452" y="227456"/>
                </a:lnTo>
                <a:lnTo>
                  <a:pt x="449452" y="303275"/>
                </a:lnTo>
                <a:lnTo>
                  <a:pt x="600963" y="151637"/>
                </a:lnTo>
                <a:lnTo>
                  <a:pt x="449452" y="0"/>
                </a:lnTo>
                <a:close/>
              </a:path>
            </a:pathLst>
          </a:custGeom>
          <a:solidFill>
            <a:srgbClr val="175F2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object 3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88684" y="183502"/>
            <a:ext cx="3102356" cy="57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54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383020" y="187934"/>
            <a:ext cx="5515610" cy="591820"/>
            <a:chOff x="6383020" y="187934"/>
            <a:chExt cx="5515610" cy="59182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58401" y="251955"/>
              <a:ext cx="2340229" cy="39079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83020" y="187934"/>
              <a:ext cx="3175380" cy="591591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362508" y="857834"/>
            <a:ext cx="96653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1">
                <a:latin typeface="Calibri"/>
                <a:cs typeface="Calibri"/>
              </a:rPr>
              <a:t>La</a:t>
            </a:r>
            <a:r>
              <a:rPr b="1" spc="-10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seguridad</a:t>
            </a:r>
            <a:r>
              <a:rPr b="1" spc="-9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jurídica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de</a:t>
            </a:r>
            <a:r>
              <a:rPr b="1" spc="-120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las</a:t>
            </a:r>
            <a:r>
              <a:rPr b="1" spc="-10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SbN</a:t>
            </a:r>
            <a:r>
              <a:rPr b="1" spc="-9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debe</a:t>
            </a:r>
            <a:r>
              <a:rPr b="1" spc="-114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construirse</a:t>
            </a:r>
            <a:r>
              <a:rPr b="1" spc="-8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en</a:t>
            </a:r>
            <a:r>
              <a:rPr b="1" spc="-125">
                <a:latin typeface="Calibri"/>
                <a:cs typeface="Calibri"/>
              </a:rPr>
              <a:t> </a:t>
            </a:r>
            <a:r>
              <a:rPr b="1">
                <a:latin typeface="Calibri"/>
                <a:cs typeface="Calibri"/>
              </a:rPr>
              <a:t>varios</a:t>
            </a:r>
            <a:r>
              <a:rPr b="1" spc="-60">
                <a:latin typeface="Calibri"/>
                <a:cs typeface="Calibri"/>
              </a:rPr>
              <a:t> </a:t>
            </a:r>
            <a:r>
              <a:rPr b="1" spc="-10">
                <a:latin typeface="Calibri"/>
                <a:cs typeface="Calibri"/>
              </a:rPr>
              <a:t>niveles</a:t>
            </a:r>
          </a:p>
        </p:txBody>
      </p:sp>
      <p:pic>
        <p:nvPicPr>
          <p:cNvPr id="7" name="object 7" descr="Forma  El contenido generado por IA puede ser incorrecto.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00219" y="1481963"/>
            <a:ext cx="2050161" cy="225475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415467" y="1468882"/>
            <a:ext cx="2050414" cy="2254885"/>
            <a:chOff x="415467" y="1468882"/>
            <a:chExt cx="2050414" cy="225488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5467" y="1468882"/>
              <a:ext cx="2050161" cy="225475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9830" y="1777428"/>
              <a:ext cx="828675" cy="81946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657982" y="1468755"/>
            <a:ext cx="2021205" cy="2276475"/>
            <a:chOff x="2657982" y="1468755"/>
            <a:chExt cx="2021205" cy="2276475"/>
          </a:xfrm>
        </p:grpSpPr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57982" y="1468755"/>
              <a:ext cx="2021077" cy="227634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57803" y="1777428"/>
              <a:ext cx="828675" cy="81946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7113778" y="1461642"/>
            <a:ext cx="2021205" cy="2276475"/>
            <a:chOff x="7113778" y="1461642"/>
            <a:chExt cx="2021205" cy="2276475"/>
          </a:xfrm>
        </p:grpSpPr>
        <p:pic>
          <p:nvPicPr>
            <p:cNvPr id="15" name="object 15" descr="Forma  El contenido generado por IA puede ser incorrecto.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13778" y="1461642"/>
              <a:ext cx="2021077" cy="227634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13599" y="1784540"/>
              <a:ext cx="828675" cy="819467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9334500" y="1490344"/>
            <a:ext cx="2050414" cy="2254885"/>
            <a:chOff x="9334500" y="1490344"/>
            <a:chExt cx="2050414" cy="2254885"/>
          </a:xfrm>
        </p:grpSpPr>
        <p:pic>
          <p:nvPicPr>
            <p:cNvPr id="18" name="object 18" descr="Forma  El contenido generado por IA puede ser incorrecto.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334500" y="1490344"/>
              <a:ext cx="2050161" cy="225475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48798" y="1798891"/>
              <a:ext cx="828675" cy="819467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569772" y="2724657"/>
            <a:ext cx="1760855" cy="8115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8255" algn="ctr">
              <a:lnSpc>
                <a:spcPct val="100000"/>
              </a:lnSpc>
              <a:spcBef>
                <a:spcPts val="105"/>
              </a:spcBef>
            </a:pP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Normativo</a:t>
            </a:r>
            <a:endParaRPr sz="1400">
              <a:latin typeface="Arial Black"/>
              <a:cs typeface="Arial Black"/>
            </a:endParaRPr>
          </a:p>
          <a:p>
            <a:pPr algn="ctr">
              <a:lnSpc>
                <a:spcPts val="1590"/>
              </a:lnSpc>
              <a:spcBef>
                <a:spcPts val="1315"/>
              </a:spcBef>
            </a:pPr>
            <a:r>
              <a:rPr sz="1400" spc="-114">
                <a:solidFill>
                  <a:srgbClr val="F0F0F0"/>
                </a:solidFill>
                <a:latin typeface="Arial Black"/>
                <a:cs typeface="Arial Black"/>
              </a:rPr>
              <a:t>Leyes,</a:t>
            </a:r>
            <a:r>
              <a:rPr sz="1400" spc="-135">
                <a:solidFill>
                  <a:srgbClr val="F0F0F0"/>
                </a:solidFill>
                <a:latin typeface="Arial Black"/>
                <a:cs typeface="Arial Black"/>
              </a:rPr>
              <a:t> </a:t>
            </a:r>
            <a:r>
              <a:rPr sz="1400" spc="-45">
                <a:solidFill>
                  <a:srgbClr val="F0F0F0"/>
                </a:solidFill>
                <a:latin typeface="Arial Black"/>
                <a:cs typeface="Arial Black"/>
              </a:rPr>
              <a:t>reglamentos</a:t>
            </a:r>
            <a:endParaRPr sz="1400">
              <a:latin typeface="Arial Black"/>
              <a:cs typeface="Arial Black"/>
            </a:endParaRPr>
          </a:p>
          <a:p>
            <a:pPr algn="ctr">
              <a:lnSpc>
                <a:spcPts val="1590"/>
              </a:lnSpc>
              <a:spcBef>
                <a:spcPts val="5"/>
              </a:spcBef>
            </a:pPr>
            <a:r>
              <a:rPr sz="1400">
                <a:solidFill>
                  <a:srgbClr val="F0F0F0"/>
                </a:solidFill>
                <a:latin typeface="Arial Black"/>
                <a:cs typeface="Arial Black"/>
              </a:rPr>
              <a:t>y</a:t>
            </a:r>
            <a:r>
              <a:rPr sz="1400" spc="-170">
                <a:solidFill>
                  <a:srgbClr val="F0F0F0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normas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44189" y="2703068"/>
            <a:ext cx="125920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400" spc="-50">
                <a:solidFill>
                  <a:srgbClr val="F0F0F0"/>
                </a:solidFill>
                <a:latin typeface="Arial Black"/>
                <a:cs typeface="Arial Black"/>
              </a:rPr>
              <a:t>Programático</a:t>
            </a:r>
            <a:endParaRPr sz="1400">
              <a:latin typeface="Arial Black"/>
              <a:cs typeface="Arial Black"/>
            </a:endParaRPr>
          </a:p>
          <a:p>
            <a:pPr marL="143510" marR="127635" indent="-4445" algn="ctr">
              <a:lnSpc>
                <a:spcPts val="1500"/>
              </a:lnSpc>
              <a:spcBef>
                <a:spcPts val="1515"/>
              </a:spcBef>
            </a:pPr>
            <a:r>
              <a:rPr sz="1400" spc="-95">
                <a:solidFill>
                  <a:srgbClr val="F0F0F0"/>
                </a:solidFill>
                <a:latin typeface="Arial Black"/>
                <a:cs typeface="Arial Black"/>
              </a:rPr>
              <a:t>Planes</a:t>
            </a:r>
            <a:r>
              <a:rPr sz="1400" spc="-170">
                <a:solidFill>
                  <a:srgbClr val="F0F0F0"/>
                </a:solidFill>
                <a:latin typeface="Arial Black"/>
                <a:cs typeface="Arial Black"/>
              </a:rPr>
              <a:t> </a:t>
            </a:r>
            <a:r>
              <a:rPr sz="1400" spc="-50">
                <a:solidFill>
                  <a:srgbClr val="F0F0F0"/>
                </a:solidFill>
                <a:latin typeface="Arial Black"/>
                <a:cs typeface="Arial Black"/>
              </a:rPr>
              <a:t>y </a:t>
            </a:r>
            <a:r>
              <a:rPr sz="1400" spc="-65">
                <a:solidFill>
                  <a:srgbClr val="F0F0F0"/>
                </a:solidFill>
                <a:latin typeface="Arial Black"/>
                <a:cs typeface="Arial Black"/>
              </a:rPr>
              <a:t>programas </a:t>
            </a:r>
            <a:r>
              <a:rPr sz="1400" spc="-90">
                <a:solidFill>
                  <a:srgbClr val="F0F0F0"/>
                </a:solidFill>
                <a:latin typeface="Arial Black"/>
                <a:cs typeface="Arial Black"/>
              </a:rPr>
              <a:t>sectoriales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430261" y="2703068"/>
            <a:ext cx="140081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400" spc="-55">
                <a:solidFill>
                  <a:srgbClr val="F0F0F0"/>
                </a:solidFill>
                <a:latin typeface="Arial Black"/>
                <a:cs typeface="Arial Black"/>
              </a:rPr>
              <a:t>Presupuestario</a:t>
            </a:r>
            <a:endParaRPr sz="1400">
              <a:latin typeface="Arial Black"/>
              <a:cs typeface="Arial Black"/>
            </a:endParaRPr>
          </a:p>
          <a:p>
            <a:pPr marL="143510" marR="129539" indent="-3810" algn="ctr">
              <a:lnSpc>
                <a:spcPts val="1500"/>
              </a:lnSpc>
              <a:spcBef>
                <a:spcPts val="1515"/>
              </a:spcBef>
            </a:pP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Recursos </a:t>
            </a:r>
            <a:r>
              <a:rPr sz="1400" spc="-90">
                <a:solidFill>
                  <a:srgbClr val="F0F0F0"/>
                </a:solidFill>
                <a:latin typeface="Arial Black"/>
                <a:cs typeface="Arial Black"/>
              </a:rPr>
              <a:t>suficientes </a:t>
            </a:r>
            <a:r>
              <a:rPr sz="1400" spc="-50">
                <a:solidFill>
                  <a:srgbClr val="F0F0F0"/>
                </a:solidFill>
                <a:latin typeface="Arial Black"/>
                <a:cs typeface="Arial Black"/>
              </a:rPr>
              <a:t>y </a:t>
            </a: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previsibles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142357" y="2704338"/>
            <a:ext cx="1369695" cy="1006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715" algn="ctr">
              <a:lnSpc>
                <a:spcPct val="100000"/>
              </a:lnSpc>
              <a:spcBef>
                <a:spcPts val="105"/>
              </a:spcBef>
            </a:pP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Territorial</a:t>
            </a:r>
            <a:endParaRPr sz="1400">
              <a:latin typeface="Arial Black"/>
              <a:cs typeface="Arial Black"/>
            </a:endParaRPr>
          </a:p>
          <a:p>
            <a:pPr marL="12700" marR="5080" algn="ctr">
              <a:lnSpc>
                <a:spcPts val="1510"/>
              </a:lnSpc>
              <a:spcBef>
                <a:spcPts val="1520"/>
              </a:spcBef>
            </a:pPr>
            <a:r>
              <a:rPr sz="1400" spc="-65">
                <a:solidFill>
                  <a:srgbClr val="F0F0F0"/>
                </a:solidFill>
                <a:latin typeface="Arial Black"/>
                <a:cs typeface="Arial Black"/>
              </a:rPr>
              <a:t>Ordenamiento, </a:t>
            </a:r>
            <a:r>
              <a:rPr sz="1400">
                <a:solidFill>
                  <a:srgbClr val="F0F0F0"/>
                </a:solidFill>
                <a:latin typeface="Arial Black"/>
                <a:cs typeface="Arial Black"/>
              </a:rPr>
              <a:t>y</a:t>
            </a:r>
            <a:r>
              <a:rPr sz="1400" spc="-175">
                <a:solidFill>
                  <a:srgbClr val="F0F0F0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gobernanza territorial</a:t>
            </a:r>
            <a:endParaRPr sz="1400">
              <a:latin typeface="Arial Black"/>
              <a:cs typeface="Arial Blac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360534" y="2665222"/>
            <a:ext cx="2018030" cy="11925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400" spc="-10">
                <a:solidFill>
                  <a:srgbClr val="F0F0F0"/>
                </a:solidFill>
                <a:latin typeface="Arial Black"/>
                <a:cs typeface="Arial Black"/>
              </a:rPr>
              <a:t>Social</a:t>
            </a:r>
            <a:endParaRPr sz="1400">
              <a:latin typeface="Arial Black"/>
              <a:cs typeface="Arial Black"/>
            </a:endParaRPr>
          </a:p>
          <a:p>
            <a:pPr marL="12700" marR="5080" indent="2540" algn="ctr">
              <a:lnSpc>
                <a:spcPct val="89300"/>
              </a:lnSpc>
              <a:spcBef>
                <a:spcPts val="1495"/>
              </a:spcBef>
            </a:pPr>
            <a:r>
              <a:rPr sz="1400" spc="-10">
                <a:solidFill>
                  <a:srgbClr val="FFFFFF"/>
                </a:solidFill>
                <a:latin typeface="Arial Black"/>
                <a:cs typeface="Arial Black"/>
              </a:rPr>
              <a:t>Participación, </a:t>
            </a:r>
            <a:r>
              <a:rPr sz="1400" spc="-95">
                <a:solidFill>
                  <a:srgbClr val="FFFFFF"/>
                </a:solidFill>
                <a:latin typeface="Arial Black"/>
                <a:cs typeface="Arial Black"/>
              </a:rPr>
              <a:t>derechos</a:t>
            </a:r>
            <a:r>
              <a:rPr sz="1400" spc="-19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>
                <a:solidFill>
                  <a:srgbClr val="FFFFFF"/>
                </a:solidFill>
                <a:latin typeface="Arial Black"/>
                <a:cs typeface="Arial Black"/>
              </a:rPr>
              <a:t>y</a:t>
            </a:r>
            <a:r>
              <a:rPr sz="1400" spc="-12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10">
                <a:solidFill>
                  <a:srgbClr val="FFFFFF"/>
                </a:solidFill>
                <a:latin typeface="Arial Black"/>
                <a:cs typeface="Arial Black"/>
              </a:rPr>
              <a:t>certeza </a:t>
            </a:r>
            <a:r>
              <a:rPr sz="1400" spc="-85">
                <a:solidFill>
                  <a:srgbClr val="FFFFFF"/>
                </a:solidFill>
                <a:latin typeface="Arial Black"/>
                <a:cs typeface="Arial Black"/>
              </a:rPr>
              <a:t>sobre</a:t>
            </a:r>
            <a:r>
              <a:rPr sz="1400" spc="-16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30">
                <a:solidFill>
                  <a:srgbClr val="FFFFFF"/>
                </a:solidFill>
                <a:latin typeface="Arial Black"/>
                <a:cs typeface="Arial Black"/>
              </a:rPr>
              <a:t>la</a:t>
            </a:r>
            <a:r>
              <a:rPr sz="1400" spc="-125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90">
                <a:solidFill>
                  <a:srgbClr val="FFFFFF"/>
                </a:solidFill>
                <a:latin typeface="Arial Black"/>
                <a:cs typeface="Arial Black"/>
              </a:rPr>
              <a:t>tenencia</a:t>
            </a:r>
            <a:r>
              <a:rPr sz="1400" spc="-14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65">
                <a:solidFill>
                  <a:srgbClr val="FFFFFF"/>
                </a:solidFill>
                <a:latin typeface="Arial Black"/>
                <a:cs typeface="Arial Black"/>
              </a:rPr>
              <a:t>de</a:t>
            </a:r>
            <a:r>
              <a:rPr sz="1400" spc="-15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sz="1400" spc="-25">
                <a:solidFill>
                  <a:srgbClr val="FFFFFF"/>
                </a:solidFill>
                <a:latin typeface="Arial Black"/>
                <a:cs typeface="Arial Black"/>
              </a:rPr>
              <a:t>la </a:t>
            </a:r>
            <a:r>
              <a:rPr sz="1400" spc="-10">
                <a:solidFill>
                  <a:srgbClr val="FFFFFF"/>
                </a:solidFill>
                <a:latin typeface="Arial Black"/>
                <a:cs typeface="Arial Black"/>
              </a:rPr>
              <a:t>tierra</a:t>
            </a:r>
            <a:endParaRPr sz="1400">
              <a:latin typeface="Arial Black"/>
              <a:cs typeface="Arial Black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13207" y="2068322"/>
            <a:ext cx="552450" cy="457200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655697" y="2068322"/>
            <a:ext cx="552450" cy="457200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155053" y="2068322"/>
            <a:ext cx="552450" cy="457200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404857" y="2068322"/>
            <a:ext cx="552450" cy="457200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3179064" y="4154551"/>
            <a:ext cx="5461635" cy="1381760"/>
            <a:chOff x="3179064" y="4154551"/>
            <a:chExt cx="5461635" cy="1381760"/>
          </a:xfrm>
        </p:grpSpPr>
        <p:sp>
          <p:nvSpPr>
            <p:cNvPr id="30" name="object 30"/>
            <p:cNvSpPr/>
            <p:nvPr/>
          </p:nvSpPr>
          <p:spPr>
            <a:xfrm>
              <a:off x="3209925" y="4154551"/>
              <a:ext cx="5431155" cy="1323975"/>
            </a:xfrm>
            <a:custGeom>
              <a:avLst/>
              <a:gdLst/>
              <a:ahLst/>
              <a:cxnLst/>
              <a:rect l="l" t="t" r="r" b="b"/>
              <a:pathLst>
                <a:path w="5431155" h="1323975">
                  <a:moveTo>
                    <a:pt x="5430647" y="0"/>
                  </a:moveTo>
                  <a:lnTo>
                    <a:pt x="0" y="0"/>
                  </a:lnTo>
                  <a:lnTo>
                    <a:pt x="0" y="1323467"/>
                  </a:lnTo>
                  <a:lnTo>
                    <a:pt x="5430647" y="1323467"/>
                  </a:lnTo>
                  <a:lnTo>
                    <a:pt x="5430647" y="0"/>
                  </a:lnTo>
                  <a:close/>
                </a:path>
              </a:pathLst>
            </a:custGeom>
            <a:solidFill>
              <a:srgbClr val="EFECE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79064" y="4376928"/>
              <a:ext cx="407670" cy="42748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79064" y="4620768"/>
              <a:ext cx="407670" cy="42748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79064" y="4864608"/>
              <a:ext cx="407670" cy="42748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79064" y="5108448"/>
              <a:ext cx="407670" cy="427481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4912614" y="1963547"/>
            <a:ext cx="1219200" cy="666750"/>
            <a:chOff x="4912614" y="1963547"/>
            <a:chExt cx="1219200" cy="666750"/>
          </a:xfrm>
        </p:grpSpPr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912614" y="2068322"/>
              <a:ext cx="552450" cy="45720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65064" y="1963547"/>
              <a:ext cx="666750" cy="666750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3209925" y="4154551"/>
            <a:ext cx="5431155" cy="132397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307975" marR="299085" indent="-216535">
              <a:lnSpc>
                <a:spcPct val="100000"/>
              </a:lnSpc>
              <a:spcBef>
                <a:spcPts val="180"/>
              </a:spcBef>
            </a:pPr>
            <a:r>
              <a:rPr sz="1600" spc="-80">
                <a:solidFill>
                  <a:srgbClr val="155B4E"/>
                </a:solidFill>
                <a:latin typeface="Arial Black"/>
                <a:cs typeface="Arial Black"/>
              </a:rPr>
              <a:t>La</a:t>
            </a:r>
            <a:r>
              <a:rPr sz="1600" spc="-20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85">
                <a:solidFill>
                  <a:srgbClr val="155B4E"/>
                </a:solidFill>
                <a:latin typeface="Arial Black"/>
                <a:cs typeface="Arial Black"/>
              </a:rPr>
              <a:t>seguridad</a:t>
            </a:r>
            <a:r>
              <a:rPr sz="1600" spc="-7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85">
                <a:solidFill>
                  <a:srgbClr val="155B4E"/>
                </a:solidFill>
                <a:latin typeface="Arial Black"/>
                <a:cs typeface="Arial Black"/>
              </a:rPr>
              <a:t>jurídica</a:t>
            </a:r>
            <a:r>
              <a:rPr sz="1600" spc="-8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85">
                <a:solidFill>
                  <a:srgbClr val="155B4E"/>
                </a:solidFill>
                <a:latin typeface="Arial Black"/>
                <a:cs typeface="Arial Black"/>
              </a:rPr>
              <a:t>debe</a:t>
            </a:r>
            <a:r>
              <a:rPr sz="1600" spc="-14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50">
                <a:solidFill>
                  <a:srgbClr val="155B4E"/>
                </a:solidFill>
                <a:latin typeface="Arial Black"/>
                <a:cs typeface="Arial Black"/>
              </a:rPr>
              <a:t>brindar</a:t>
            </a:r>
            <a:r>
              <a:rPr sz="1600" spc="-95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85">
                <a:solidFill>
                  <a:srgbClr val="155B4E"/>
                </a:solidFill>
                <a:latin typeface="Arial Black"/>
                <a:cs typeface="Arial Black"/>
              </a:rPr>
              <a:t>claridad</a:t>
            </a:r>
            <a:r>
              <a:rPr sz="1600" spc="-150">
                <a:solidFill>
                  <a:srgbClr val="155B4E"/>
                </a:solidFill>
                <a:latin typeface="Arial Black"/>
                <a:cs typeface="Arial Black"/>
              </a:rPr>
              <a:t> </a:t>
            </a:r>
            <a:r>
              <a:rPr sz="1600" spc="-40">
                <a:solidFill>
                  <a:srgbClr val="155B4E"/>
                </a:solidFill>
                <a:latin typeface="Arial Black"/>
                <a:cs typeface="Arial Black"/>
              </a:rPr>
              <a:t>sobre: </a:t>
            </a:r>
            <a:r>
              <a:rPr sz="1600" spc="-55">
                <a:latin typeface="Arial Black"/>
                <a:cs typeface="Arial Black"/>
              </a:rPr>
              <a:t>qué</a:t>
            </a:r>
            <a:r>
              <a:rPr sz="1600" spc="-145">
                <a:latin typeface="Arial Black"/>
                <a:cs typeface="Arial Black"/>
              </a:rPr>
              <a:t> </a:t>
            </a:r>
            <a:r>
              <a:rPr sz="1600" spc="-75">
                <a:latin typeface="Arial Black"/>
                <a:cs typeface="Arial Black"/>
              </a:rPr>
              <a:t>puede</a:t>
            </a:r>
            <a:r>
              <a:rPr sz="1600" spc="-140">
                <a:latin typeface="Arial Black"/>
                <a:cs typeface="Arial Black"/>
              </a:rPr>
              <a:t> </a:t>
            </a:r>
            <a:r>
              <a:rPr sz="1600" spc="-110">
                <a:latin typeface="Arial Black"/>
                <a:cs typeface="Arial Black"/>
              </a:rPr>
              <a:t>considerarse</a:t>
            </a:r>
            <a:r>
              <a:rPr sz="1600" spc="-125">
                <a:latin typeface="Arial Black"/>
                <a:cs typeface="Arial Black"/>
              </a:rPr>
              <a:t> </a:t>
            </a:r>
            <a:r>
              <a:rPr sz="1600" spc="-40">
                <a:latin typeface="Arial Black"/>
                <a:cs typeface="Arial Black"/>
              </a:rPr>
              <a:t>una</a:t>
            </a:r>
            <a:r>
              <a:rPr sz="1600" spc="-110">
                <a:latin typeface="Arial Black"/>
                <a:cs typeface="Arial Black"/>
              </a:rPr>
              <a:t> </a:t>
            </a:r>
            <a:r>
              <a:rPr sz="1600" spc="-20">
                <a:latin typeface="Arial Black"/>
                <a:cs typeface="Arial Black"/>
              </a:rPr>
              <a:t>SbN;</a:t>
            </a:r>
            <a:endParaRPr sz="1600">
              <a:latin typeface="Arial Black"/>
              <a:cs typeface="Arial Black"/>
            </a:endParaRPr>
          </a:p>
          <a:p>
            <a:pPr marL="307975" marR="978535">
              <a:lnSpc>
                <a:spcPct val="100000"/>
              </a:lnSpc>
            </a:pPr>
            <a:r>
              <a:rPr sz="1600" spc="-55">
                <a:latin typeface="Arial Black"/>
                <a:cs typeface="Arial Black"/>
              </a:rPr>
              <a:t>qué</a:t>
            </a:r>
            <a:r>
              <a:rPr sz="1600" spc="-140">
                <a:latin typeface="Arial Black"/>
                <a:cs typeface="Arial Black"/>
              </a:rPr>
              <a:t> </a:t>
            </a:r>
            <a:r>
              <a:rPr sz="1600" spc="-90">
                <a:latin typeface="Arial Black"/>
                <a:cs typeface="Arial Black"/>
              </a:rPr>
              <a:t>criterios</a:t>
            </a:r>
            <a:r>
              <a:rPr sz="1600" spc="-95">
                <a:latin typeface="Arial Black"/>
                <a:cs typeface="Arial Black"/>
              </a:rPr>
              <a:t> </a:t>
            </a:r>
            <a:r>
              <a:rPr sz="1600" spc="-60">
                <a:latin typeface="Arial Black"/>
                <a:cs typeface="Arial Black"/>
              </a:rPr>
              <a:t>de</a:t>
            </a:r>
            <a:r>
              <a:rPr sz="1600" spc="-150">
                <a:latin typeface="Arial Black"/>
                <a:cs typeface="Arial Black"/>
              </a:rPr>
              <a:t> </a:t>
            </a:r>
            <a:r>
              <a:rPr sz="1600" spc="-65">
                <a:latin typeface="Arial Black"/>
                <a:cs typeface="Arial Black"/>
              </a:rPr>
              <a:t>integridad</a:t>
            </a:r>
            <a:r>
              <a:rPr sz="1600" spc="-100">
                <a:latin typeface="Arial Black"/>
                <a:cs typeface="Arial Black"/>
              </a:rPr>
              <a:t> </a:t>
            </a:r>
            <a:r>
              <a:rPr sz="1600" spc="-85">
                <a:latin typeface="Arial Black"/>
                <a:cs typeface="Arial Black"/>
              </a:rPr>
              <a:t>debe</a:t>
            </a:r>
            <a:r>
              <a:rPr sz="1600" spc="-140">
                <a:latin typeface="Arial Black"/>
                <a:cs typeface="Arial Black"/>
              </a:rPr>
              <a:t> </a:t>
            </a:r>
            <a:r>
              <a:rPr sz="1600" spc="-55">
                <a:latin typeface="Arial Black"/>
                <a:cs typeface="Arial Black"/>
              </a:rPr>
              <a:t>cumplir; </a:t>
            </a:r>
            <a:r>
              <a:rPr sz="1600" spc="-100">
                <a:latin typeface="Arial Black"/>
                <a:cs typeface="Arial Black"/>
              </a:rPr>
              <a:t>cómo</a:t>
            </a:r>
            <a:r>
              <a:rPr sz="1600" spc="-210">
                <a:latin typeface="Arial Black"/>
                <a:cs typeface="Arial Black"/>
              </a:rPr>
              <a:t> </a:t>
            </a:r>
            <a:r>
              <a:rPr sz="1600" spc="-80">
                <a:latin typeface="Arial Black"/>
                <a:cs typeface="Arial Black"/>
              </a:rPr>
              <a:t>se</a:t>
            </a:r>
            <a:r>
              <a:rPr sz="1600" spc="-220">
                <a:latin typeface="Arial Black"/>
                <a:cs typeface="Arial Black"/>
              </a:rPr>
              <a:t> </a:t>
            </a:r>
            <a:r>
              <a:rPr sz="1600" spc="-65">
                <a:latin typeface="Arial Black"/>
                <a:cs typeface="Arial Black"/>
              </a:rPr>
              <a:t>protegen</a:t>
            </a:r>
            <a:r>
              <a:rPr sz="1600" spc="-140">
                <a:latin typeface="Arial Black"/>
                <a:cs typeface="Arial Black"/>
              </a:rPr>
              <a:t> </a:t>
            </a:r>
            <a:r>
              <a:rPr sz="1600" spc="-90">
                <a:latin typeface="Arial Black"/>
                <a:cs typeface="Arial Black"/>
              </a:rPr>
              <a:t>los</a:t>
            </a:r>
            <a:r>
              <a:rPr sz="1600" spc="-180">
                <a:latin typeface="Arial Black"/>
                <a:cs typeface="Arial Black"/>
              </a:rPr>
              <a:t> </a:t>
            </a:r>
            <a:r>
              <a:rPr sz="1600" spc="-10">
                <a:latin typeface="Arial Black"/>
                <a:cs typeface="Arial Black"/>
              </a:rPr>
              <a:t>derechos;</a:t>
            </a:r>
            <a:endParaRPr sz="1600">
              <a:latin typeface="Arial Black"/>
              <a:cs typeface="Arial Black"/>
            </a:endParaRPr>
          </a:p>
          <a:p>
            <a:pPr marL="307975">
              <a:lnSpc>
                <a:spcPct val="100000"/>
              </a:lnSpc>
            </a:pPr>
            <a:r>
              <a:rPr sz="1600" spc="-105">
                <a:latin typeface="Arial Black"/>
                <a:cs typeface="Arial Black"/>
              </a:rPr>
              <a:t>cómo</a:t>
            </a:r>
            <a:r>
              <a:rPr sz="1600" spc="-220">
                <a:latin typeface="Arial Black"/>
                <a:cs typeface="Arial Black"/>
              </a:rPr>
              <a:t> </a:t>
            </a:r>
            <a:r>
              <a:rPr sz="1600" spc="-90">
                <a:latin typeface="Arial Black"/>
                <a:cs typeface="Arial Black"/>
              </a:rPr>
              <a:t>se</a:t>
            </a:r>
            <a:r>
              <a:rPr sz="1600" spc="-225">
                <a:latin typeface="Arial Black"/>
                <a:cs typeface="Arial Black"/>
              </a:rPr>
              <a:t> </a:t>
            </a:r>
            <a:r>
              <a:rPr sz="1600" spc="-85">
                <a:latin typeface="Arial Black"/>
                <a:cs typeface="Arial Black"/>
              </a:rPr>
              <a:t>financian</a:t>
            </a:r>
            <a:r>
              <a:rPr sz="1600" spc="-100">
                <a:latin typeface="Arial Black"/>
                <a:cs typeface="Arial Black"/>
              </a:rPr>
              <a:t> </a:t>
            </a:r>
            <a:r>
              <a:rPr sz="1600">
                <a:latin typeface="Arial Black"/>
                <a:cs typeface="Arial Black"/>
              </a:rPr>
              <a:t>y</a:t>
            </a:r>
            <a:r>
              <a:rPr sz="1600" spc="-145">
                <a:latin typeface="Arial Black"/>
                <a:cs typeface="Arial Black"/>
              </a:rPr>
              <a:t> </a:t>
            </a:r>
            <a:r>
              <a:rPr sz="1600" spc="-60">
                <a:latin typeface="Arial Black"/>
                <a:cs typeface="Arial Black"/>
              </a:rPr>
              <a:t>monitorean</a:t>
            </a:r>
            <a:r>
              <a:rPr sz="1600" spc="-50">
                <a:latin typeface="Arial Black"/>
                <a:cs typeface="Arial Black"/>
              </a:rPr>
              <a:t> </a:t>
            </a:r>
            <a:r>
              <a:rPr sz="1600" spc="-105">
                <a:latin typeface="Arial Black"/>
                <a:cs typeface="Arial Black"/>
              </a:rPr>
              <a:t>sus</a:t>
            </a:r>
            <a:r>
              <a:rPr sz="1600" spc="-195">
                <a:latin typeface="Arial Black"/>
                <a:cs typeface="Arial Black"/>
              </a:rPr>
              <a:t> </a:t>
            </a:r>
            <a:r>
              <a:rPr sz="1600" spc="-10">
                <a:latin typeface="Arial Black"/>
                <a:cs typeface="Arial Black"/>
              </a:rPr>
              <a:t>beneficios.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87069" y="5865977"/>
            <a:ext cx="1002411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60470" marR="5080" indent="-3748404">
              <a:lnSpc>
                <a:spcPct val="100000"/>
              </a:lnSpc>
              <a:spcBef>
                <a:spcPts val="100"/>
              </a:spcBef>
            </a:pP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Las</a:t>
            </a:r>
            <a:r>
              <a:rPr sz="2000" b="1" i="1" spc="-7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50">
                <a:solidFill>
                  <a:srgbClr val="7BA27B"/>
                </a:solidFill>
                <a:latin typeface="Trebuchet MS"/>
                <a:cs typeface="Trebuchet MS"/>
              </a:rPr>
              <a:t>SbN</a:t>
            </a:r>
            <a:r>
              <a:rPr sz="2000" b="1" i="1" spc="2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10">
                <a:solidFill>
                  <a:srgbClr val="7BA27B"/>
                </a:solidFill>
                <a:latin typeface="Trebuchet MS"/>
                <a:cs typeface="Trebuchet MS"/>
              </a:rPr>
              <a:t>requieren</a:t>
            </a:r>
            <a:r>
              <a:rPr sz="2000" b="1" i="1" spc="-12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45">
                <a:solidFill>
                  <a:srgbClr val="7BA27B"/>
                </a:solidFill>
                <a:latin typeface="Trebuchet MS"/>
                <a:cs typeface="Trebuchet MS"/>
              </a:rPr>
              <a:t>certeza</a:t>
            </a:r>
            <a:r>
              <a:rPr sz="2000" b="1" i="1" spc="-14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30">
                <a:solidFill>
                  <a:srgbClr val="7BA27B"/>
                </a:solidFill>
                <a:latin typeface="Trebuchet MS"/>
                <a:cs typeface="Trebuchet MS"/>
              </a:rPr>
              <a:t>normativa,</a:t>
            </a:r>
            <a:r>
              <a:rPr sz="2000" b="1" i="1" spc="-8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30">
                <a:solidFill>
                  <a:srgbClr val="7BA27B"/>
                </a:solidFill>
                <a:latin typeface="Trebuchet MS"/>
                <a:cs typeface="Trebuchet MS"/>
              </a:rPr>
              <a:t>institucional,</a:t>
            </a:r>
            <a:r>
              <a:rPr sz="2000" b="1" i="1" spc="-6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20">
                <a:solidFill>
                  <a:srgbClr val="7BA27B"/>
                </a:solidFill>
                <a:latin typeface="Trebuchet MS"/>
                <a:cs typeface="Trebuchet MS"/>
              </a:rPr>
              <a:t>financiera</a:t>
            </a:r>
            <a:r>
              <a:rPr sz="2000" b="1" i="1" spc="-9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y</a:t>
            </a:r>
            <a:r>
              <a:rPr sz="2000" b="1" i="1" spc="-14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social</a:t>
            </a:r>
            <a:r>
              <a:rPr sz="2000" b="1" i="1" spc="-9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10">
                <a:solidFill>
                  <a:srgbClr val="7BA27B"/>
                </a:solidFill>
                <a:latin typeface="Trebuchet MS"/>
                <a:cs typeface="Trebuchet MS"/>
              </a:rPr>
              <a:t>para</a:t>
            </a:r>
            <a:r>
              <a:rPr sz="2000" b="1" i="1" spc="-90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10">
                <a:solidFill>
                  <a:srgbClr val="7BA27B"/>
                </a:solidFill>
                <a:latin typeface="Trebuchet MS"/>
                <a:cs typeface="Trebuchet MS"/>
              </a:rPr>
              <a:t>generar </a:t>
            </a:r>
            <a:r>
              <a:rPr sz="2000" b="1" i="1">
                <a:solidFill>
                  <a:srgbClr val="7BA27B"/>
                </a:solidFill>
                <a:latin typeface="Trebuchet MS"/>
                <a:cs typeface="Trebuchet MS"/>
              </a:rPr>
              <a:t>beneficios</a:t>
            </a:r>
            <a:r>
              <a:rPr sz="2000" b="1" i="1" spc="-165">
                <a:solidFill>
                  <a:srgbClr val="7BA27B"/>
                </a:solidFill>
                <a:latin typeface="Trebuchet MS"/>
                <a:cs typeface="Trebuchet MS"/>
              </a:rPr>
              <a:t> </a:t>
            </a:r>
            <a:r>
              <a:rPr sz="2000" b="1" i="1" spc="-10">
                <a:solidFill>
                  <a:srgbClr val="7BA27B"/>
                </a:solidFill>
                <a:latin typeface="Trebuchet MS"/>
                <a:cs typeface="Trebuchet MS"/>
              </a:rPr>
              <a:t>duraderos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GEF Secretariat Template">
      <a:dk1>
        <a:srgbClr val="005833"/>
      </a:dk1>
      <a:lt1>
        <a:srgbClr val="0070B9"/>
      </a:lt1>
      <a:dk2>
        <a:srgbClr val="1D386D"/>
      </a:dk2>
      <a:lt2>
        <a:srgbClr val="26A146"/>
      </a:lt2>
      <a:accent1>
        <a:srgbClr val="F3B333"/>
      </a:accent1>
      <a:accent2>
        <a:srgbClr val="E37C1D"/>
      </a:accent2>
      <a:accent3>
        <a:srgbClr val="A65928"/>
      </a:accent3>
      <a:accent4>
        <a:srgbClr val="C6B22F"/>
      </a:accent4>
      <a:accent5>
        <a:srgbClr val="FFFFFF"/>
      </a:accent5>
      <a:accent6>
        <a:srgbClr val="000000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GEF Secretariat Template">
    <a:dk1>
      <a:srgbClr val="005833"/>
    </a:dk1>
    <a:lt1>
      <a:srgbClr val="0070B9"/>
    </a:lt1>
    <a:dk2>
      <a:srgbClr val="1D386D"/>
    </a:dk2>
    <a:lt2>
      <a:srgbClr val="26A146"/>
    </a:lt2>
    <a:accent1>
      <a:srgbClr val="F3B333"/>
    </a:accent1>
    <a:accent2>
      <a:srgbClr val="E37C1D"/>
    </a:accent2>
    <a:accent3>
      <a:srgbClr val="A65928"/>
    </a:accent3>
    <a:accent4>
      <a:srgbClr val="C6B22F"/>
    </a:accent4>
    <a:accent5>
      <a:srgbClr val="FFFFFF"/>
    </a:accent5>
    <a:accent6>
      <a:srgbClr val="000000"/>
    </a:accent6>
    <a:hlink>
      <a:srgbClr val="000000"/>
    </a:hlink>
    <a:folHlink>
      <a:srgbClr val="0000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6A8922910F3C419457F976FEE5D21E" ma:contentTypeVersion="20" ma:contentTypeDescription="Create a new document." ma:contentTypeScope="" ma:versionID="710eb114c429b7b748184cff6172a2c5">
  <xsd:schema xmlns:xsd="http://www.w3.org/2001/XMLSchema" xmlns:xs="http://www.w3.org/2001/XMLSchema" xmlns:p="http://schemas.microsoft.com/office/2006/metadata/properties" xmlns:ns2="ec97aaa8-0dc2-4e4e-9157-6270440f1396" xmlns:ns3="5304fc3a-bfa7-493e-9e3a-07ff2145a8ea" xmlns:ns4="985ec44e-1bab-4c0b-9df0-6ba128686fc9" targetNamespace="http://schemas.microsoft.com/office/2006/metadata/properties" ma:root="true" ma:fieldsID="39b2885aead6a69e256bf64a197385ba" ns2:_="" ns3:_="" ns4:_="">
    <xsd:import namespace="ec97aaa8-0dc2-4e4e-9157-6270440f1396"/>
    <xsd:import namespace="5304fc3a-bfa7-493e-9e3a-07ff2145a8ea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Formoreinfo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97aaa8-0dc2-4e4e-9157-6270440f13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Formoreinfo" ma:index="26" nillable="true" ma:displayName="For more info" ma:format="Dropdown" ma:internalName="Formoreinfo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04fc3a-bfa7-493e-9e3a-07ff2145a8e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021bd6c5-aaec-4153-b242-de69f561f90a}" ma:internalName="TaxCatchAll" ma:showField="CatchAllData" ma:web="5304fc3a-bfa7-493e-9e3a-07ff2145a8e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ormoreinfo xmlns="ec97aaa8-0dc2-4e4e-9157-6270440f1396" xsi:nil="true"/>
    <lcf76f155ced4ddcb4097134ff3c332f xmlns="ec97aaa8-0dc2-4e4e-9157-6270440f1396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Props1.xml><?xml version="1.0" encoding="utf-8"?>
<ds:datastoreItem xmlns:ds="http://schemas.openxmlformats.org/officeDocument/2006/customXml" ds:itemID="{88AF63BD-3252-4A0F-AADB-6FCA6007FE10}">
  <ds:schemaRefs>
    <ds:schemaRef ds:uri="5304fc3a-bfa7-493e-9e3a-07ff2145a8ea"/>
    <ds:schemaRef ds:uri="985ec44e-1bab-4c0b-9df0-6ba128686fc9"/>
    <ds:schemaRef ds:uri="ec97aaa8-0dc2-4e4e-9157-6270440f139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120FEF6-ADC8-4D9E-98AD-7731CE38DD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F0AD1C-DD5F-4F8B-851B-8F46439F33E5}">
  <ds:schemaRefs>
    <ds:schemaRef ds:uri="5304fc3a-bfa7-493e-9e3a-07ff2145a8ea"/>
    <ds:schemaRef ds:uri="985ec44e-1bab-4c0b-9df0-6ba128686fc9"/>
    <ds:schemaRef ds:uri="ec97aaa8-0dc2-4e4e-9157-6270440f139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8b77875e-5908-45a0-9cb4-dec9ae074618}" enabled="1" method="Privileged" siteId="{0f9e35db-544f-4f60-bdcc-5ea416e6dc7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27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Seminario web. Soluciones basadas en la naturaleza: sinergias y convergencia entre las Convenciones de Río</vt:lpstr>
      <vt:lpstr>Un ambientalismo humanista: Un nuevo modelo de desarrollo</vt:lpstr>
      <vt:lpstr>Las SbN traducen el paradigma de regeneración en acciones concretas</vt:lpstr>
      <vt:lpstr>México cuenta con una base jurídica amplia</vt:lpstr>
      <vt:lpstr>La seguridad jurídica de las SbN debe construirse en varios niveles</vt:lpstr>
      <vt:lpstr>Escalar las SbN requiere instrumentos programáticos</vt:lpstr>
      <vt:lpstr>SbN: Convergencia entre clima, biodiversidad, agua y suelo</vt:lpstr>
      <vt:lpstr>Conservación humanista</vt:lpstr>
      <vt:lpstr>La conservación en México se construye</vt:lpstr>
      <vt:lpstr>Medir y valorar los servicios ecosistémicos</vt:lpstr>
      <vt:lpstr>De la visión a la acción: las SbN en el territorio</vt:lpstr>
      <vt:lpstr>6 Brechas estratégicas para escalar las SbN</vt:lpstr>
      <vt:lpstr>Gracias</vt:lpstr>
      <vt:lpstr>PowerPoint Presentation</vt:lpstr>
      <vt:lpstr>Financiamiento Para las Soluciones basadas en la Naturaleza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Marie-Blanche Rossi</dc:creator>
  <cp:revision>1</cp:revision>
  <dcterms:created xsi:type="dcterms:W3CDTF">2024-12-03T21:29:05Z</dcterms:created>
  <dcterms:modified xsi:type="dcterms:W3CDTF">2026-07-28T15:47:39Z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1bf45b6-5649-4236-82a3-f45024cd282e_Enabled">
    <vt:lpwstr>true</vt:lpwstr>
  </property>
  <property fmtid="{D5CDD505-2E9C-101B-9397-08002B2CF9AE}" pid="3" name="MSIP_Label_f1bf45b6-5649-4236-82a3-f45024cd282e_SetDate">
    <vt:lpwstr>2025-11-24T20:20:23Z</vt:lpwstr>
  </property>
  <property fmtid="{D5CDD505-2E9C-101B-9397-08002B2CF9AE}" pid="4" name="MSIP_Label_f1bf45b6-5649-4236-82a3-f45024cd282e_Method">
    <vt:lpwstr>Standard</vt:lpwstr>
  </property>
  <property fmtid="{D5CDD505-2E9C-101B-9397-08002B2CF9AE}" pid="5" name="MSIP_Label_f1bf45b6-5649-4236-82a3-f45024cd282e_Name">
    <vt:lpwstr>Official Use Only</vt:lpwstr>
  </property>
  <property fmtid="{D5CDD505-2E9C-101B-9397-08002B2CF9AE}" pid="6" name="MSIP_Label_f1bf45b6-5649-4236-82a3-f45024cd282e_SiteId">
    <vt:lpwstr>31a2fec0-266b-4c67-b56e-2796d8f59c36</vt:lpwstr>
  </property>
  <property fmtid="{D5CDD505-2E9C-101B-9397-08002B2CF9AE}" pid="7" name="MSIP_Label_f1bf45b6-5649-4236-82a3-f45024cd282e_ActionId">
    <vt:lpwstr>aeae9cbd-3d22-4b47-833d-b6371052e0cf</vt:lpwstr>
  </property>
  <property fmtid="{D5CDD505-2E9C-101B-9397-08002B2CF9AE}" pid="8" name="MSIP_Label_f1bf45b6-5649-4236-82a3-f45024cd282e_ContentBits">
    <vt:lpwstr>2</vt:lpwstr>
  </property>
  <property fmtid="{D5CDD505-2E9C-101B-9397-08002B2CF9AE}" pid="9" name="MSIP_Label_f1bf45b6-5649-4236-82a3-f45024cd282e_Tag">
    <vt:lpwstr>10, 3, 0, 1</vt:lpwstr>
  </property>
  <property fmtid="{D5CDD505-2E9C-101B-9397-08002B2CF9AE}" pid="10" name="ClassificationContentMarkingFooterLocations">
    <vt:lpwstr>Thème Office:5</vt:lpwstr>
  </property>
  <property fmtid="{D5CDD505-2E9C-101B-9397-08002B2CF9AE}" pid="11" name="ClassificationContentMarkingFooterText">
    <vt:lpwstr>Official Use Only</vt:lpwstr>
  </property>
  <property fmtid="{D5CDD505-2E9C-101B-9397-08002B2CF9AE}" pid="12" name="ContentTypeId">
    <vt:lpwstr>0x010100196A8922910F3C419457F976FEE5D21E</vt:lpwstr>
  </property>
  <property fmtid="{D5CDD505-2E9C-101B-9397-08002B2CF9AE}" pid="13" name="MediaServiceImageTags">
    <vt:lpwstr/>
  </property>
</Properties>
</file>