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5" r:id="rId4"/>
  </p:sldMasterIdLst>
  <p:notesMasterIdLst>
    <p:notesMasterId r:id="rId43"/>
  </p:notesMasterIdLst>
  <p:handoutMasterIdLst>
    <p:handoutMasterId r:id="rId44"/>
  </p:handoutMasterIdLst>
  <p:sldIdLst>
    <p:sldId id="257" r:id="rId5"/>
    <p:sldId id="627" r:id="rId6"/>
    <p:sldId id="681" r:id="rId7"/>
    <p:sldId id="682" r:id="rId8"/>
    <p:sldId id="490" r:id="rId9"/>
    <p:sldId id="779" r:id="rId10"/>
    <p:sldId id="612" r:id="rId11"/>
    <p:sldId id="302" r:id="rId12"/>
    <p:sldId id="264" r:id="rId13"/>
    <p:sldId id="725" r:id="rId14"/>
    <p:sldId id="726" r:id="rId15"/>
    <p:sldId id="809" r:id="rId16"/>
    <p:sldId id="810" r:id="rId17"/>
    <p:sldId id="745" r:id="rId18"/>
    <p:sldId id="749" r:id="rId19"/>
    <p:sldId id="750" r:id="rId20"/>
    <p:sldId id="751" r:id="rId21"/>
    <p:sldId id="752" r:id="rId22"/>
    <p:sldId id="666" r:id="rId23"/>
    <p:sldId id="639" r:id="rId24"/>
    <p:sldId id="649" r:id="rId25"/>
    <p:sldId id="769" r:id="rId26"/>
    <p:sldId id="802" r:id="rId27"/>
    <p:sldId id="788" r:id="rId28"/>
    <p:sldId id="576" r:id="rId29"/>
    <p:sldId id="763" r:id="rId30"/>
    <p:sldId id="471" r:id="rId31"/>
    <p:sldId id="460" r:id="rId32"/>
    <p:sldId id="472" r:id="rId33"/>
    <p:sldId id="461" r:id="rId34"/>
    <p:sldId id="438" r:id="rId35"/>
    <p:sldId id="256" r:id="rId36"/>
    <p:sldId id="728" r:id="rId37"/>
    <p:sldId id="758" r:id="rId38"/>
    <p:sldId id="774" r:id="rId39"/>
    <p:sldId id="629" r:id="rId40"/>
    <p:sldId id="772" r:id="rId41"/>
    <p:sldId id="791" r:id="rId42"/>
  </p:sldIdLst>
  <p:sldSz cx="24384000" cy="13716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20">
          <p15:clr>
            <a:srgbClr val="A4A3A4"/>
          </p15:clr>
        </p15:guide>
        <p15:guide id="2" pos="76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eedom-kai Phillips" initials="FP" lastIdx="2" clrIdx="0">
    <p:extLst>
      <p:ext uri="{19B8F6BF-5375-455C-9EA6-DF929625EA0E}">
        <p15:presenceInfo xmlns:p15="http://schemas.microsoft.com/office/powerpoint/2012/main" userId="Freedom-kai Phillips" providerId="None"/>
      </p:ext>
    </p:extLst>
  </p:cmAuthor>
  <p:cmAuthor id="2" name="Freedom-Kai Phillips" initials="FP" lastIdx="34" clrIdx="1">
    <p:extLst>
      <p:ext uri="{19B8F6BF-5375-455C-9EA6-DF929625EA0E}">
        <p15:presenceInfo xmlns:p15="http://schemas.microsoft.com/office/powerpoint/2012/main" userId="S::fkp22@cam.ac.uk::3b508ac9-d9e8-48ae-974d-2cae55151369" providerId="AD"/>
      </p:ext>
    </p:extLst>
  </p:cmAuthor>
  <p:cmAuthor id="3" name="Marie-Claire Cordonier Segger" initials="MCCS" lastIdx="1" clrIdx="2">
    <p:extLst>
      <p:ext uri="{19B8F6BF-5375-455C-9EA6-DF929625EA0E}">
        <p15:presenceInfo xmlns:p15="http://schemas.microsoft.com/office/powerpoint/2012/main" userId="Marie-Claire Cordonier Seg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000099"/>
    <a:srgbClr val="49A038"/>
    <a:srgbClr val="33CCCC"/>
    <a:srgbClr val="E1253C"/>
    <a:srgbClr val="69BFA8"/>
    <a:srgbClr val="00FFFF"/>
    <a:srgbClr val="5E02D0"/>
    <a:srgbClr val="FFFFFF"/>
    <a:srgbClr val="BDB6B8"/>
    <a:srgbClr val="A419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A9BC294-FFE2-49D5-8D69-9E1BD2C41BD5}" styleName="">
    <a:tblBg/>
    <a:wholeTbl>
      <a:tcTxStyle b="off" i="off">
        <a:font>
          <a:latin typeface="Real Text Pro"/>
          <a:ea typeface="Real Text Pro"/>
          <a:cs typeface="Real Text Pro"/>
        </a:font>
        <a:srgbClr val="6A6969"/>
      </a:tcTxStyle>
      <a:tcStyle>
        <a:tcBdr>
          <a:left>
            <a:ln w="12700" cap="flat">
              <a:noFill/>
              <a:round/>
            </a:ln>
          </a:left>
          <a:right>
            <a:ln w="12700" cap="flat">
              <a:noFill/>
              <a:round/>
            </a:ln>
          </a:right>
          <a:top>
            <a:ln w="12700" cap="flat">
              <a:solidFill>
                <a:srgbClr val="6A6969"/>
              </a:solidFill>
              <a:prstDash val="solid"/>
              <a:round/>
            </a:ln>
          </a:top>
          <a:bottom>
            <a:ln w="12700" cap="flat">
              <a:solidFill>
                <a:srgbClr val="6A6969"/>
              </a:solidFill>
              <a:prstDash val="solid"/>
              <a:round/>
            </a:ln>
          </a:bottom>
          <a:insideH>
            <a:ln w="12700" cap="flat">
              <a:solidFill>
                <a:srgbClr val="6A6969"/>
              </a:solidFill>
              <a:prstDash val="solid"/>
              <a:round/>
            </a:ln>
          </a:insideH>
          <a:insideV>
            <a:ln w="12700" cap="flat">
              <a:noFill/>
              <a:round/>
            </a:ln>
          </a:insideV>
        </a:tcBdr>
        <a:fill>
          <a:noFill/>
        </a:fill>
      </a:tcStyle>
    </a:wholeTbl>
    <a:band2H>
      <a:tcTxStyle/>
      <a:tcStyle>
        <a:tcBdr/>
        <a:fill>
          <a:solidFill>
            <a:srgbClr val="FFECF0"/>
          </a:solidFill>
        </a:fill>
      </a:tcStyle>
    </a:band2H>
    <a:firstCol>
      <a:tcTxStyle b="off" i="off">
        <a:font>
          <a:latin typeface="EspiPro Light"/>
          <a:ea typeface="EspiPro Light"/>
          <a:cs typeface="EspiPro Light"/>
        </a:font>
        <a:srgbClr val="FFFFFF"/>
      </a:tcTxStyle>
      <a:tcStyle>
        <a:tcBdr>
          <a:left>
            <a:ln w="12700" cap="flat">
              <a:solidFill>
                <a:srgbClr val="FFFFFF"/>
              </a:solidFill>
              <a:prstDash val="solid"/>
              <a:round/>
            </a:ln>
          </a:left>
          <a:right>
            <a:ln w="381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284B"/>
          </a:solidFill>
        </a:fill>
      </a:tcStyle>
    </a:firstCol>
    <a:lastRow>
      <a:tcTxStyle b="off" i="off">
        <a:font>
          <a:latin typeface="Real Text Pro"/>
          <a:ea typeface="Real Text Pro"/>
          <a:cs typeface="Real Text Pro"/>
        </a:font>
        <a:srgbClr val="6A6969"/>
      </a:tcTxStyle>
      <a:tcStyle>
        <a:tcBdr>
          <a:left>
            <a:ln w="38100" cap="flat">
              <a:noFill/>
              <a:round/>
            </a:ln>
          </a:left>
          <a:right>
            <a:ln w="38100" cap="flat">
              <a:noFill/>
              <a:round/>
            </a:ln>
          </a:right>
          <a:top>
            <a:ln w="50800" cap="flat">
              <a:solidFill>
                <a:srgbClr val="FF404B"/>
              </a:solidFill>
              <a:prstDash val="solid"/>
              <a:round/>
            </a:ln>
          </a:top>
          <a:bottom>
            <a:ln w="38100" cap="flat">
              <a:noFill/>
              <a:round/>
            </a:ln>
          </a:bottom>
          <a:insideH>
            <a:ln w="38100" cap="flat">
              <a:noFill/>
              <a:round/>
            </a:ln>
          </a:insideH>
          <a:insideV>
            <a:ln w="38100" cap="flat">
              <a:noFill/>
              <a:round/>
            </a:ln>
          </a:insideV>
        </a:tcBdr>
        <a:fill>
          <a:noFill/>
        </a:fill>
      </a:tcStyle>
    </a:lastRow>
    <a:firstRow>
      <a:tcTxStyle b="off" i="off">
        <a:font>
          <a:latin typeface="EspiPro Light"/>
          <a:ea typeface="EspiPro Light"/>
          <a:cs typeface="EspiPro Light"/>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284B"/>
          </a:solidFill>
        </a:fill>
      </a:tcStyle>
    </a:firstRow>
  </a:tblStyle>
  <a:tblStyle styleId="{BBFC77FB-9ED0-4EC9-95AA-A1379042E648}" styleName="">
    <a:tblBg/>
    <a:wholeTbl>
      <a:tcTxStyle b="off" i="off">
        <a:font>
          <a:latin typeface="Real Text Pro"/>
          <a:ea typeface="Real Text Pro"/>
          <a:cs typeface="Real Text Pro"/>
        </a:font>
        <a:srgbClr val="6A6969"/>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6A6969"/>
              </a:solidFill>
              <a:prstDash val="solid"/>
              <a:round/>
            </a:ln>
          </a:top>
          <a:bottom>
            <a:ln w="12700" cap="flat">
              <a:solidFill>
                <a:srgbClr val="6A6969"/>
              </a:solidFill>
              <a:prstDash val="solid"/>
              <a:round/>
            </a:ln>
          </a:bottom>
          <a:insideH>
            <a:ln w="12700" cap="flat">
              <a:solidFill>
                <a:srgbClr val="6A6969"/>
              </a:solidFill>
              <a:prstDash val="solid"/>
              <a:round/>
            </a:ln>
          </a:insideH>
          <a:insideV>
            <a:ln w="12700" cap="flat">
              <a:solidFill>
                <a:srgbClr val="FFFFFF"/>
              </a:solidFill>
              <a:prstDash val="solid"/>
              <a:round/>
            </a:ln>
          </a:insideV>
        </a:tcBdr>
        <a:fill>
          <a:noFill/>
        </a:fill>
      </a:tcStyle>
    </a:wholeTbl>
    <a:band2H>
      <a:tcTxStyle/>
      <a:tcStyle>
        <a:tcBdr/>
        <a:fill>
          <a:solidFill>
            <a:srgbClr val="FFECF0"/>
          </a:solidFill>
        </a:fill>
      </a:tcStyle>
    </a:band2H>
    <a:firstCol>
      <a:tcTxStyle b="off" i="off">
        <a:font>
          <a:latin typeface="EspiPro Light"/>
          <a:ea typeface="EspiPro Light"/>
          <a:cs typeface="EspiPro Light"/>
        </a:font>
        <a:srgbClr val="FFFFFF"/>
      </a:tcTxStyle>
      <a:tcStyle>
        <a:tcBdr>
          <a:left>
            <a:ln w="12700" cap="flat">
              <a:solidFill>
                <a:srgbClr val="FFFFFF"/>
              </a:solidFill>
              <a:prstDash val="solid"/>
              <a:round/>
            </a:ln>
          </a:left>
          <a:right>
            <a:ln w="381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284B"/>
          </a:solidFill>
        </a:fill>
      </a:tcStyle>
    </a:firstCol>
    <a:lastRow>
      <a:tcTxStyle b="off" i="off">
        <a:font>
          <a:latin typeface="Real Text Pro"/>
          <a:ea typeface="Real Text Pro"/>
          <a:cs typeface="Real Text Pro"/>
        </a:font>
        <a:srgbClr val="6A6969"/>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A4252"/>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noFill/>
        </a:fill>
      </a:tcStyle>
    </a:lastRow>
    <a:firstRow>
      <a:tcTxStyle b="off" i="off">
        <a:font>
          <a:latin typeface="EspiPro Light"/>
          <a:ea typeface="EspiPro Light"/>
          <a:cs typeface="EspiPro Light"/>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284B"/>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07" autoAdjust="0"/>
    <p:restoredTop sz="85860" autoAdjust="0"/>
  </p:normalViewPr>
  <p:slideViewPr>
    <p:cSldViewPr snapToGrid="0" snapToObjects="1">
      <p:cViewPr varScale="1">
        <p:scale>
          <a:sx n="41" d="100"/>
          <a:sy n="41" d="100"/>
        </p:scale>
        <p:origin x="279" y="72"/>
      </p:cViewPr>
      <p:guideLst>
        <p:guide orient="horz" pos="4320"/>
        <p:guide pos="768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snapToObjects="1">
      <p:cViewPr varScale="1">
        <p:scale>
          <a:sx n="93" d="100"/>
          <a:sy n="93" d="100"/>
        </p:scale>
        <p:origin x="4024" y="21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dirty="0">
              <a:latin typeface="Futura Medium" charset="0"/>
              <a:ea typeface="Futura Medium" charset="0"/>
              <a:cs typeface="Futura Medium" charset="0"/>
            </a:endParaRPr>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1E073D7E-8A8F-E34B-93B8-D3380EF66D94}" type="datetimeFigureOut">
              <a:rPr lang="en-US" smtClean="0">
                <a:latin typeface="Futura Medium" charset="0"/>
                <a:ea typeface="Futura Medium" charset="0"/>
                <a:cs typeface="Futura Medium" charset="0"/>
              </a:rPr>
              <a:t>7/28/2026</a:t>
            </a:fld>
            <a:endParaRPr lang="en-US" dirty="0">
              <a:latin typeface="Futura Medium" charset="0"/>
              <a:ea typeface="Futura Medium" charset="0"/>
              <a:cs typeface="Futura Medium" charset="0"/>
            </a:endParaRPr>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dirty="0">
              <a:latin typeface="Futura Medium" charset="0"/>
              <a:ea typeface="Futura Medium" charset="0"/>
              <a:cs typeface="Futura Medium" charset="0"/>
            </a:endParaRPr>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2846043A-E390-2949-AF2F-2F52537AB68C}" type="slidenum">
              <a:rPr lang="en-US" smtClean="0">
                <a:latin typeface="Futura Medium" charset="0"/>
                <a:ea typeface="Futura Medium" charset="0"/>
                <a:cs typeface="Futura Medium" charset="0"/>
              </a:rPr>
              <a:t>‹#›</a:t>
            </a:fld>
            <a:endParaRPr lang="en-US" dirty="0">
              <a:latin typeface="Futura Medium" charset="0"/>
              <a:ea typeface="Futura Medium" charset="0"/>
              <a:cs typeface="Futura Medium" charset="0"/>
            </a:endParaRPr>
          </a:p>
        </p:txBody>
      </p:sp>
    </p:spTree>
    <p:extLst>
      <p:ext uri="{BB962C8B-B14F-4D97-AF65-F5344CB8AC3E}">
        <p14:creationId xmlns:p14="http://schemas.microsoft.com/office/powerpoint/2010/main" val="4967431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0" name="Shape 120"/>
          <p:cNvSpPr>
            <a:spLocks noGrp="1" noRot="1" noChangeAspect="1"/>
          </p:cNvSpPr>
          <p:nvPr>
            <p:ph type="sldImg"/>
          </p:nvPr>
        </p:nvSpPr>
        <p:spPr>
          <a:xfrm>
            <a:off x="406400" y="696913"/>
            <a:ext cx="6197600" cy="3486150"/>
          </a:xfrm>
          <a:prstGeom prst="rect">
            <a:avLst/>
          </a:prstGeom>
        </p:spPr>
        <p:txBody>
          <a:bodyPr lIns="93177" tIns="46589" rIns="93177" bIns="46589"/>
          <a:lstStyle/>
          <a:p>
            <a:endParaRPr dirty="0"/>
          </a:p>
        </p:txBody>
      </p:sp>
      <p:sp>
        <p:nvSpPr>
          <p:cNvPr id="121" name="Shape 121"/>
          <p:cNvSpPr>
            <a:spLocks noGrp="1"/>
          </p:cNvSpPr>
          <p:nvPr>
            <p:ph type="body" sz="quarter" idx="1"/>
          </p:nvPr>
        </p:nvSpPr>
        <p:spPr>
          <a:xfrm>
            <a:off x="934720" y="4415790"/>
            <a:ext cx="5140960" cy="4183380"/>
          </a:xfrm>
          <a:prstGeom prst="rect">
            <a:avLst/>
          </a:prstGeom>
        </p:spPr>
        <p:txBody>
          <a:bodyPr lIns="93177" tIns="46589" rIns="93177" bIns="46589"/>
          <a:lstStyle/>
          <a:p>
            <a:endParaRPr/>
          </a:p>
        </p:txBody>
      </p:sp>
    </p:spTree>
    <p:extLst>
      <p:ext uri="{BB962C8B-B14F-4D97-AF65-F5344CB8AC3E}">
        <p14:creationId xmlns:p14="http://schemas.microsoft.com/office/powerpoint/2010/main" val="1040920385"/>
      </p:ext>
    </p:extLst>
  </p:cSld>
  <p:clrMap bg1="lt1" tx1="dk1" bg2="lt2" tx2="dk2" accent1="accent1" accent2="accent2" accent3="accent3" accent4="accent4" accent5="accent5" accent6="accent6" hlink="hlink" folHlink="folHlink"/>
  <p:notesStyle>
    <a:lvl1pPr defTabSz="685800" latinLnBrk="0">
      <a:lnSpc>
        <a:spcPct val="120000"/>
      </a:lnSpc>
      <a:defRPr sz="2000" b="0" i="0">
        <a:latin typeface="Futura Medium" charset="0"/>
        <a:ea typeface="Futura Medium" charset="0"/>
        <a:cs typeface="Futura Medium" charset="0"/>
        <a:sym typeface="EspiPro"/>
      </a:defRPr>
    </a:lvl1pPr>
    <a:lvl2pPr indent="228600" defTabSz="685800" latinLnBrk="0">
      <a:lnSpc>
        <a:spcPct val="120000"/>
      </a:lnSpc>
      <a:defRPr sz="2000">
        <a:latin typeface="EspiPro"/>
        <a:ea typeface="EspiPro"/>
        <a:cs typeface="EspiPro"/>
        <a:sym typeface="EspiPro"/>
      </a:defRPr>
    </a:lvl2pPr>
    <a:lvl3pPr indent="457200" defTabSz="685800" latinLnBrk="0">
      <a:lnSpc>
        <a:spcPct val="120000"/>
      </a:lnSpc>
      <a:defRPr sz="2000">
        <a:latin typeface="EspiPro"/>
        <a:ea typeface="EspiPro"/>
        <a:cs typeface="EspiPro"/>
        <a:sym typeface="EspiPro"/>
      </a:defRPr>
    </a:lvl3pPr>
    <a:lvl4pPr indent="685800" defTabSz="685800" latinLnBrk="0">
      <a:lnSpc>
        <a:spcPct val="120000"/>
      </a:lnSpc>
      <a:defRPr sz="2000">
        <a:latin typeface="EspiPro"/>
        <a:ea typeface="EspiPro"/>
        <a:cs typeface="EspiPro"/>
        <a:sym typeface="EspiPro"/>
      </a:defRPr>
    </a:lvl4pPr>
    <a:lvl5pPr indent="914400" defTabSz="685800" latinLnBrk="0">
      <a:lnSpc>
        <a:spcPct val="120000"/>
      </a:lnSpc>
      <a:defRPr sz="2000">
        <a:latin typeface="EspiPro"/>
        <a:ea typeface="EspiPro"/>
        <a:cs typeface="EspiPro"/>
        <a:sym typeface="EspiPro"/>
      </a:defRPr>
    </a:lvl5pPr>
    <a:lvl6pPr indent="1143000" defTabSz="685800" latinLnBrk="0">
      <a:lnSpc>
        <a:spcPct val="120000"/>
      </a:lnSpc>
      <a:defRPr sz="2000">
        <a:latin typeface="EspiPro"/>
        <a:ea typeface="EspiPro"/>
        <a:cs typeface="EspiPro"/>
        <a:sym typeface="EspiPro"/>
      </a:defRPr>
    </a:lvl6pPr>
    <a:lvl7pPr indent="1371600" defTabSz="685800" latinLnBrk="0">
      <a:lnSpc>
        <a:spcPct val="120000"/>
      </a:lnSpc>
      <a:defRPr sz="2000">
        <a:latin typeface="EspiPro"/>
        <a:ea typeface="EspiPro"/>
        <a:cs typeface="EspiPro"/>
        <a:sym typeface="EspiPro"/>
      </a:defRPr>
    </a:lvl7pPr>
    <a:lvl8pPr indent="1600200" defTabSz="685800" latinLnBrk="0">
      <a:lnSpc>
        <a:spcPct val="120000"/>
      </a:lnSpc>
      <a:defRPr sz="2000">
        <a:latin typeface="EspiPro"/>
        <a:ea typeface="EspiPro"/>
        <a:cs typeface="EspiPro"/>
        <a:sym typeface="EspiPro"/>
      </a:defRPr>
    </a:lvl8pPr>
    <a:lvl9pPr indent="1828800" defTabSz="685800" latinLnBrk="0">
      <a:lnSpc>
        <a:spcPct val="120000"/>
      </a:lnSpc>
      <a:defRPr sz="2000">
        <a:latin typeface="EspiPro"/>
        <a:ea typeface="EspiPro"/>
        <a:cs typeface="EspiPro"/>
        <a:sym typeface="EspiPro"/>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8" Type="http://schemas.openxmlformats.org/officeDocument/2006/relationships/hyperlink" Target="https://www.lssa.org.za/?s=sustainable+development+goals" TargetMode="External"/><Relationship Id="rId13" Type="http://schemas.openxmlformats.org/officeDocument/2006/relationships/hyperlink" Target="http://www.wfeo.org/wfeo-and-un-sdgs/" TargetMode="External"/><Relationship Id="rId18" Type="http://schemas.openxmlformats.org/officeDocument/2006/relationships/hyperlink" Target="https://www.humanrightscareers.com/un-sustainable-development-goals-courses/" TargetMode="External"/><Relationship Id="rId26" Type="http://schemas.openxmlformats.org/officeDocument/2006/relationships/hyperlink" Target="http://clp.law.harvard.edu/assets/Panel-3-Legal-Education.pdf" TargetMode="External"/><Relationship Id="rId3" Type="http://schemas.openxmlformats.org/officeDocument/2006/relationships/hyperlink" Target="https://www.cbapd.org/search_en.aspx?searchType=advanced" TargetMode="External"/><Relationship Id="rId21" Type="http://schemas.openxmlformats.org/officeDocument/2006/relationships/hyperlink" Target="https://stats.oecd.org/Index.aspx?DataSetCode=EDU_GRAD_FIELD" TargetMode="External"/><Relationship Id="rId7" Type="http://schemas.openxmlformats.org/officeDocument/2006/relationships/hyperlink" Target="https://nigerianbar.org.ng/search/node?keys=sustainable+development+goals" TargetMode="External"/><Relationship Id="rId12" Type="http://schemas.openxmlformats.org/officeDocument/2006/relationships/hyperlink" Target="https://www.fedbar.org/event/law-student-series-racial-equity-and-the-sdgs-a-certification-training-program-for-law-students3-part-program/" TargetMode="External"/><Relationship Id="rId17" Type="http://schemas.openxmlformats.org/officeDocument/2006/relationships/hyperlink" Target="https://www.sdgaccord.org/" TargetMode="External"/><Relationship Id="rId25" Type="http://schemas.openxmlformats.org/officeDocument/2006/relationships/hyperlink" Target="https://www.indiatoday.in/mail-today/story/only-competent-law-graduates-should-become-lawyers-supreme-court-311503-2016-03-03#:~:text=Sixty%20thousand%20lawyers%20enter%20the,based%20on%20merit%20and%20talent." TargetMode="External"/><Relationship Id="rId2" Type="http://schemas.openxmlformats.org/officeDocument/2006/relationships/slide" Target="../slides/slide33.xml"/><Relationship Id="rId16" Type="http://schemas.openxmlformats.org/officeDocument/2006/relationships/hyperlink" Target="http://ap-unsdsn.org/regional-initiatives/universities-sdgs/university-commitment/" TargetMode="External"/><Relationship Id="rId20" Type="http://schemas.openxmlformats.org/officeDocument/2006/relationships/hyperlink" Target="https://www.un.org/development/desa/en/wp-content/uploads/2020/07/PB-Compilation-final.pdf" TargetMode="External"/><Relationship Id="rId29" Type="http://schemas.openxmlformats.org/officeDocument/2006/relationships/hyperlink" Target="https://www.theweek.in/theweek/cover/2019/08/17/health-care-india-needs-more-doctors.html#:~:text=India%20produces%20around%2030%2C000%20medical,further%20studies%20and%20never%20return." TargetMode="External"/><Relationship Id="rId1" Type="http://schemas.openxmlformats.org/officeDocument/2006/relationships/notesMaster" Target="../notesMasters/notesMaster1.xml"/><Relationship Id="rId6" Type="http://schemas.openxmlformats.org/officeDocument/2006/relationships/hyperlink" Target="http://www.bma.org.mx/" TargetMode="External"/><Relationship Id="rId11" Type="http://schemas.openxmlformats.org/officeDocument/2006/relationships/hyperlink" Target="https://helios.law.harvard.edu/CourseCatalogs/hls-course-catalog-2020-2021.pdf" TargetMode="External"/><Relationship Id="rId24" Type="http://schemas.openxmlformats.org/officeDocument/2006/relationships/hyperlink" Target="https://www.statista.com/statistics/224787/number-of-lawyers-in-china/" TargetMode="External"/><Relationship Id="rId5" Type="http://schemas.openxmlformats.org/officeDocument/2006/relationships/hyperlink" Target="https://www.nzbar.org.nz/" TargetMode="External"/><Relationship Id="rId15" Type="http://schemas.openxmlformats.org/officeDocument/2006/relationships/hyperlink" Target="https://blogs.upm.es/education4sdg/prueba-elementor/curricular-lt-actions/" TargetMode="External"/><Relationship Id="rId23" Type="http://schemas.openxmlformats.org/officeDocument/2006/relationships/hyperlink" Target="https://www.washingtonpost.com/local/education/most-with-college-stem-degrees-go-to-other-fields-of-work/2014/07/10/9aede466-084d-11e4-bbf1-cc51275e7f8f_story.html" TargetMode="External"/><Relationship Id="rId28" Type="http://schemas.openxmlformats.org/officeDocument/2006/relationships/hyperlink" Target="https://www.thelancet.com/journals/lancet/article/PIIS0140-6736(16)31938-9/fulltext" TargetMode="External"/><Relationship Id="rId10" Type="http://schemas.openxmlformats.org/officeDocument/2006/relationships/hyperlink" Target="https://www.malaysianbar.org.my/" TargetMode="External"/><Relationship Id="rId19" Type="http://schemas.openxmlformats.org/officeDocument/2006/relationships/hyperlink" Target="https://en.unesco.org/news/unesco-warns-funding-gap-reach-sdg4-poorer-countries-risks-increasing-us-200-billion-annually" TargetMode="External"/><Relationship Id="rId4" Type="http://schemas.openxmlformats.org/officeDocument/2006/relationships/hyperlink" Target="https://austbar.asn.au/" TargetMode="External"/><Relationship Id="rId9" Type="http://schemas.openxmlformats.org/officeDocument/2006/relationships/hyperlink" Target="https://www.indianbarassociation.org/" TargetMode="External"/><Relationship Id="rId14" Type="http://schemas.openxmlformats.org/officeDocument/2006/relationships/hyperlink" Target="https://irp-cdn.multiscreensite.com/be6d1d56/files/uploaded/accelerating-education-for-the-sdgs-in-unis-web_zZuYLaoZRHK1L77zAd4n.pdf" TargetMode="External"/><Relationship Id="rId22" Type="http://schemas.openxmlformats.org/officeDocument/2006/relationships/hyperlink" Target="https://www.statista.com/chart/22927/share-and-total-number-of-stem-graduates-by-country/#:~:text=In%202016%2C%20the%20World%20Economic,of%20comparability%20in%20the%20data." TargetMode="External"/><Relationship Id="rId27" Type="http://schemas.openxmlformats.org/officeDocument/2006/relationships/hyperlink" Target="https://www.adaptibar.com/bar-exam-statistics/19" TargetMode="External"/><Relationship Id="rId30" Type="http://schemas.openxmlformats.org/officeDocument/2006/relationships/hyperlink" Target="https://www.kff.org/other/state-indicator/total-medical-school-graduates/?activeTab=graph&amp;currentTimeframe=0&amp;startTimeframe=16&amp;sortModel=%7B%22colId%22:%22Location%22,%22sort%22:%22asc%22%7D" TargetMode="Externa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doi.org/10.4060/ca9825en"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4736739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604587-4EF5-6428-F07E-522CBAF2A1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2E72A69-C673-548D-F72E-01CD2B391133}"/>
              </a:ext>
            </a:extLst>
          </p:cNvPr>
          <p:cNvSpPr>
            <a:spLocks noGrp="1" noRot="1" noChangeAspect="1"/>
          </p:cNvSpPr>
          <p:nvPr>
            <p:ph type="sldImg"/>
          </p:nvPr>
        </p:nvSpPr>
        <p:spPr>
          <a:xfrm>
            <a:off x="406400" y="696913"/>
            <a:ext cx="6197600" cy="3486150"/>
          </a:xfrm>
        </p:spPr>
      </p:sp>
      <p:sp>
        <p:nvSpPr>
          <p:cNvPr id="3" name="Notes Placeholder 2">
            <a:extLst>
              <a:ext uri="{FF2B5EF4-FFF2-40B4-BE49-F238E27FC236}">
                <a16:creationId xmlns:a16="http://schemas.microsoft.com/office/drawing/2014/main" id="{935A1FC5-10BC-3BC1-CBC0-6B66348613F4}"/>
              </a:ext>
            </a:extLst>
          </p:cNvPr>
          <p:cNvSpPr>
            <a:spLocks noGrp="1"/>
          </p:cNvSpPr>
          <p:nvPr>
            <p:ph type="body" idx="1"/>
          </p:nvPr>
        </p:nvSpPr>
        <p:spPr/>
        <p:txBody>
          <a:bodyPr/>
          <a:lstStyle/>
          <a:p>
            <a:endParaRPr lang="en-CA" dirty="0"/>
          </a:p>
        </p:txBody>
      </p:sp>
    </p:spTree>
    <p:extLst>
      <p:ext uri="{BB962C8B-B14F-4D97-AF65-F5344CB8AC3E}">
        <p14:creationId xmlns:p14="http://schemas.microsoft.com/office/powerpoint/2010/main" val="20200448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6EC700-3410-1D8C-3524-535A4FBCF7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935C00-CC24-5765-8AE7-6B933582EECD}"/>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A5E863C4-5A25-645A-C629-9C4EFE10CB60}"/>
              </a:ext>
            </a:extLst>
          </p:cNvPr>
          <p:cNvSpPr>
            <a:spLocks noGrp="1"/>
          </p:cNvSpPr>
          <p:nvPr>
            <p:ph type="body" idx="1"/>
          </p:nvPr>
        </p:nvSpPr>
        <p:spPr/>
        <p:txBody>
          <a:bodyPr/>
          <a:lstStyle/>
          <a:p>
            <a:endParaRPr lang="en-CA" dirty="0"/>
          </a:p>
        </p:txBody>
      </p:sp>
    </p:spTree>
    <p:extLst>
      <p:ext uri="{BB962C8B-B14F-4D97-AF65-F5344CB8AC3E}">
        <p14:creationId xmlns:p14="http://schemas.microsoft.com/office/powerpoint/2010/main" val="41846201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EB6CCA-F0E9-2876-BDCB-11AD7EB662D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50C7D3-2235-032F-153E-1AA0E5DA2162}"/>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7D076230-7198-2B74-D993-C47B1CBB067F}"/>
              </a:ext>
            </a:extLst>
          </p:cNvPr>
          <p:cNvSpPr>
            <a:spLocks noGrp="1"/>
          </p:cNvSpPr>
          <p:nvPr>
            <p:ph type="body" idx="1"/>
          </p:nvPr>
        </p:nvSpPr>
        <p:spPr/>
        <p:txBody>
          <a:bodyPr/>
          <a:lstStyle/>
          <a:p>
            <a:endParaRPr lang="en-CA" dirty="0"/>
          </a:p>
        </p:txBody>
      </p:sp>
    </p:spTree>
    <p:extLst>
      <p:ext uri="{BB962C8B-B14F-4D97-AF65-F5344CB8AC3E}">
        <p14:creationId xmlns:p14="http://schemas.microsoft.com/office/powerpoint/2010/main" val="7852488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91FD51-59D6-0F6D-C40F-A6F46F0F7B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D194B7-7962-E6BC-505E-B0CE571188BA}"/>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39068729-7A49-1D6B-E116-3E6B3BBB7824}"/>
              </a:ext>
            </a:extLst>
          </p:cNvPr>
          <p:cNvSpPr>
            <a:spLocks noGrp="1"/>
          </p:cNvSpPr>
          <p:nvPr>
            <p:ph type="body" idx="1"/>
          </p:nvPr>
        </p:nvSpPr>
        <p:spPr/>
        <p:txBody>
          <a:bodyPr/>
          <a:lstStyle/>
          <a:p>
            <a:endParaRPr lang="en-CA" dirty="0"/>
          </a:p>
        </p:txBody>
      </p:sp>
    </p:spTree>
    <p:extLst>
      <p:ext uri="{BB962C8B-B14F-4D97-AF65-F5344CB8AC3E}">
        <p14:creationId xmlns:p14="http://schemas.microsoft.com/office/powerpoint/2010/main" val="34691018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9C974D-079D-723C-5AAD-F5136DB98F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1603BF-10D4-F376-F261-2DD151349DA4}"/>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527D8563-6FD1-A9B4-4DA5-EF5E651E6C51}"/>
              </a:ext>
            </a:extLst>
          </p:cNvPr>
          <p:cNvSpPr>
            <a:spLocks noGrp="1"/>
          </p:cNvSpPr>
          <p:nvPr>
            <p:ph type="body" idx="1"/>
          </p:nvPr>
        </p:nvSpPr>
        <p:spPr/>
        <p:txBody>
          <a:bodyPr/>
          <a:lstStyle/>
          <a:p>
            <a:endParaRPr lang="en-CA" dirty="0"/>
          </a:p>
        </p:txBody>
      </p:sp>
    </p:spTree>
    <p:extLst>
      <p:ext uri="{BB962C8B-B14F-4D97-AF65-F5344CB8AC3E}">
        <p14:creationId xmlns:p14="http://schemas.microsoft.com/office/powerpoint/2010/main" val="17326010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EF6B9F-4F41-DDAE-B33C-84856032AF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C6F04AE-A3F6-2F06-7D82-1FF8A57FF51C}"/>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F48266F2-E6E2-7646-EF6A-D7971C9DD458}"/>
              </a:ext>
            </a:extLst>
          </p:cNvPr>
          <p:cNvSpPr>
            <a:spLocks noGrp="1"/>
          </p:cNvSpPr>
          <p:nvPr>
            <p:ph type="body" idx="1"/>
          </p:nvPr>
        </p:nvSpPr>
        <p:spPr/>
        <p:txBody>
          <a:bodyPr/>
          <a:lstStyle/>
          <a:p>
            <a:endParaRPr lang="en-CA" dirty="0"/>
          </a:p>
        </p:txBody>
      </p:sp>
    </p:spTree>
    <p:extLst>
      <p:ext uri="{BB962C8B-B14F-4D97-AF65-F5344CB8AC3E}">
        <p14:creationId xmlns:p14="http://schemas.microsoft.com/office/powerpoint/2010/main" val="37587186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CA" dirty="0"/>
          </a:p>
        </p:txBody>
      </p:sp>
    </p:spTree>
    <p:extLst>
      <p:ext uri="{BB962C8B-B14F-4D97-AF65-F5344CB8AC3E}">
        <p14:creationId xmlns:p14="http://schemas.microsoft.com/office/powerpoint/2010/main" val="10076402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CA" dirty="0"/>
          </a:p>
        </p:txBody>
      </p:sp>
    </p:spTree>
    <p:extLst>
      <p:ext uri="{BB962C8B-B14F-4D97-AF65-F5344CB8AC3E}">
        <p14:creationId xmlns:p14="http://schemas.microsoft.com/office/powerpoint/2010/main" val="38369202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CA" dirty="0"/>
          </a:p>
        </p:txBody>
      </p:sp>
    </p:spTree>
    <p:extLst>
      <p:ext uri="{BB962C8B-B14F-4D97-AF65-F5344CB8AC3E}">
        <p14:creationId xmlns:p14="http://schemas.microsoft.com/office/powerpoint/2010/main" val="39659686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CF17BB-45D2-0ED0-34C1-46B1011DFF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822F85-3798-BE18-66F9-BBF1B57816D7}"/>
              </a:ext>
            </a:extLst>
          </p:cNvPr>
          <p:cNvSpPr>
            <a:spLocks noGrp="1" noRot="1" noChangeAspect="1"/>
          </p:cNvSpPr>
          <p:nvPr>
            <p:ph type="sldImg"/>
          </p:nvPr>
        </p:nvSpPr>
        <p:spPr>
          <a:xfrm>
            <a:off x="406400" y="696913"/>
            <a:ext cx="6197600" cy="3486150"/>
          </a:xfrm>
        </p:spPr>
      </p:sp>
      <p:sp>
        <p:nvSpPr>
          <p:cNvPr id="3" name="Notes Placeholder 2">
            <a:extLst>
              <a:ext uri="{FF2B5EF4-FFF2-40B4-BE49-F238E27FC236}">
                <a16:creationId xmlns:a16="http://schemas.microsoft.com/office/drawing/2014/main" id="{020C546B-3708-7B24-3463-E4C69E3530E8}"/>
              </a:ext>
            </a:extLst>
          </p:cNvPr>
          <p:cNvSpPr>
            <a:spLocks noGrp="1"/>
          </p:cNvSpPr>
          <p:nvPr>
            <p:ph type="body" idx="1"/>
          </p:nvPr>
        </p:nvSpPr>
        <p:spPr/>
        <p:txBody>
          <a:bodyPr/>
          <a:lstStyle/>
          <a:p>
            <a:endParaRPr lang="en-CA" dirty="0"/>
          </a:p>
        </p:txBody>
      </p:sp>
    </p:spTree>
    <p:extLst>
      <p:ext uri="{BB962C8B-B14F-4D97-AF65-F5344CB8AC3E}">
        <p14:creationId xmlns:p14="http://schemas.microsoft.com/office/powerpoint/2010/main" val="1643406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n-CA" dirty="0"/>
              <a:t>5.2 million – cumulative deaths due to COVID 19 </a:t>
            </a:r>
          </a:p>
          <a:p>
            <a:r>
              <a:rPr lang="en-CA" dirty="0"/>
              <a:t>http://www.healthdata.org/special-analysis/estimation-excess-mortality-due-covid-19-and-scalars-reported-covid-19-deaths</a:t>
            </a:r>
          </a:p>
        </p:txBody>
      </p:sp>
    </p:spTree>
    <p:extLst>
      <p:ext uri="{BB962C8B-B14F-4D97-AF65-F5344CB8AC3E}">
        <p14:creationId xmlns:p14="http://schemas.microsoft.com/office/powerpoint/2010/main" val="24980511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321923-C6F3-ED28-4C0D-C78C4A0B02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BBDBE3-1F0A-D092-5663-6A27FEC1660C}"/>
              </a:ext>
            </a:extLst>
          </p:cNvPr>
          <p:cNvSpPr>
            <a:spLocks noGrp="1" noRot="1" noChangeAspect="1"/>
          </p:cNvSpPr>
          <p:nvPr>
            <p:ph type="sldImg"/>
          </p:nvPr>
        </p:nvSpPr>
        <p:spPr>
          <a:xfrm>
            <a:off x="406400" y="696913"/>
            <a:ext cx="6197600" cy="3486150"/>
          </a:xfrm>
        </p:spPr>
      </p:sp>
      <p:sp>
        <p:nvSpPr>
          <p:cNvPr id="3" name="Notes Placeholder 2">
            <a:extLst>
              <a:ext uri="{FF2B5EF4-FFF2-40B4-BE49-F238E27FC236}">
                <a16:creationId xmlns:a16="http://schemas.microsoft.com/office/drawing/2014/main" id="{43030329-6AB4-2B66-56C0-64FECC303861}"/>
              </a:ext>
            </a:extLst>
          </p:cNvPr>
          <p:cNvSpPr>
            <a:spLocks noGrp="1"/>
          </p:cNvSpPr>
          <p:nvPr>
            <p:ph type="body" idx="1"/>
          </p:nvPr>
        </p:nvSpPr>
        <p:spPr/>
        <p:txBody>
          <a:bodyPr/>
          <a:lstStyle/>
          <a:p>
            <a:pPr algn="l" defTabSz="685800" rtl="0" latinLnBrk="0">
              <a:lnSpc>
                <a:spcPct val="120000"/>
              </a:lnSpc>
            </a:pPr>
            <a:endParaRPr lang="en-CA" dirty="0"/>
          </a:p>
        </p:txBody>
      </p:sp>
    </p:spTree>
    <p:extLst>
      <p:ext uri="{BB962C8B-B14F-4D97-AF65-F5344CB8AC3E}">
        <p14:creationId xmlns:p14="http://schemas.microsoft.com/office/powerpoint/2010/main" val="17970374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CA" dirty="0"/>
          </a:p>
        </p:txBody>
      </p:sp>
    </p:spTree>
    <p:extLst>
      <p:ext uri="{BB962C8B-B14F-4D97-AF65-F5344CB8AC3E}">
        <p14:creationId xmlns:p14="http://schemas.microsoft.com/office/powerpoint/2010/main" val="20974829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CA" dirty="0"/>
          </a:p>
        </p:txBody>
      </p:sp>
    </p:spTree>
    <p:extLst>
      <p:ext uri="{BB962C8B-B14F-4D97-AF65-F5344CB8AC3E}">
        <p14:creationId xmlns:p14="http://schemas.microsoft.com/office/powerpoint/2010/main" val="38796634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CA" dirty="0"/>
          </a:p>
        </p:txBody>
      </p:sp>
    </p:spTree>
    <p:extLst>
      <p:ext uri="{BB962C8B-B14F-4D97-AF65-F5344CB8AC3E}">
        <p14:creationId xmlns:p14="http://schemas.microsoft.com/office/powerpoint/2010/main" val="13828911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CA" dirty="0"/>
          </a:p>
        </p:txBody>
      </p:sp>
    </p:spTree>
    <p:extLst>
      <p:ext uri="{BB962C8B-B14F-4D97-AF65-F5344CB8AC3E}">
        <p14:creationId xmlns:p14="http://schemas.microsoft.com/office/powerpoint/2010/main" val="10446894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CA" dirty="0"/>
          </a:p>
        </p:txBody>
      </p:sp>
    </p:spTree>
    <p:extLst>
      <p:ext uri="{BB962C8B-B14F-4D97-AF65-F5344CB8AC3E}">
        <p14:creationId xmlns:p14="http://schemas.microsoft.com/office/powerpoint/2010/main" val="20695649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p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8" name="Google Shape;68;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878639-22F5-A401-0904-AC830BB7A3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DB4C54-C209-3717-AD4F-DC705E2ED2EE}"/>
              </a:ext>
            </a:extLst>
          </p:cNvPr>
          <p:cNvSpPr>
            <a:spLocks noGrp="1" noRot="1" noChangeAspect="1"/>
          </p:cNvSpPr>
          <p:nvPr>
            <p:ph type="sldImg"/>
          </p:nvPr>
        </p:nvSpPr>
        <p:spPr>
          <a:xfrm>
            <a:off x="406400" y="696913"/>
            <a:ext cx="6197600" cy="3486150"/>
          </a:xfrm>
        </p:spPr>
      </p:sp>
      <p:sp>
        <p:nvSpPr>
          <p:cNvPr id="3" name="Notes Placeholder 2">
            <a:extLst>
              <a:ext uri="{FF2B5EF4-FFF2-40B4-BE49-F238E27FC236}">
                <a16:creationId xmlns:a16="http://schemas.microsoft.com/office/drawing/2014/main" id="{9D839C41-CE57-C7C9-524B-A80EE6D4FE3D}"/>
              </a:ext>
            </a:extLst>
          </p:cNvPr>
          <p:cNvSpPr>
            <a:spLocks noGrp="1"/>
          </p:cNvSpPr>
          <p:nvPr>
            <p:ph type="body" idx="1"/>
          </p:nvPr>
        </p:nvSpPr>
        <p:spPr/>
        <p:txBody>
          <a:bodyPr/>
          <a:lstStyle/>
          <a:p>
            <a:pPr>
              <a:buSzPts val="1000"/>
              <a:tabLst>
                <a:tab pos="465887" algn="l"/>
              </a:tabLst>
            </a:pPr>
            <a:r>
              <a:rPr lang="en-CA" sz="1800" dirty="0">
                <a:latin typeface="Verdana" panose="020B0604030504040204" pitchFamily="34" charset="0"/>
                <a:ea typeface="Times New Roman" panose="02020603050405020304" pitchFamily="18" charset="0"/>
              </a:rPr>
              <a:t>Courtenay </a:t>
            </a:r>
          </a:p>
          <a:p>
            <a:r>
              <a:rPr lang="en-CA" sz="1800" b="1" dirty="0">
                <a:latin typeface="Verdana" panose="020B0604030504040204" pitchFamily="34" charset="0"/>
                <a:ea typeface="Calibri" panose="020F0502020204030204" pitchFamily="34" charset="0"/>
                <a:cs typeface="Calibri" panose="020F0502020204030204" pitchFamily="34" charset="0"/>
              </a:rPr>
              <a:t>Bar Associations:</a:t>
            </a:r>
            <a:r>
              <a:rPr lang="en-CA" sz="1800" b="1" dirty="0">
                <a:latin typeface="Calibri" panose="020F0502020204030204" pitchFamily="34" charset="0"/>
                <a:ea typeface="Calibri" panose="020F0502020204030204" pitchFamily="34" charset="0"/>
                <a:cs typeface="Calibri" panose="020F0502020204030204" pitchFamily="34" charset="0"/>
              </a:rPr>
              <a:t> N</a:t>
            </a:r>
            <a:r>
              <a:rPr lang="en-CA" sz="1800" dirty="0">
                <a:latin typeface="Verdana" panose="020B0604030504040204" pitchFamily="34" charset="0"/>
                <a:ea typeface="Times New Roman" panose="02020603050405020304" pitchFamily="18" charset="0"/>
              </a:rPr>
              <a:t>o SDG programs are listed on the Canadian Bar Association Website. The site searches listings for all CBA branch, National and CCCA events, including conferences, webinars and documents. (</a:t>
            </a:r>
            <a:r>
              <a:rPr lang="en-CA" sz="1800" u="sng" dirty="0">
                <a:solidFill>
                  <a:srgbClr val="0000FF"/>
                </a:solidFill>
                <a:latin typeface="Verdana" panose="020B0604030504040204" pitchFamily="34" charset="0"/>
                <a:ea typeface="Times New Roman" panose="02020603050405020304" pitchFamily="18" charset="0"/>
                <a:hlinkClick r:id="rId3"/>
              </a:rPr>
              <a:t>https://www.cbapd.org/search_en.aspx?searchType=advanced</a:t>
            </a:r>
            <a:r>
              <a:rPr lang="en-CA" sz="1800" dirty="0">
                <a:latin typeface="Verdana" panose="020B0604030504040204" pitchFamily="34" charset="0"/>
                <a:ea typeface="Times New Roman" panose="02020603050405020304" pitchFamily="18" charset="0"/>
              </a:rPr>
              <a:t>) [the CBA did send out a call for papers on the SDGs in 2016]</a:t>
            </a:r>
            <a:endParaRPr lang="en-CA" sz="1800" dirty="0">
              <a:latin typeface="Calibri" panose="020F0502020204030204" pitchFamily="34" charset="0"/>
              <a:ea typeface="Calibri" panose="020F0502020204030204" pitchFamily="34" charset="0"/>
            </a:endParaRPr>
          </a:p>
          <a:p>
            <a:pPr marL="349415" indent="-349415">
              <a:buSzPts val="1000"/>
              <a:buFont typeface="Symbol" panose="05050102010706020507" pitchFamily="18" charset="2"/>
              <a:buChar char=""/>
              <a:tabLst>
                <a:tab pos="465887" algn="l"/>
              </a:tabLst>
            </a:pPr>
            <a:r>
              <a:rPr lang="en-CA" sz="1800" dirty="0">
                <a:latin typeface="Verdana" panose="020B0604030504040204" pitchFamily="34" charset="0"/>
                <a:ea typeface="Times New Roman" panose="02020603050405020304" pitchFamily="18" charset="0"/>
              </a:rPr>
              <a:t>I did not see any courses on the Australian Bar Association website.  They have some upcoming advocacy training on their website, but nothing related to the SDGs.  Nothing comes up when searching their website for "sustainable development goals" (</a:t>
            </a:r>
            <a:r>
              <a:rPr lang="en-CA" sz="1800" u="sng" dirty="0">
                <a:solidFill>
                  <a:srgbClr val="0000FF"/>
                </a:solidFill>
                <a:latin typeface="Verdana" panose="020B0604030504040204" pitchFamily="34" charset="0"/>
                <a:ea typeface="Times New Roman" panose="02020603050405020304" pitchFamily="18" charset="0"/>
                <a:hlinkClick r:id="rId4"/>
              </a:rPr>
              <a:t>https://austbar.asn.au/</a:t>
            </a:r>
            <a:r>
              <a:rPr lang="en-CA" sz="1800" dirty="0">
                <a:latin typeface="Verdana" panose="020B0604030504040204" pitchFamily="34" charset="0"/>
                <a:ea typeface="Times New Roman" panose="02020603050405020304" pitchFamily="18" charset="0"/>
              </a:rPr>
              <a:t>)</a:t>
            </a:r>
            <a:endParaRPr lang="en-CA" sz="1800" dirty="0">
              <a:latin typeface="Calibri" panose="020F0502020204030204" pitchFamily="34" charset="0"/>
              <a:ea typeface="Calibri" panose="020F0502020204030204" pitchFamily="34" charset="0"/>
            </a:endParaRPr>
          </a:p>
          <a:p>
            <a:pPr marL="349415" indent="-349415">
              <a:buSzPts val="1000"/>
              <a:buFont typeface="Symbol" panose="05050102010706020507" pitchFamily="18" charset="2"/>
              <a:buChar char=""/>
              <a:tabLst>
                <a:tab pos="465887" algn="l"/>
              </a:tabLst>
            </a:pPr>
            <a:r>
              <a:rPr lang="en-CA" sz="1800" dirty="0">
                <a:latin typeface="Verdana" panose="020B0604030504040204" pitchFamily="34" charset="0"/>
                <a:ea typeface="Times New Roman" panose="02020603050405020304" pitchFamily="18" charset="0"/>
              </a:rPr>
              <a:t>There are no upcoming events or CPD opportunities on the New Zealand Bar Association website. There are no results when searching their website for "sustainable development goals" (</a:t>
            </a:r>
            <a:r>
              <a:rPr lang="en-CA" sz="1800" u="sng" dirty="0">
                <a:solidFill>
                  <a:srgbClr val="0000FF"/>
                </a:solidFill>
                <a:latin typeface="Verdana" panose="020B0604030504040204" pitchFamily="34" charset="0"/>
                <a:ea typeface="Times New Roman" panose="02020603050405020304" pitchFamily="18" charset="0"/>
                <a:hlinkClick r:id="rId5"/>
              </a:rPr>
              <a:t>https://www.nzbar.org.nz/</a:t>
            </a:r>
            <a:r>
              <a:rPr lang="en-CA" sz="1800" dirty="0">
                <a:latin typeface="Verdana" panose="020B0604030504040204" pitchFamily="34" charset="0"/>
                <a:ea typeface="Times New Roman" panose="02020603050405020304" pitchFamily="18" charset="0"/>
              </a:rPr>
              <a:t>)</a:t>
            </a:r>
            <a:endParaRPr lang="en-CA" sz="1800" dirty="0">
              <a:latin typeface="Calibri" panose="020F0502020204030204" pitchFamily="34" charset="0"/>
              <a:ea typeface="Calibri" panose="020F0502020204030204" pitchFamily="34" charset="0"/>
            </a:endParaRPr>
          </a:p>
          <a:p>
            <a:pPr marL="349415" indent="-349415">
              <a:buSzPts val="1000"/>
              <a:buFont typeface="Symbol" panose="05050102010706020507" pitchFamily="18" charset="2"/>
              <a:buChar char=""/>
              <a:tabLst>
                <a:tab pos="465887" algn="l"/>
              </a:tabLst>
            </a:pPr>
            <a:r>
              <a:rPr lang="en-CA" sz="1800" dirty="0">
                <a:latin typeface="Verdana" panose="020B0604030504040204" pitchFamily="34" charset="0"/>
                <a:ea typeface="Times New Roman" panose="02020603050405020304" pitchFamily="18" charset="0"/>
              </a:rPr>
              <a:t>I couldn't find information on training/courses on bar association websites for Mexico (</a:t>
            </a:r>
            <a:r>
              <a:rPr lang="en-CA" sz="1800" u="sng" dirty="0">
                <a:solidFill>
                  <a:srgbClr val="0000FF"/>
                </a:solidFill>
                <a:latin typeface="Verdana" panose="020B0604030504040204" pitchFamily="34" charset="0"/>
                <a:ea typeface="Times New Roman" panose="02020603050405020304" pitchFamily="18" charset="0"/>
                <a:hlinkClick r:id="rId6"/>
              </a:rPr>
              <a:t>http://www.bma.org.mx/</a:t>
            </a:r>
            <a:r>
              <a:rPr lang="en-CA" sz="1800" dirty="0">
                <a:latin typeface="Verdana" panose="020B0604030504040204" pitchFamily="34" charset="0"/>
                <a:ea typeface="Times New Roman" panose="02020603050405020304" pitchFamily="18" charset="0"/>
              </a:rPr>
              <a:t>), Nigeria (</a:t>
            </a:r>
            <a:r>
              <a:rPr lang="en-CA" sz="1800" u="sng" dirty="0">
                <a:solidFill>
                  <a:srgbClr val="0000FF"/>
                </a:solidFill>
                <a:latin typeface="Verdana" panose="020B0604030504040204" pitchFamily="34" charset="0"/>
                <a:ea typeface="Times New Roman" panose="02020603050405020304" pitchFamily="18" charset="0"/>
                <a:hlinkClick r:id="rId7"/>
              </a:rPr>
              <a:t>https://nigerianbar.org.ng/search/node?keys=sustainable+development+goals</a:t>
            </a:r>
            <a:r>
              <a:rPr lang="en-CA" sz="1800" dirty="0">
                <a:latin typeface="Verdana" panose="020B0604030504040204" pitchFamily="34" charset="0"/>
                <a:ea typeface="Times New Roman" panose="02020603050405020304" pitchFamily="18" charset="0"/>
              </a:rPr>
              <a:t>), South Africa (</a:t>
            </a:r>
            <a:r>
              <a:rPr lang="en-CA" sz="1800" u="sng" dirty="0">
                <a:solidFill>
                  <a:srgbClr val="0000FF"/>
                </a:solidFill>
                <a:latin typeface="Verdana" panose="020B0604030504040204" pitchFamily="34" charset="0"/>
                <a:ea typeface="Times New Roman" panose="02020603050405020304" pitchFamily="18" charset="0"/>
                <a:hlinkClick r:id="rId8"/>
              </a:rPr>
              <a:t>https://www.lssa.org.za/?s=sustainable+development+goals</a:t>
            </a:r>
            <a:r>
              <a:rPr lang="en-CA" sz="1800" dirty="0">
                <a:latin typeface="Verdana" panose="020B0604030504040204" pitchFamily="34" charset="0"/>
                <a:ea typeface="Times New Roman" panose="02020603050405020304" pitchFamily="18" charset="0"/>
              </a:rPr>
              <a:t>) or India (</a:t>
            </a:r>
            <a:r>
              <a:rPr lang="en-CA" sz="1800" u="sng" dirty="0">
                <a:solidFill>
                  <a:srgbClr val="0000FF"/>
                </a:solidFill>
                <a:latin typeface="Verdana" panose="020B0604030504040204" pitchFamily="34" charset="0"/>
                <a:ea typeface="Times New Roman" panose="02020603050405020304" pitchFamily="18" charset="0"/>
                <a:hlinkClick r:id="rId9"/>
              </a:rPr>
              <a:t>https://www.indianbarassociation.org/</a:t>
            </a:r>
            <a:r>
              <a:rPr lang="en-CA" sz="1800" dirty="0">
                <a:latin typeface="Verdana" panose="020B0604030504040204" pitchFamily="34" charset="0"/>
                <a:ea typeface="Times New Roman" panose="02020603050405020304" pitchFamily="18" charset="0"/>
              </a:rPr>
              <a:t>) for any subject, so it's hard to say for sure that nothing on the SDGs is offered, though if there is anything, it certainly isn't obviously advertised</a:t>
            </a:r>
            <a:endParaRPr lang="en-CA" sz="1800" dirty="0">
              <a:latin typeface="Calibri" panose="020F0502020204030204" pitchFamily="34" charset="0"/>
              <a:ea typeface="Calibri" panose="020F0502020204030204" pitchFamily="34" charset="0"/>
            </a:endParaRPr>
          </a:p>
          <a:p>
            <a:pPr marL="349415" indent="-349415">
              <a:buSzPts val="1000"/>
              <a:buFont typeface="Symbol" panose="05050102010706020507" pitchFamily="18" charset="2"/>
              <a:buChar char=""/>
              <a:tabLst>
                <a:tab pos="465887" algn="l"/>
              </a:tabLst>
            </a:pPr>
            <a:r>
              <a:rPr lang="en-CA" sz="1800" dirty="0">
                <a:latin typeface="Verdana" panose="020B0604030504040204" pitchFamily="34" charset="0"/>
                <a:ea typeface="Times New Roman" panose="02020603050405020304" pitchFamily="18" charset="0"/>
              </a:rPr>
              <a:t>I also looked at the Malaysian Bar.  While there were no results searching for SDG content on their CPD website, there is a CPD portal that members can log into that could have more information on course offerings (</a:t>
            </a:r>
            <a:r>
              <a:rPr lang="en-CA" sz="1800" u="sng" dirty="0">
                <a:solidFill>
                  <a:srgbClr val="0000FF"/>
                </a:solidFill>
                <a:latin typeface="Verdana" panose="020B0604030504040204" pitchFamily="34" charset="0"/>
                <a:ea typeface="Times New Roman" panose="02020603050405020304" pitchFamily="18" charset="0"/>
                <a:hlinkClick r:id="rId10"/>
              </a:rPr>
              <a:t>https://www.malaysianbar.org.my/</a:t>
            </a:r>
            <a:r>
              <a:rPr lang="en-CA" sz="1800" dirty="0">
                <a:latin typeface="Verdana" panose="020B0604030504040204" pitchFamily="34" charset="0"/>
                <a:ea typeface="Times New Roman" panose="02020603050405020304" pitchFamily="18" charset="0"/>
              </a:rPr>
              <a:t>)</a:t>
            </a:r>
            <a:endParaRPr lang="en-CA" sz="1800" dirty="0">
              <a:latin typeface="Calibri" panose="020F0502020204030204" pitchFamily="34" charset="0"/>
              <a:ea typeface="Calibri" panose="020F0502020204030204" pitchFamily="34" charset="0"/>
            </a:endParaRPr>
          </a:p>
          <a:p>
            <a:r>
              <a:rPr lang="en-CA" sz="1800" b="1" dirty="0">
                <a:latin typeface="Verdana" panose="020B0604030504040204" pitchFamily="34" charset="0"/>
                <a:ea typeface="Calibri" panose="020F0502020204030204" pitchFamily="34" charset="0"/>
                <a:cs typeface="Calibri" panose="020F0502020204030204" pitchFamily="34" charset="0"/>
              </a:rPr>
              <a:t>Universities:</a:t>
            </a:r>
            <a:r>
              <a:rPr lang="en-CA" sz="1800" b="1" dirty="0">
                <a:latin typeface="Calibri" panose="020F0502020204030204" pitchFamily="34" charset="0"/>
                <a:ea typeface="Calibri" panose="020F0502020204030204" pitchFamily="34" charset="0"/>
                <a:cs typeface="Calibri" panose="020F0502020204030204" pitchFamily="34" charset="0"/>
              </a:rPr>
              <a:t> </a:t>
            </a:r>
            <a:r>
              <a:rPr lang="en-CA" sz="1800" dirty="0">
                <a:latin typeface="Verdana" panose="020B0604030504040204" pitchFamily="34" charset="0"/>
                <a:ea typeface="Calibri" panose="020F0502020204030204" pitchFamily="34" charset="0"/>
              </a:rPr>
              <a:t>It's challenging to search for information on something that is not offered, but maybe this fact could be of use:</a:t>
            </a:r>
            <a:endParaRPr lang="en-CA" sz="1800" dirty="0">
              <a:latin typeface="Calibri" panose="020F0502020204030204" pitchFamily="34" charset="0"/>
              <a:ea typeface="Calibri" panose="020F0502020204030204" pitchFamily="34" charset="0"/>
            </a:endParaRPr>
          </a:p>
          <a:p>
            <a:pPr marL="349415" indent="-349415">
              <a:buSzPts val="1000"/>
              <a:buFont typeface="Symbol" panose="05050102010706020507" pitchFamily="18" charset="2"/>
              <a:buChar char=""/>
              <a:tabLst>
                <a:tab pos="465887" algn="l"/>
              </a:tabLst>
            </a:pPr>
            <a:r>
              <a:rPr lang="en-CA" sz="1800" dirty="0">
                <a:latin typeface="Verdana" panose="020B0604030504040204" pitchFamily="34" charset="0"/>
                <a:ea typeface="Times New Roman" panose="02020603050405020304" pitchFamily="18" charset="0"/>
              </a:rPr>
              <a:t>of the 552 courses offered by the Harvard Law School during the 2020-21 academic year, not one mentions the SDGs in the course description (</a:t>
            </a:r>
            <a:r>
              <a:rPr lang="en-CA" sz="1800" u="sng" dirty="0">
                <a:solidFill>
                  <a:srgbClr val="0000FF"/>
                </a:solidFill>
                <a:latin typeface="Verdana" panose="020B0604030504040204" pitchFamily="34" charset="0"/>
                <a:ea typeface="Times New Roman" panose="02020603050405020304" pitchFamily="18" charset="0"/>
                <a:hlinkClick r:id="rId11"/>
              </a:rPr>
              <a:t>https://helios.law.harvard.edu/CourseCatalogs/hls-course-catalog-2020-2021.pdf</a:t>
            </a:r>
            <a:r>
              <a:rPr lang="en-CA" sz="1800" dirty="0">
                <a:latin typeface="Verdana" panose="020B0604030504040204" pitchFamily="34" charset="0"/>
                <a:ea typeface="Times New Roman" panose="02020603050405020304" pitchFamily="18" charset="0"/>
              </a:rPr>
              <a:t>)</a:t>
            </a:r>
            <a:endParaRPr lang="en-CA" sz="1800" dirty="0">
              <a:latin typeface="Calibri" panose="020F0502020204030204" pitchFamily="34" charset="0"/>
              <a:ea typeface="Calibri" panose="020F0502020204030204" pitchFamily="34" charset="0"/>
            </a:endParaRPr>
          </a:p>
          <a:p>
            <a:r>
              <a:rPr lang="en-CA" sz="1800" dirty="0">
                <a:latin typeface="Verdana" panose="020B0604030504040204" pitchFamily="34" charset="0"/>
                <a:ea typeface="Times New Roman" panose="02020603050405020304" pitchFamily="18" charset="0"/>
              </a:rPr>
              <a:t>  </a:t>
            </a:r>
            <a:endParaRPr lang="en-CA" sz="1800" dirty="0">
              <a:latin typeface="Calibri" panose="020F0502020204030204" pitchFamily="34" charset="0"/>
              <a:ea typeface="Calibri" panose="020F0502020204030204" pitchFamily="34" charset="0"/>
            </a:endParaRPr>
          </a:p>
          <a:p>
            <a:r>
              <a:rPr lang="en-CA" sz="1800" dirty="0">
                <a:latin typeface="Verdana" panose="020B0604030504040204" pitchFamily="34" charset="0"/>
                <a:ea typeface="Calibri" panose="020F0502020204030204" pitchFamily="34" charset="0"/>
              </a:rPr>
              <a:t>On 2020-10-26 16:45, </a:t>
            </a:r>
            <a:r>
              <a:rPr lang="en-CA" sz="1800" dirty="0" err="1">
                <a:latin typeface="Verdana" panose="020B0604030504040204" pitchFamily="34" charset="0"/>
                <a:ea typeface="Calibri" panose="020F0502020204030204" pitchFamily="34" charset="0"/>
              </a:rPr>
              <a:t>cjacklin</a:t>
            </a:r>
            <a:r>
              <a:rPr lang="en-CA" sz="1800" dirty="0">
                <a:latin typeface="Verdana" panose="020B0604030504040204" pitchFamily="34" charset="0"/>
                <a:ea typeface="Calibri" panose="020F0502020204030204" pitchFamily="34" charset="0"/>
              </a:rPr>
              <a:t> wrote:</a:t>
            </a:r>
            <a:endParaRPr lang="en-CA" sz="1800" dirty="0">
              <a:latin typeface="Calibri" panose="020F0502020204030204" pitchFamily="34" charset="0"/>
              <a:ea typeface="Calibri" panose="020F0502020204030204" pitchFamily="34" charset="0"/>
            </a:endParaRPr>
          </a:p>
          <a:p>
            <a:r>
              <a:rPr lang="en-CA" sz="1800" dirty="0">
                <a:latin typeface="Verdana" panose="020B0604030504040204" pitchFamily="34" charset="0"/>
                <a:ea typeface="Calibri" panose="020F0502020204030204" pitchFamily="34" charset="0"/>
              </a:rPr>
              <a:t>Hi Marie-Claire,</a:t>
            </a:r>
            <a:endParaRPr lang="en-CA" sz="1800" dirty="0">
              <a:latin typeface="Calibri" panose="020F0502020204030204" pitchFamily="34" charset="0"/>
              <a:ea typeface="Calibri" panose="020F0502020204030204" pitchFamily="34" charset="0"/>
            </a:endParaRPr>
          </a:p>
          <a:p>
            <a:r>
              <a:rPr lang="en-CA" sz="1800" dirty="0">
                <a:latin typeface="Verdana" panose="020B0604030504040204" pitchFamily="34" charset="0"/>
                <a:ea typeface="Calibri" panose="020F0502020204030204" pitchFamily="34" charset="0"/>
              </a:rPr>
              <a:t>My apologies - the information is definitely sparse! I was hoping to find a review, but had no luck.  I did spend some time yesterday looking through the SDSN university report.  It's obvious from reading the report that there's a gap, but I couldn't find anything that quantified the gap. For example:</a:t>
            </a:r>
            <a:endParaRPr lang="en-CA" sz="1800" dirty="0">
              <a:latin typeface="Calibri" panose="020F0502020204030204" pitchFamily="34" charset="0"/>
              <a:ea typeface="Calibri" panose="020F0502020204030204" pitchFamily="34" charset="0"/>
            </a:endParaRPr>
          </a:p>
          <a:p>
            <a:r>
              <a:rPr lang="en-CA" sz="1800" dirty="0">
                <a:latin typeface="Verdana" panose="020B0604030504040204" pitchFamily="34" charset="0"/>
                <a:ea typeface="Calibri" panose="020F0502020204030204" pitchFamily="34" charset="0"/>
              </a:rPr>
              <a:t>"There is a growing recognition of how important ESDGs is for all learners in our increasingly complex 21st Century, and the unique abilities universities have to deliver ESDGs widely. This has led to a notable increase in the interest of universities in ESDGs, in discussion and development of resources for this across the sector, as well as in innovation and experimentation by institutions, university staff and students. </a:t>
            </a:r>
            <a:r>
              <a:rPr lang="en-CA" sz="1800" b="1" dirty="0">
                <a:latin typeface="Verdana" panose="020B0604030504040204" pitchFamily="34" charset="0"/>
                <a:ea typeface="Calibri" panose="020F0502020204030204" pitchFamily="34" charset="0"/>
                <a:cs typeface="Calibri" panose="020F0502020204030204" pitchFamily="34" charset="0"/>
              </a:rPr>
              <a:t>However, on a </a:t>
            </a:r>
            <a:r>
              <a:rPr lang="en-CA" sz="1800" b="1" dirty="0" err="1">
                <a:latin typeface="Verdana" panose="020B0604030504040204" pitchFamily="34" charset="0"/>
                <a:ea typeface="Calibri" panose="020F0502020204030204" pitchFamily="34" charset="0"/>
                <a:cs typeface="Calibri" panose="020F0502020204030204" pitchFamily="34" charset="0"/>
              </a:rPr>
              <a:t>sectorwide</a:t>
            </a:r>
            <a:r>
              <a:rPr lang="en-CA" sz="1800" b="1" dirty="0">
                <a:latin typeface="Verdana" panose="020B0604030504040204" pitchFamily="34" charset="0"/>
                <a:ea typeface="Calibri" panose="020F0502020204030204" pitchFamily="34" charset="0"/>
                <a:cs typeface="Calibri" panose="020F0502020204030204" pitchFamily="34" charset="0"/>
              </a:rPr>
              <a:t> basis, it remains a largely niche activity.</a:t>
            </a:r>
            <a:r>
              <a:rPr lang="en-CA" sz="1800" dirty="0">
                <a:latin typeface="Verdana" panose="020B0604030504040204" pitchFamily="34" charset="0"/>
                <a:ea typeface="Calibri" panose="020F0502020204030204" pitchFamily="34" charset="0"/>
              </a:rPr>
              <a:t> This is largely because the activities and approaches needed to expand ESDGs in universities requires them to go beyond traditional approaches of learning and teaching, to teach new things in new ways, and to consider more fundamental transformations in how they operate in order to better support these new activities." (page 1)</a:t>
            </a:r>
            <a:endParaRPr lang="en-CA" sz="1800" dirty="0">
              <a:latin typeface="Calibri" panose="020F0502020204030204" pitchFamily="34" charset="0"/>
              <a:ea typeface="Calibri" panose="020F0502020204030204" pitchFamily="34" charset="0"/>
            </a:endParaRPr>
          </a:p>
          <a:p>
            <a:r>
              <a:rPr lang="en-CA" sz="1800" dirty="0">
                <a:latin typeface="Verdana" panose="020B0604030504040204" pitchFamily="34" charset="0"/>
                <a:ea typeface="Calibri" panose="020F0502020204030204" pitchFamily="34" charset="0"/>
              </a:rPr>
              <a:t>"Universities have a critical and unique role in helping society address the Sustainable Development Goals (SDGs). This guide focuses on one area where their potential contribution is particularly significant, </a:t>
            </a:r>
            <a:r>
              <a:rPr lang="en-CA" sz="1800" b="1" dirty="0">
                <a:latin typeface="Verdana" panose="020B0604030504040204" pitchFamily="34" charset="0"/>
                <a:ea typeface="Calibri" panose="020F0502020204030204" pitchFamily="34" charset="0"/>
                <a:cs typeface="Calibri" panose="020F0502020204030204" pitchFamily="34" charset="0"/>
              </a:rPr>
              <a:t>but still largely niche</a:t>
            </a:r>
            <a:r>
              <a:rPr lang="en-CA" sz="1800" dirty="0">
                <a:latin typeface="Verdana" panose="020B0604030504040204" pitchFamily="34" charset="0"/>
                <a:ea typeface="Calibri" panose="020F0502020204030204" pitchFamily="34" charset="0"/>
              </a:rPr>
              <a:t>, which is the development of “SDG implementers” through Education for the SDGs (or ESDGs)." (page 3)</a:t>
            </a:r>
            <a:endParaRPr lang="en-CA" sz="1800" dirty="0">
              <a:latin typeface="Calibri" panose="020F0502020204030204" pitchFamily="34" charset="0"/>
              <a:ea typeface="Calibri" panose="020F0502020204030204" pitchFamily="34" charset="0"/>
            </a:endParaRPr>
          </a:p>
          <a:p>
            <a:r>
              <a:rPr lang="en-CA" sz="1800" dirty="0">
                <a:latin typeface="Verdana" panose="020B0604030504040204" pitchFamily="34" charset="0"/>
                <a:ea typeface="Calibri" panose="020F0502020204030204" pitchFamily="34" charset="0"/>
              </a:rPr>
              <a:t>"Universities, as key components of society’s educational and professional training system, have a significant role, opportunity, and responsibility to contribute to the implementation of this agenda. However, as will be explained in more detail in Chapter 2, </a:t>
            </a:r>
            <a:r>
              <a:rPr lang="en-CA" sz="1800" b="1" dirty="0">
                <a:latin typeface="Verdana" panose="020B0604030504040204" pitchFamily="34" charset="0"/>
                <a:ea typeface="Calibri" panose="020F0502020204030204" pitchFamily="34" charset="0"/>
                <a:cs typeface="Calibri" panose="020F0502020204030204" pitchFamily="34" charset="0"/>
              </a:rPr>
              <a:t>many aspects of ESDGs are not currently considered part of a standard education, let alone a university education</a:t>
            </a:r>
            <a:r>
              <a:rPr lang="en-CA" sz="1800" dirty="0">
                <a:latin typeface="Verdana" panose="020B0604030504040204" pitchFamily="34" charset="0"/>
                <a:ea typeface="Calibri" panose="020F0502020204030204" pitchFamily="34" charset="0"/>
              </a:rPr>
              <a:t>." (page 4)</a:t>
            </a:r>
            <a:endParaRPr lang="en-CA" sz="1800" dirty="0">
              <a:latin typeface="Calibri" panose="020F0502020204030204" pitchFamily="34" charset="0"/>
              <a:ea typeface="Calibri" panose="020F0502020204030204" pitchFamily="34" charset="0"/>
            </a:endParaRPr>
          </a:p>
          <a:p>
            <a:r>
              <a:rPr lang="en-CA" sz="1800" dirty="0">
                <a:latin typeface="Verdana" panose="020B0604030504040204" pitchFamily="34" charset="0"/>
                <a:ea typeface="Calibri" panose="020F0502020204030204" pitchFamily="34" charset="0"/>
              </a:rPr>
              <a:t>"Many universities have also embraced the SDGs as an opportunity to do things differently, from activities by individual researchers, teachers or students, to incorporating the SDGs into the strategic mission of the university. While this level of interest, innovation, experimentation and activity is highly encouraging, </a:t>
            </a:r>
            <a:r>
              <a:rPr lang="en-CA" sz="1800" b="1" dirty="0">
                <a:latin typeface="Verdana" panose="020B0604030504040204" pitchFamily="34" charset="0"/>
                <a:ea typeface="Calibri" panose="020F0502020204030204" pitchFamily="34" charset="0"/>
                <a:cs typeface="Calibri" panose="020F0502020204030204" pitchFamily="34" charset="0"/>
              </a:rPr>
              <a:t>there is still a long way to go</a:t>
            </a:r>
            <a:r>
              <a:rPr lang="en-CA" sz="1800" dirty="0">
                <a:latin typeface="Verdana" panose="020B0604030504040204" pitchFamily="34" charset="0"/>
                <a:ea typeface="Calibri" panose="020F0502020204030204" pitchFamily="34" charset="0"/>
              </a:rPr>
              <a:t> before the sector delivers on its full contribution to achieving the SDGs." (page 6)</a:t>
            </a:r>
            <a:endParaRPr lang="en-CA" sz="1800" dirty="0">
              <a:latin typeface="Calibri" panose="020F0502020204030204" pitchFamily="34" charset="0"/>
              <a:ea typeface="Calibri" panose="020F0502020204030204" pitchFamily="34" charset="0"/>
            </a:endParaRPr>
          </a:p>
          <a:p>
            <a:pPr>
              <a:buSzPts val="1000"/>
              <a:tabLst>
                <a:tab pos="465887" algn="l"/>
              </a:tabLst>
            </a:pPr>
            <a:endParaRPr lang="en-CA" sz="1800" dirty="0">
              <a:latin typeface="Verdana" panose="020B0604030504040204" pitchFamily="34" charset="0"/>
              <a:ea typeface="Times New Roman" panose="02020603050405020304" pitchFamily="18" charset="0"/>
            </a:endParaRPr>
          </a:p>
          <a:p>
            <a:pPr marL="349415" indent="-349415">
              <a:buSzPts val="1000"/>
              <a:buFont typeface="Symbol" panose="05050102010706020507" pitchFamily="18" charset="2"/>
              <a:buChar char=""/>
              <a:tabLst>
                <a:tab pos="465887" algn="l"/>
              </a:tabLst>
            </a:pPr>
            <a:r>
              <a:rPr lang="en-CA" sz="1800" dirty="0">
                <a:latin typeface="Verdana" panose="020B0604030504040204" pitchFamily="34" charset="0"/>
                <a:ea typeface="Times New Roman" panose="02020603050405020304" pitchFamily="18" charset="0"/>
              </a:rPr>
              <a:t>In October 2020, the Federal Bar Association in the US offered a 3-part Program – “Law Student Series: Racial Equity and the SDGs: A Certification Training Program for Law Students”. Among other things, this Certification Program introduced “a framework for international human rights as enshrined in the UN Sustainable Development Goals.” (</a:t>
            </a:r>
            <a:r>
              <a:rPr lang="en-CA" sz="1800" u="sng" dirty="0">
                <a:solidFill>
                  <a:srgbClr val="0000FF"/>
                </a:solidFill>
                <a:latin typeface="Verdana" panose="020B0604030504040204" pitchFamily="34" charset="0"/>
                <a:ea typeface="Times New Roman" panose="02020603050405020304" pitchFamily="18" charset="0"/>
                <a:hlinkClick r:id="rId12"/>
              </a:rPr>
              <a:t>https://www.fedbar.org/event/law-student-series-racial-equity-and-the-sdgs-a-certification-training-program-for-law-students3-part-program/</a:t>
            </a:r>
            <a:r>
              <a:rPr lang="en-CA" sz="1800" dirty="0">
                <a:latin typeface="Verdana" panose="020B0604030504040204" pitchFamily="34" charset="0"/>
                <a:ea typeface="Times New Roman" panose="02020603050405020304" pitchFamily="18" charset="0"/>
              </a:rPr>
              <a:t>)</a:t>
            </a:r>
            <a:endParaRPr lang="en-CA" sz="1800" dirty="0">
              <a:latin typeface="Calibri" panose="020F0502020204030204" pitchFamily="34" charset="0"/>
              <a:ea typeface="Calibri" panose="020F0502020204030204" pitchFamily="34" charset="0"/>
            </a:endParaRPr>
          </a:p>
          <a:p>
            <a:pPr marL="349415" indent="-349415">
              <a:buSzPts val="1000"/>
              <a:buFont typeface="Symbol" panose="05050102010706020507" pitchFamily="18" charset="2"/>
              <a:buChar char=""/>
              <a:tabLst>
                <a:tab pos="465887" algn="l"/>
              </a:tabLst>
            </a:pPr>
            <a:r>
              <a:rPr lang="en-CA" sz="1800" dirty="0">
                <a:latin typeface="Verdana" panose="020B0604030504040204" pitchFamily="34" charset="0"/>
                <a:ea typeface="Times New Roman" panose="02020603050405020304" pitchFamily="18" charset="0"/>
              </a:rPr>
              <a:t>The World Federation of Engineering Organizations provides links with information/presentations/podcasts on each of the SDGS on their website. (</a:t>
            </a:r>
            <a:r>
              <a:rPr lang="en-CA" sz="1800" u="sng" dirty="0">
                <a:solidFill>
                  <a:srgbClr val="0000FF"/>
                </a:solidFill>
                <a:latin typeface="Verdana" panose="020B0604030504040204" pitchFamily="34" charset="0"/>
                <a:ea typeface="Times New Roman" panose="02020603050405020304" pitchFamily="18" charset="0"/>
                <a:hlinkClick r:id="rId13"/>
              </a:rPr>
              <a:t>http://www.wfeo.org/wfeo-and-un-sdgs/</a:t>
            </a:r>
            <a:r>
              <a:rPr lang="en-CA" sz="1800" dirty="0">
                <a:latin typeface="Verdana" panose="020B0604030504040204" pitchFamily="34" charset="0"/>
                <a:ea typeface="Times New Roman" panose="02020603050405020304" pitchFamily="18" charset="0"/>
              </a:rPr>
              <a:t>)</a:t>
            </a:r>
            <a:endParaRPr lang="en-CA" sz="1800" dirty="0">
              <a:latin typeface="Calibri" panose="020F0502020204030204" pitchFamily="34" charset="0"/>
              <a:ea typeface="Calibri" panose="020F0502020204030204" pitchFamily="34" charset="0"/>
            </a:endParaRPr>
          </a:p>
          <a:p>
            <a:r>
              <a:rPr lang="en-CA" sz="1800" b="1" dirty="0">
                <a:latin typeface="Verdana" panose="020B0604030504040204" pitchFamily="34" charset="0"/>
                <a:ea typeface="Calibri" panose="020F0502020204030204" pitchFamily="34" charset="0"/>
                <a:cs typeface="Calibri" panose="020F0502020204030204" pitchFamily="34" charset="0"/>
              </a:rPr>
              <a:t>How many faculties worldwide teach / have a class on the SDGs? (Maybe see if </a:t>
            </a:r>
            <a:r>
              <a:rPr lang="en-CA" sz="1800" b="1" dirty="0" err="1">
                <a:latin typeface="Verdana" panose="020B0604030504040204" pitchFamily="34" charset="0"/>
                <a:ea typeface="Calibri" panose="020F0502020204030204" pitchFamily="34" charset="0"/>
                <a:cs typeface="Calibri" panose="020F0502020204030204" pitchFamily="34" charset="0"/>
              </a:rPr>
              <a:t>SDSN</a:t>
            </a:r>
            <a:r>
              <a:rPr lang="en-CA" sz="1800" b="1" dirty="0">
                <a:latin typeface="Verdana" panose="020B0604030504040204" pitchFamily="34" charset="0"/>
                <a:ea typeface="Calibri" panose="020F0502020204030204" pitchFamily="34" charset="0"/>
                <a:cs typeface="Calibri" panose="020F0502020204030204" pitchFamily="34" charset="0"/>
              </a:rPr>
              <a:t> has done any work on this?)  (ex. Expert survey in 2018 found only 19 climate-related legal courses, predominantly at the post-graduate levels, worldwide). </a:t>
            </a:r>
            <a:endParaRPr lang="en-CA" sz="1800" dirty="0">
              <a:latin typeface="Calibri" panose="020F0502020204030204" pitchFamily="34" charset="0"/>
              <a:ea typeface="Calibri" panose="020F0502020204030204" pitchFamily="34" charset="0"/>
            </a:endParaRPr>
          </a:p>
          <a:p>
            <a:r>
              <a:rPr lang="en-CA" sz="1800" dirty="0">
                <a:latin typeface="Verdana" panose="020B0604030504040204" pitchFamily="34" charset="0"/>
                <a:ea typeface="Calibri" panose="020F0502020204030204" pitchFamily="34" charset="0"/>
              </a:rPr>
              <a:t> In September 2020, the </a:t>
            </a:r>
            <a:r>
              <a:rPr lang="en-CA" sz="1800" dirty="0" err="1">
                <a:latin typeface="Verdana" panose="020B0604030504040204" pitchFamily="34" charset="0"/>
                <a:ea typeface="Calibri" panose="020F0502020204030204" pitchFamily="34" charset="0"/>
              </a:rPr>
              <a:t>SDSN</a:t>
            </a:r>
            <a:r>
              <a:rPr lang="en-CA" sz="1800" dirty="0">
                <a:latin typeface="Verdana" panose="020B0604030504040204" pitchFamily="34" charset="0"/>
                <a:ea typeface="Calibri" panose="020F0502020204030204" pitchFamily="34" charset="0"/>
              </a:rPr>
              <a:t> published a report titled  </a:t>
            </a:r>
            <a:r>
              <a:rPr lang="en-CA" sz="1800" i="1" u="sng" dirty="0">
                <a:solidFill>
                  <a:srgbClr val="0000FF"/>
                </a:solidFill>
                <a:latin typeface="Verdana" panose="020B0604030504040204" pitchFamily="34" charset="0"/>
                <a:ea typeface="Calibri" panose="020F0502020204030204" pitchFamily="34" charset="0"/>
                <a:cs typeface="Calibri" panose="020F0502020204030204" pitchFamily="34" charset="0"/>
                <a:hlinkClick r:id="rId14"/>
              </a:rPr>
              <a:t>Accelerating Education for the SDGs in Universities: A guide for universities, colleges, and tertiary and higher education institutions</a:t>
            </a:r>
            <a:r>
              <a:rPr lang="en-CA" sz="1800" dirty="0">
                <a:latin typeface="Verdana" panose="020B0604030504040204" pitchFamily="34" charset="0"/>
                <a:ea typeface="Calibri" panose="020F0502020204030204" pitchFamily="34" charset="0"/>
              </a:rPr>
              <a:t> (</a:t>
            </a:r>
            <a:r>
              <a:rPr lang="en-CA" sz="1800" u="sng" dirty="0">
                <a:solidFill>
                  <a:srgbClr val="0000FF"/>
                </a:solidFill>
                <a:latin typeface="Verdana" panose="020B0604030504040204" pitchFamily="34" charset="0"/>
                <a:ea typeface="Calibri" panose="020F0502020204030204" pitchFamily="34" charset="0"/>
                <a:hlinkClick r:id="rId14"/>
              </a:rPr>
              <a:t>https://irp-cdn.multiscreensite.com/be6d1d56/files/uploaded/accelerating-education-for-the-sdgs-in-unis-web_zZuYLaoZRHK1L77zAd4n.pdf</a:t>
            </a:r>
            <a:r>
              <a:rPr lang="en-CA" sz="1800" dirty="0">
                <a:latin typeface="Verdana" panose="020B0604030504040204" pitchFamily="34" charset="0"/>
                <a:ea typeface="Calibri" panose="020F0502020204030204" pitchFamily="34" charset="0"/>
              </a:rPr>
              <a:t>)</a:t>
            </a:r>
            <a:endParaRPr lang="en-CA" sz="1800" dirty="0">
              <a:latin typeface="Calibri" panose="020F0502020204030204" pitchFamily="34" charset="0"/>
              <a:ea typeface="Calibri" panose="020F0502020204030204" pitchFamily="34" charset="0"/>
            </a:endParaRPr>
          </a:p>
          <a:p>
            <a:r>
              <a:rPr lang="en-CA" sz="1800" dirty="0">
                <a:latin typeface="Verdana" panose="020B0604030504040204" pitchFamily="34" charset="0"/>
                <a:ea typeface="Calibri" panose="020F0502020204030204" pitchFamily="34" charset="0"/>
              </a:rPr>
              <a:t>The website that accompanies the 2020 report has a </a:t>
            </a:r>
            <a:r>
              <a:rPr lang="en-CA" sz="1800" u="sng" dirty="0">
                <a:solidFill>
                  <a:srgbClr val="0000FF"/>
                </a:solidFill>
                <a:latin typeface="Verdana" panose="020B0604030504040204" pitchFamily="34" charset="0"/>
                <a:ea typeface="Calibri" panose="020F0502020204030204" pitchFamily="34" charset="0"/>
                <a:hlinkClick r:id="rId15"/>
              </a:rPr>
              <a:t>list of case studies </a:t>
            </a:r>
            <a:r>
              <a:rPr lang="en-CA" sz="1800" dirty="0">
                <a:latin typeface="Verdana" panose="020B0604030504040204" pitchFamily="34" charset="0"/>
                <a:ea typeface="Calibri" panose="020F0502020204030204" pitchFamily="34" charset="0"/>
              </a:rPr>
              <a:t>of curricular initiatives for university students.</a:t>
            </a:r>
            <a:endParaRPr lang="en-CA" sz="1800" dirty="0">
              <a:latin typeface="Calibri" panose="020F0502020204030204" pitchFamily="34" charset="0"/>
              <a:ea typeface="Calibri" panose="020F0502020204030204" pitchFamily="34" charset="0"/>
            </a:endParaRPr>
          </a:p>
          <a:p>
            <a:pPr marL="349415" indent="-349415">
              <a:buSzPts val="1000"/>
              <a:buFont typeface="Symbol" panose="05050102010706020507" pitchFamily="18" charset="2"/>
              <a:buChar char=""/>
              <a:tabLst>
                <a:tab pos="465887" algn="l"/>
              </a:tabLst>
            </a:pPr>
            <a:r>
              <a:rPr lang="en-CA" sz="1800" dirty="0">
                <a:latin typeface="Verdana" panose="020B0604030504040204" pitchFamily="34" charset="0"/>
                <a:ea typeface="Times New Roman" panose="02020603050405020304" pitchFamily="18" charset="0"/>
              </a:rPr>
              <a:t>The University Commitment to the SDGs was initiated by </a:t>
            </a:r>
            <a:r>
              <a:rPr lang="en-CA" sz="1800" dirty="0" err="1">
                <a:latin typeface="Verdana" panose="020B0604030504040204" pitchFamily="34" charset="0"/>
                <a:ea typeface="Times New Roman" panose="02020603050405020304" pitchFamily="18" charset="0"/>
              </a:rPr>
              <a:t>SDSN</a:t>
            </a:r>
            <a:r>
              <a:rPr lang="en-CA" sz="1800" dirty="0">
                <a:latin typeface="Verdana" panose="020B0604030504040204" pitchFamily="34" charset="0"/>
                <a:ea typeface="Times New Roman" panose="02020603050405020304" pitchFamily="18" charset="0"/>
              </a:rPr>
              <a:t> Australia, NZ and Pacific. As of 20 Sept 2019, 17 universities in the Australian, NZ and Pacific region had signed the statement, affirming “the university’s intention to support and promote the SDGs through their research, education and operations, as well as report on activities in support of the goals (</a:t>
            </a:r>
            <a:r>
              <a:rPr lang="en-CA" sz="1800" u="sng" dirty="0">
                <a:solidFill>
                  <a:srgbClr val="0000FF"/>
                </a:solidFill>
                <a:latin typeface="Verdana" panose="020B0604030504040204" pitchFamily="34" charset="0"/>
                <a:ea typeface="Times New Roman" panose="02020603050405020304" pitchFamily="18" charset="0"/>
                <a:hlinkClick r:id="rId16"/>
              </a:rPr>
              <a:t>http://ap-unsdsn.org/regional-initiatives/universities-sdgs/university-commitment/</a:t>
            </a:r>
            <a:r>
              <a:rPr lang="en-CA" sz="1800" dirty="0">
                <a:latin typeface="Verdana" panose="020B0604030504040204" pitchFamily="34" charset="0"/>
                <a:ea typeface="Times New Roman" panose="02020603050405020304" pitchFamily="18" charset="0"/>
              </a:rPr>
              <a:t>)</a:t>
            </a:r>
            <a:endParaRPr lang="en-CA" sz="1800" dirty="0">
              <a:latin typeface="Calibri" panose="020F0502020204030204" pitchFamily="34" charset="0"/>
              <a:ea typeface="Calibri" panose="020F0502020204030204" pitchFamily="34" charset="0"/>
            </a:endParaRPr>
          </a:p>
          <a:p>
            <a:pPr marL="349415" indent="-349415">
              <a:buSzPts val="1000"/>
              <a:buFont typeface="Symbol" panose="05050102010706020507" pitchFamily="18" charset="2"/>
              <a:buChar char=""/>
              <a:tabLst>
                <a:tab pos="465887" algn="l"/>
              </a:tabLst>
            </a:pPr>
            <a:r>
              <a:rPr lang="en-CA" sz="1800" dirty="0">
                <a:latin typeface="Verdana" panose="020B0604030504040204" pitchFamily="34" charset="0"/>
                <a:ea typeface="Times New Roman" panose="02020603050405020304" pitchFamily="18" charset="0"/>
              </a:rPr>
              <a:t>Learning institutions who sign the SDG Accord commit to “deliver the goals”. Over 170 learning institutions globally have signed (</a:t>
            </a:r>
            <a:r>
              <a:rPr lang="en-CA" sz="1800" u="sng" dirty="0">
                <a:solidFill>
                  <a:srgbClr val="0000FF"/>
                </a:solidFill>
                <a:latin typeface="Verdana" panose="020B0604030504040204" pitchFamily="34" charset="0"/>
                <a:ea typeface="Times New Roman" panose="02020603050405020304" pitchFamily="18" charset="0"/>
                <a:hlinkClick r:id="rId17"/>
              </a:rPr>
              <a:t>https://www.sdgaccord.org/</a:t>
            </a:r>
            <a:r>
              <a:rPr lang="en-CA" sz="1800" dirty="0">
                <a:latin typeface="Verdana" panose="020B0604030504040204" pitchFamily="34" charset="0"/>
                <a:ea typeface="Times New Roman" panose="02020603050405020304" pitchFamily="18" charset="0"/>
              </a:rPr>
              <a:t>)</a:t>
            </a:r>
            <a:endParaRPr lang="en-CA" sz="1800" dirty="0">
              <a:latin typeface="Calibri" panose="020F0502020204030204" pitchFamily="34" charset="0"/>
              <a:ea typeface="Calibri" panose="020F0502020204030204" pitchFamily="34" charset="0"/>
            </a:endParaRPr>
          </a:p>
          <a:p>
            <a:r>
              <a:rPr lang="en-CA" sz="1800" dirty="0">
                <a:latin typeface="Verdana" panose="020B0604030504040204" pitchFamily="34" charset="0"/>
                <a:ea typeface="Calibri" panose="020F0502020204030204" pitchFamily="34" charset="0"/>
              </a:rPr>
              <a:t>There is also a list of free Mass Open Online Courses (MOOCs) offered by universities on the UN Sustainable Development Goals on the Human Rights Careers website (</a:t>
            </a:r>
            <a:r>
              <a:rPr lang="en-CA" sz="1800" u="sng" dirty="0">
                <a:solidFill>
                  <a:srgbClr val="0000FF"/>
                </a:solidFill>
                <a:latin typeface="Verdana" panose="020B0604030504040204" pitchFamily="34" charset="0"/>
                <a:ea typeface="Calibri" panose="020F0502020204030204" pitchFamily="34" charset="0"/>
                <a:hlinkClick r:id="rId18"/>
              </a:rPr>
              <a:t>https://www.humanrightscareers.com/un-sustainable-development-goals-courses/</a:t>
            </a:r>
            <a:r>
              <a:rPr lang="en-CA" sz="1800" dirty="0">
                <a:latin typeface="Verdana" panose="020B0604030504040204" pitchFamily="34" charset="0"/>
                <a:ea typeface="Calibri" panose="020F0502020204030204" pitchFamily="34" charset="0"/>
              </a:rPr>
              <a:t>). </a:t>
            </a:r>
            <a:endParaRPr lang="en-CA" sz="1800" dirty="0">
              <a:latin typeface="Calibri" panose="020F0502020204030204" pitchFamily="34" charset="0"/>
              <a:ea typeface="Calibri" panose="020F0502020204030204" pitchFamily="34" charset="0"/>
            </a:endParaRPr>
          </a:p>
          <a:p>
            <a:endParaRPr lang="en-CA" dirty="0"/>
          </a:p>
          <a:p>
            <a:r>
              <a:rPr lang="en-CA" dirty="0"/>
              <a:t>Sarah </a:t>
            </a:r>
          </a:p>
          <a:p>
            <a:pPr indent="-232943"/>
            <a:r>
              <a:rPr lang="en-US" sz="1800" b="1" dirty="0">
                <a:latin typeface="Calibri" panose="020F0502020204030204" pitchFamily="34" charset="0"/>
                <a:ea typeface="Calibri" panose="020F0502020204030204" pitchFamily="34" charset="0"/>
              </a:rPr>
              <a:t>UNESCO Global Education Monitoring Report</a:t>
            </a:r>
            <a:r>
              <a:rPr lang="en-US" sz="1800" dirty="0">
                <a:latin typeface="Calibri" panose="020F0502020204030204" pitchFamily="34" charset="0"/>
                <a:ea typeface="Calibri" panose="020F0502020204030204" pitchFamily="34" charset="0"/>
              </a:rPr>
              <a:t>: [S]</a:t>
            </a:r>
            <a:r>
              <a:rPr lang="en-US" sz="1800" dirty="0" err="1">
                <a:latin typeface="Calibri" panose="020F0502020204030204" pitchFamily="34" charset="0"/>
                <a:ea typeface="Calibri" panose="020F0502020204030204" pitchFamily="34" charset="0"/>
              </a:rPr>
              <a:t>chool</a:t>
            </a:r>
            <a:r>
              <a:rPr lang="en-US" sz="1800" dirty="0">
                <a:latin typeface="Calibri" panose="020F0502020204030204" pitchFamily="34" charset="0"/>
                <a:ea typeface="Calibri" panose="020F0502020204030204" pitchFamily="34" charset="0"/>
              </a:rPr>
              <a:t> closures due to COVID-19 are projected to increase the annual funding gap for education in poorer countries to as much as </a:t>
            </a:r>
            <a:r>
              <a:rPr lang="en-US" sz="1800" dirty="0" err="1">
                <a:latin typeface="Calibri" panose="020F0502020204030204" pitchFamily="34" charset="0"/>
                <a:ea typeface="Calibri" panose="020F0502020204030204" pitchFamily="34" charset="0"/>
              </a:rPr>
              <a:t>US$200</a:t>
            </a:r>
            <a:r>
              <a:rPr lang="en-US" sz="1800" dirty="0">
                <a:latin typeface="Calibri" panose="020F0502020204030204" pitchFamily="34" charset="0"/>
                <a:ea typeface="Calibri" panose="020F0502020204030204" pitchFamily="34" charset="0"/>
              </a:rPr>
              <a:t> billion per year.  However, investing now in re-enrolment and remediation </a:t>
            </a:r>
            <a:r>
              <a:rPr lang="en-US" sz="1800" dirty="0" err="1">
                <a:latin typeface="Calibri" panose="020F0502020204030204" pitchFamily="34" charset="0"/>
                <a:ea typeface="Calibri" panose="020F0502020204030204" pitchFamily="34" charset="0"/>
              </a:rPr>
              <a:t>programmes</a:t>
            </a:r>
            <a:r>
              <a:rPr lang="en-US" sz="1800" dirty="0">
                <a:latin typeface="Calibri" panose="020F0502020204030204" pitchFamily="34" charset="0"/>
                <a:ea typeface="Calibri" panose="020F0502020204030204" pitchFamily="34" charset="0"/>
              </a:rPr>
              <a:t> could reduce the additional funding gap by 75%. </a:t>
            </a:r>
            <a:r>
              <a:rPr lang="en-CA" sz="1800" dirty="0">
                <a:solidFill>
                  <a:srgbClr val="000000"/>
                </a:solidFill>
                <a:latin typeface="Calibri" panose="020F0502020204030204" pitchFamily="34" charset="0"/>
                <a:ea typeface="Calibri" panose="020F0502020204030204" pitchFamily="34" charset="0"/>
              </a:rPr>
              <a:t>[T]he funding gap has increased from US$ 39 billion annually projected in 2015, to </a:t>
            </a:r>
            <a:r>
              <a:rPr lang="en-CA" sz="1800" dirty="0" err="1">
                <a:solidFill>
                  <a:srgbClr val="000000"/>
                </a:solidFill>
                <a:latin typeface="Calibri" panose="020F0502020204030204" pitchFamily="34" charset="0"/>
                <a:ea typeface="Calibri" panose="020F0502020204030204" pitchFamily="34" charset="0"/>
              </a:rPr>
              <a:t>US$148</a:t>
            </a:r>
            <a:r>
              <a:rPr lang="en-CA" sz="1800" dirty="0">
                <a:solidFill>
                  <a:srgbClr val="000000"/>
                </a:solidFill>
                <a:latin typeface="Calibri" panose="020F0502020204030204" pitchFamily="34" charset="0"/>
                <a:ea typeface="Calibri" panose="020F0502020204030204" pitchFamily="34" charset="0"/>
              </a:rPr>
              <a:t> billion annually projected in 2020.</a:t>
            </a:r>
            <a:r>
              <a:rPr lang="en-CA" sz="1800" dirty="0">
                <a:latin typeface="Calibri" panose="020F0502020204030204" pitchFamily="34" charset="0"/>
                <a:ea typeface="Calibri" panose="020F0502020204030204" pitchFamily="34" charset="0"/>
              </a:rPr>
              <a:t> [</a:t>
            </a:r>
            <a:r>
              <a:rPr lang="en-US" sz="1800" dirty="0">
                <a:latin typeface="Calibri" panose="020F0502020204030204" pitchFamily="34" charset="0"/>
                <a:ea typeface="Calibri" panose="020F0502020204030204" pitchFamily="34" charset="0"/>
              </a:rPr>
              <a:t>SOURCE: </a:t>
            </a:r>
            <a:r>
              <a:rPr lang="en-US" sz="1800" u="sng" dirty="0">
                <a:solidFill>
                  <a:srgbClr val="0000FF"/>
                </a:solidFill>
                <a:latin typeface="Calibri" panose="020F0502020204030204" pitchFamily="34" charset="0"/>
                <a:ea typeface="Calibri" panose="020F0502020204030204" pitchFamily="34" charset="0"/>
                <a:hlinkClick r:id="rId19"/>
              </a:rPr>
              <a:t>https://en.unesco.org/news/unesco-warns-funding-gap-reach-sdg4-poorer-countries-risks-increasing-us-200-billion-annually</a:t>
            </a:r>
            <a:r>
              <a:rPr lang="en-US" sz="1800" dirty="0">
                <a:latin typeface="Calibri" panose="020F0502020204030204" pitchFamily="34" charset="0"/>
                <a:ea typeface="Calibri" panose="020F0502020204030204" pitchFamily="34" charset="0"/>
              </a:rPr>
              <a:t>]</a:t>
            </a:r>
            <a:endParaRPr lang="en-CA" sz="1800" dirty="0">
              <a:latin typeface="Calibri" panose="020F0502020204030204" pitchFamily="34" charset="0"/>
              <a:ea typeface="Calibri" panose="020F0502020204030204" pitchFamily="34" charset="0"/>
            </a:endParaRPr>
          </a:p>
          <a:p>
            <a:pPr indent="-232943"/>
            <a:r>
              <a:rPr lang="en-US" sz="1800" dirty="0">
                <a:latin typeface="Symbol" panose="05050102010706020507" pitchFamily="18" charset="2"/>
                <a:ea typeface="Symbol" panose="05050102010706020507" pitchFamily="18" charset="2"/>
                <a:cs typeface="Symbol" panose="05050102010706020507" pitchFamily="18" charset="2"/>
              </a:rPr>
              <a:t>·</a:t>
            </a:r>
            <a:r>
              <a:rPr lang="en-US" sz="1800" dirty="0">
                <a:latin typeface="Times New Roman" panose="02020603050405020304" pitchFamily="18" charset="0"/>
                <a:ea typeface="Symbol" panose="05050102010706020507" pitchFamily="18" charset="2"/>
                <a:cs typeface="Symbol" panose="05050102010706020507" pitchFamily="18" charset="2"/>
              </a:rPr>
              <a:t>      </a:t>
            </a:r>
            <a:r>
              <a:rPr lang="en-US" sz="1800" b="1" dirty="0">
                <a:latin typeface="Calibri" panose="020F0502020204030204" pitchFamily="34" charset="0"/>
                <a:ea typeface="Calibri" panose="020F0502020204030204" pitchFamily="34" charset="0"/>
              </a:rPr>
              <a:t>UN Department of Social and Economic Affairs</a:t>
            </a:r>
            <a:r>
              <a:rPr lang="en-US" sz="1800" dirty="0">
                <a:latin typeface="Calibri" panose="020F0502020204030204" pitchFamily="34" charset="0"/>
                <a:ea typeface="Calibri" panose="020F0502020204030204" pitchFamily="34" charset="0"/>
              </a:rPr>
              <a:t>: The </a:t>
            </a:r>
            <a:r>
              <a:rPr lang="en-US" sz="1800" dirty="0" err="1">
                <a:latin typeface="Calibri" panose="020F0502020204030204" pitchFamily="34" charset="0"/>
                <a:ea typeface="Calibri" panose="020F0502020204030204" pitchFamily="34" charset="0"/>
              </a:rPr>
              <a:t>LLDCs</a:t>
            </a:r>
            <a:r>
              <a:rPr lang="en-US" sz="1800" dirty="0">
                <a:latin typeface="Calibri" panose="020F0502020204030204" pitchFamily="34" charset="0"/>
                <a:ea typeface="Calibri" panose="020F0502020204030204" pitchFamily="34" charset="0"/>
              </a:rPr>
              <a:t> in Africa and Asia—Afghanistan, Burkina Faso, Central African Republic, Chad, Malawi, Mali, Nepal, Niger, Rwanda and Tajikistan—account for 40 per cent of the IMF debt relief. The IMF Executive Board has also approved requests for emergency assistance for Afghanistan ($220 million), Ethiopia ($411 million), Kyrgyzstan ($120 million) and Tajikistan ($189 million) and it is considering other countries’ requests. [SOURCE: </a:t>
            </a:r>
            <a:r>
              <a:rPr lang="en-US" sz="1800" u="sng" dirty="0">
                <a:solidFill>
                  <a:srgbClr val="0000FF"/>
                </a:solidFill>
                <a:latin typeface="Calibri" panose="020F0502020204030204" pitchFamily="34" charset="0"/>
                <a:ea typeface="Calibri" panose="020F0502020204030204" pitchFamily="34" charset="0"/>
                <a:hlinkClick r:id="rId20"/>
              </a:rPr>
              <a:t>https://www.un.org/development/desa/en/wp-content/uploads/2020/07/PB-Compilation-final.pdf</a:t>
            </a:r>
            <a:r>
              <a:rPr lang="en-US" sz="1800" dirty="0">
                <a:latin typeface="Calibri" panose="020F0502020204030204" pitchFamily="34" charset="0"/>
                <a:ea typeface="Calibri" panose="020F0502020204030204" pitchFamily="34" charset="0"/>
              </a:rPr>
              <a:t>]</a:t>
            </a:r>
          </a:p>
          <a:p>
            <a:pPr indent="-232943"/>
            <a:endParaRPr lang="en-US" sz="1800" dirty="0">
              <a:latin typeface="Calibri" panose="020F0502020204030204" pitchFamily="34" charset="0"/>
              <a:ea typeface="Calibri" panose="020F0502020204030204" pitchFamily="34" charset="0"/>
            </a:endParaRPr>
          </a:p>
          <a:p>
            <a:pPr indent="-232943"/>
            <a:r>
              <a:rPr lang="en-US" sz="1800" dirty="0" err="1">
                <a:latin typeface="Calibri" panose="020F0502020204030204" pitchFamily="34" charset="0"/>
                <a:ea typeface="Calibri" panose="020F0502020204030204" pitchFamily="34" charset="0"/>
              </a:rPr>
              <a:t>Karolien</a:t>
            </a:r>
            <a:r>
              <a:rPr lang="en-US" sz="1800" dirty="0">
                <a:latin typeface="Calibri" panose="020F0502020204030204" pitchFamily="34" charset="0"/>
                <a:ea typeface="Calibri" panose="020F0502020204030204" pitchFamily="34" charset="0"/>
              </a:rPr>
              <a:t> </a:t>
            </a:r>
          </a:p>
          <a:p>
            <a:pPr fontAlgn="base"/>
            <a:r>
              <a:rPr lang="en-GB" sz="1800" dirty="0">
                <a:solidFill>
                  <a:srgbClr val="0070C0"/>
                </a:solidFill>
                <a:latin typeface="Calibri" panose="020F0502020204030204" pitchFamily="34" charset="0"/>
                <a:ea typeface="Calibri" panose="020F0502020204030204" pitchFamily="34" charset="0"/>
                <a:cs typeface="Segoe UI" panose="020B0502040204020203" pitchFamily="34" charset="0"/>
              </a:rPr>
              <a:t>Graduates in Arts and Humanities in 2018:</a:t>
            </a:r>
            <a:endParaRPr lang="en-CA" sz="1800" dirty="0">
              <a:latin typeface="Times New Roman" panose="02020603050405020304" pitchFamily="18" charset="0"/>
              <a:ea typeface="Calibri" panose="020F0502020204030204" pitchFamily="34" charset="0"/>
            </a:endParaRPr>
          </a:p>
          <a:p>
            <a:pPr fontAlgn="base"/>
            <a:r>
              <a:rPr lang="en-GB" sz="1800" dirty="0">
                <a:solidFill>
                  <a:srgbClr val="0070C0"/>
                </a:solidFill>
                <a:latin typeface="Calibri" panose="020F0502020204030204" pitchFamily="34" charset="0"/>
                <a:ea typeface="Calibri" panose="020F0502020204030204" pitchFamily="34" charset="0"/>
                <a:cs typeface="Segoe UI" panose="020B0502040204020203" pitchFamily="34" charset="0"/>
              </a:rPr>
              <a:t>Belgium: 5,912</a:t>
            </a:r>
            <a:endParaRPr lang="en-CA" sz="1800" dirty="0">
              <a:latin typeface="Times New Roman" panose="02020603050405020304" pitchFamily="18" charset="0"/>
              <a:ea typeface="Calibri" panose="020F0502020204030204" pitchFamily="34" charset="0"/>
            </a:endParaRPr>
          </a:p>
          <a:p>
            <a:pPr fontAlgn="base"/>
            <a:r>
              <a:rPr lang="en-GB" sz="1800" dirty="0">
                <a:solidFill>
                  <a:srgbClr val="0070C0"/>
                </a:solidFill>
                <a:latin typeface="Calibri" panose="020F0502020204030204" pitchFamily="34" charset="0"/>
                <a:ea typeface="Calibri" panose="020F0502020204030204" pitchFamily="34" charset="0"/>
                <a:cs typeface="Segoe UI" panose="020B0502040204020203" pitchFamily="34" charset="0"/>
              </a:rPr>
              <a:t>Canada: 22,067</a:t>
            </a:r>
            <a:endParaRPr lang="en-CA" sz="1800" dirty="0">
              <a:latin typeface="Times New Roman" panose="02020603050405020304" pitchFamily="18" charset="0"/>
              <a:ea typeface="Calibri" panose="020F0502020204030204" pitchFamily="34" charset="0"/>
            </a:endParaRPr>
          </a:p>
          <a:p>
            <a:pPr fontAlgn="base"/>
            <a:r>
              <a:rPr lang="en-GB" sz="1800" dirty="0">
                <a:solidFill>
                  <a:srgbClr val="0070C0"/>
                </a:solidFill>
                <a:latin typeface="Calibri" panose="020F0502020204030204" pitchFamily="34" charset="0"/>
                <a:ea typeface="Calibri" panose="020F0502020204030204" pitchFamily="34" charset="0"/>
                <a:cs typeface="Segoe UI" panose="020B0502040204020203" pitchFamily="34" charset="0"/>
              </a:rPr>
              <a:t>France: 40,097</a:t>
            </a:r>
            <a:endParaRPr lang="en-CA" sz="1800" dirty="0">
              <a:latin typeface="Times New Roman" panose="02020603050405020304" pitchFamily="18" charset="0"/>
              <a:ea typeface="Calibri" panose="020F0502020204030204" pitchFamily="34" charset="0"/>
            </a:endParaRPr>
          </a:p>
          <a:p>
            <a:pPr fontAlgn="base"/>
            <a:r>
              <a:rPr lang="en-GB" sz="1800" dirty="0">
                <a:solidFill>
                  <a:srgbClr val="0070C0"/>
                </a:solidFill>
                <a:latin typeface="Calibri" panose="020F0502020204030204" pitchFamily="34" charset="0"/>
                <a:ea typeface="Calibri" panose="020F0502020204030204" pitchFamily="34" charset="0"/>
                <a:cs typeface="Segoe UI" panose="020B0502040204020203" pitchFamily="34" charset="0"/>
              </a:rPr>
              <a:t>Germany: 25,602</a:t>
            </a:r>
            <a:endParaRPr lang="en-CA" sz="1800" dirty="0">
              <a:latin typeface="Times New Roman" panose="02020603050405020304" pitchFamily="18" charset="0"/>
              <a:ea typeface="Calibri" panose="020F0502020204030204" pitchFamily="34" charset="0"/>
            </a:endParaRPr>
          </a:p>
          <a:p>
            <a:pPr fontAlgn="base"/>
            <a:r>
              <a:rPr lang="en-GB" sz="1800" dirty="0">
                <a:solidFill>
                  <a:srgbClr val="0070C0"/>
                </a:solidFill>
                <a:latin typeface="Calibri" panose="020F0502020204030204" pitchFamily="34" charset="0"/>
                <a:ea typeface="Calibri" panose="020F0502020204030204" pitchFamily="34" charset="0"/>
                <a:cs typeface="Segoe UI" panose="020B0502040204020203" pitchFamily="34" charset="0"/>
              </a:rPr>
              <a:t>Italy: 42,273</a:t>
            </a:r>
            <a:endParaRPr lang="en-CA" sz="1800" dirty="0">
              <a:latin typeface="Times New Roman" panose="02020603050405020304" pitchFamily="18" charset="0"/>
              <a:ea typeface="Calibri" panose="020F0502020204030204" pitchFamily="34" charset="0"/>
            </a:endParaRPr>
          </a:p>
          <a:p>
            <a:pPr fontAlgn="base"/>
            <a:r>
              <a:rPr lang="en-GB" sz="1800" dirty="0">
                <a:solidFill>
                  <a:srgbClr val="0070C0"/>
                </a:solidFill>
                <a:latin typeface="Calibri" panose="020F0502020204030204" pitchFamily="34" charset="0"/>
                <a:ea typeface="Calibri" panose="020F0502020204030204" pitchFamily="34" charset="0"/>
                <a:cs typeface="Segoe UI" panose="020B0502040204020203" pitchFamily="34" charset="0"/>
              </a:rPr>
              <a:t>UK: 77,105</a:t>
            </a:r>
            <a:endParaRPr lang="en-CA" sz="1800" dirty="0">
              <a:latin typeface="Times New Roman" panose="02020603050405020304" pitchFamily="18" charset="0"/>
              <a:ea typeface="Calibri" panose="020F0502020204030204" pitchFamily="34" charset="0"/>
            </a:endParaRPr>
          </a:p>
          <a:p>
            <a:pPr fontAlgn="base"/>
            <a:r>
              <a:rPr lang="en-GB" sz="1800" dirty="0">
                <a:solidFill>
                  <a:srgbClr val="0070C0"/>
                </a:solidFill>
                <a:latin typeface="Calibri" panose="020F0502020204030204" pitchFamily="34" charset="0"/>
                <a:ea typeface="Calibri" panose="020F0502020204030204" pitchFamily="34" charset="0"/>
                <a:cs typeface="Segoe UI" panose="020B0502040204020203" pitchFamily="34" charset="0"/>
              </a:rPr>
              <a:t>Source: </a:t>
            </a:r>
            <a:r>
              <a:rPr lang="en-GB" sz="1800" u="sng" dirty="0">
                <a:solidFill>
                  <a:srgbClr val="0070C0"/>
                </a:solidFill>
                <a:latin typeface="Calibri" panose="020F0502020204030204" pitchFamily="34" charset="0"/>
                <a:ea typeface="Calibri" panose="020F0502020204030204" pitchFamily="34" charset="0"/>
                <a:cs typeface="Segoe UI" panose="020B0502040204020203" pitchFamily="34" charset="0"/>
                <a:hlinkClick r:id="rId21"/>
              </a:rPr>
              <a:t>OECD</a:t>
            </a:r>
            <a:endParaRPr lang="en-CA" sz="1800" dirty="0">
              <a:latin typeface="Times New Roman" panose="02020603050405020304" pitchFamily="18" charset="0"/>
              <a:ea typeface="Calibri" panose="020F0502020204030204" pitchFamily="34" charset="0"/>
            </a:endParaRPr>
          </a:p>
          <a:p>
            <a:pPr fontAlgn="base"/>
            <a:r>
              <a:rPr lang="en-GB" sz="1800" dirty="0">
                <a:solidFill>
                  <a:srgbClr val="0070C0"/>
                </a:solidFill>
                <a:latin typeface="Calibri" panose="020F0502020204030204" pitchFamily="34" charset="0"/>
                <a:ea typeface="Calibri" panose="020F0502020204030204" pitchFamily="34" charset="0"/>
                <a:cs typeface="Segoe UI" panose="020B0502040204020203" pitchFamily="34" charset="0"/>
              </a:rPr>
              <a:t> </a:t>
            </a:r>
            <a:endParaRPr lang="en-CA" sz="1800" dirty="0">
              <a:latin typeface="Times New Roman" panose="02020603050405020304" pitchFamily="18" charset="0"/>
              <a:ea typeface="Calibri" panose="020F0502020204030204" pitchFamily="34" charset="0"/>
            </a:endParaRPr>
          </a:p>
          <a:p>
            <a:pPr fontAlgn="base"/>
            <a:r>
              <a:rPr lang="en-GB" sz="1800" dirty="0">
                <a:solidFill>
                  <a:srgbClr val="0070C0"/>
                </a:solidFill>
                <a:latin typeface="Calibri" panose="020F0502020204030204" pitchFamily="34" charset="0"/>
                <a:ea typeface="Calibri" panose="020F0502020204030204" pitchFamily="34" charset="0"/>
                <a:cs typeface="Segoe UI" panose="020B0502040204020203" pitchFamily="34" charset="0"/>
              </a:rPr>
              <a:t>Graduates in STEM (Science, technology, engineering, and mathematics) in 2018:</a:t>
            </a:r>
            <a:endParaRPr lang="en-CA" sz="1800" dirty="0">
              <a:latin typeface="Times New Roman" panose="02020603050405020304" pitchFamily="18" charset="0"/>
              <a:ea typeface="Calibri" panose="020F0502020204030204" pitchFamily="34" charset="0"/>
            </a:endParaRPr>
          </a:p>
          <a:p>
            <a:pPr fontAlgn="base"/>
            <a:r>
              <a:rPr lang="en-GB" sz="1800" dirty="0">
                <a:solidFill>
                  <a:srgbClr val="0070C0"/>
                </a:solidFill>
                <a:latin typeface="Calibri" panose="020F0502020204030204" pitchFamily="34" charset="0"/>
                <a:ea typeface="Calibri" panose="020F0502020204030204" pitchFamily="34" charset="0"/>
                <a:cs typeface="Segoe UI" panose="020B0502040204020203" pitchFamily="34" charset="0"/>
              </a:rPr>
              <a:t>Germany: 101,819</a:t>
            </a:r>
            <a:endParaRPr lang="en-CA" sz="1800" dirty="0">
              <a:latin typeface="Times New Roman" panose="02020603050405020304" pitchFamily="18" charset="0"/>
              <a:ea typeface="Calibri" panose="020F0502020204030204" pitchFamily="34" charset="0"/>
            </a:endParaRPr>
          </a:p>
          <a:p>
            <a:pPr fontAlgn="base"/>
            <a:r>
              <a:rPr lang="en-GB" sz="1800" dirty="0">
                <a:solidFill>
                  <a:srgbClr val="0070C0"/>
                </a:solidFill>
                <a:latin typeface="Calibri" panose="020F0502020204030204" pitchFamily="34" charset="0"/>
                <a:ea typeface="Calibri" panose="020F0502020204030204" pitchFamily="34" charset="0"/>
                <a:cs typeface="Segoe UI" panose="020B0502040204020203" pitchFamily="34" charset="0"/>
              </a:rPr>
              <a:t>India: 2,675,880</a:t>
            </a:r>
            <a:endParaRPr lang="en-CA" sz="1800" dirty="0">
              <a:latin typeface="Times New Roman" panose="02020603050405020304" pitchFamily="18" charset="0"/>
              <a:ea typeface="Calibri" panose="020F0502020204030204" pitchFamily="34" charset="0"/>
            </a:endParaRPr>
          </a:p>
          <a:p>
            <a:pPr fontAlgn="base"/>
            <a:r>
              <a:rPr lang="en-GB" sz="1800" dirty="0">
                <a:solidFill>
                  <a:srgbClr val="0070C0"/>
                </a:solidFill>
                <a:latin typeface="Calibri" panose="020F0502020204030204" pitchFamily="34" charset="0"/>
                <a:ea typeface="Calibri" panose="020F0502020204030204" pitchFamily="34" charset="0"/>
                <a:cs typeface="Segoe UI" panose="020B0502040204020203" pitchFamily="34" charset="0"/>
              </a:rPr>
              <a:t>UK: 198,381</a:t>
            </a:r>
            <a:endParaRPr lang="en-CA" sz="1800" dirty="0">
              <a:latin typeface="Times New Roman" panose="02020603050405020304" pitchFamily="18" charset="0"/>
              <a:ea typeface="Calibri" panose="020F0502020204030204" pitchFamily="34" charset="0"/>
            </a:endParaRPr>
          </a:p>
          <a:p>
            <a:pPr fontAlgn="base"/>
            <a:r>
              <a:rPr lang="en-GB" sz="1800" dirty="0">
                <a:solidFill>
                  <a:srgbClr val="0070C0"/>
                </a:solidFill>
                <a:latin typeface="Calibri" panose="020F0502020204030204" pitchFamily="34" charset="0"/>
                <a:ea typeface="Calibri" panose="020F0502020204030204" pitchFamily="34" charset="0"/>
                <a:cs typeface="Segoe UI" panose="020B0502040204020203" pitchFamily="34" charset="0"/>
              </a:rPr>
              <a:t>USA: 698,734</a:t>
            </a:r>
            <a:endParaRPr lang="en-CA" sz="1800" dirty="0">
              <a:latin typeface="Times New Roman" panose="02020603050405020304" pitchFamily="18" charset="0"/>
              <a:ea typeface="Calibri" panose="020F0502020204030204" pitchFamily="34" charset="0"/>
            </a:endParaRPr>
          </a:p>
          <a:p>
            <a:pPr fontAlgn="base"/>
            <a:r>
              <a:rPr lang="en-GB" sz="1800" dirty="0">
                <a:solidFill>
                  <a:srgbClr val="0070C0"/>
                </a:solidFill>
                <a:latin typeface="Calibri" panose="020F0502020204030204" pitchFamily="34" charset="0"/>
                <a:ea typeface="Calibri" panose="020F0502020204030204" pitchFamily="34" charset="0"/>
                <a:cs typeface="Segoe UI" panose="020B0502040204020203" pitchFamily="34" charset="0"/>
              </a:rPr>
              <a:t>Brazil: 227,343</a:t>
            </a:r>
            <a:endParaRPr lang="en-CA" sz="1800" dirty="0">
              <a:latin typeface="Times New Roman" panose="02020603050405020304" pitchFamily="18" charset="0"/>
              <a:ea typeface="Calibri" panose="020F0502020204030204" pitchFamily="34" charset="0"/>
            </a:endParaRPr>
          </a:p>
          <a:p>
            <a:pPr fontAlgn="base"/>
            <a:r>
              <a:rPr lang="en-GB" sz="1800" dirty="0">
                <a:solidFill>
                  <a:srgbClr val="0070C0"/>
                </a:solidFill>
                <a:latin typeface="Calibri" panose="020F0502020204030204" pitchFamily="34" charset="0"/>
                <a:ea typeface="Calibri" panose="020F0502020204030204" pitchFamily="34" charset="0"/>
                <a:cs typeface="Segoe UI" panose="020B0502040204020203" pitchFamily="34" charset="0"/>
              </a:rPr>
              <a:t>Source: </a:t>
            </a:r>
            <a:r>
              <a:rPr lang="en-GB" sz="1800" u="sng" dirty="0">
                <a:solidFill>
                  <a:srgbClr val="0070C0"/>
                </a:solidFill>
                <a:latin typeface="Calibri" panose="020F0502020204030204" pitchFamily="34" charset="0"/>
                <a:ea typeface="Calibri" panose="020F0502020204030204" pitchFamily="34" charset="0"/>
                <a:cs typeface="Segoe UI" panose="020B0502040204020203" pitchFamily="34" charset="0"/>
                <a:hlinkClick r:id="rId22"/>
              </a:rPr>
              <a:t>Statista</a:t>
            </a:r>
            <a:endParaRPr lang="en-CA" sz="1800" dirty="0">
              <a:latin typeface="Times New Roman" panose="02020603050405020304" pitchFamily="18" charset="0"/>
              <a:ea typeface="Calibri" panose="020F0502020204030204" pitchFamily="34" charset="0"/>
            </a:endParaRPr>
          </a:p>
          <a:p>
            <a:pPr fontAlgn="base"/>
            <a:r>
              <a:rPr lang="en-GB" sz="1800" dirty="0">
                <a:solidFill>
                  <a:srgbClr val="0070C0"/>
                </a:solidFill>
                <a:latin typeface="Calibri" panose="020F0502020204030204" pitchFamily="34" charset="0"/>
                <a:ea typeface="Calibri" panose="020F0502020204030204" pitchFamily="34" charset="0"/>
                <a:cs typeface="Segoe UI" panose="020B0502040204020203" pitchFamily="34" charset="0"/>
              </a:rPr>
              <a:t>USA: 74% of those with STEM degrees do </a:t>
            </a:r>
            <a:r>
              <a:rPr lang="en-GB" sz="1800" b="1" dirty="0">
                <a:solidFill>
                  <a:srgbClr val="0070C0"/>
                </a:solidFill>
                <a:latin typeface="Calibri" panose="020F0502020204030204" pitchFamily="34" charset="0"/>
                <a:ea typeface="Calibri" panose="020F0502020204030204" pitchFamily="34" charset="0"/>
                <a:cs typeface="Segoe UI" panose="020B0502040204020203" pitchFamily="34" charset="0"/>
              </a:rPr>
              <a:t>not</a:t>
            </a:r>
            <a:r>
              <a:rPr lang="en-GB" sz="1800" dirty="0">
                <a:solidFill>
                  <a:srgbClr val="0070C0"/>
                </a:solidFill>
                <a:latin typeface="Calibri" panose="020F0502020204030204" pitchFamily="34" charset="0"/>
                <a:ea typeface="Calibri" panose="020F0502020204030204" pitchFamily="34" charset="0"/>
                <a:cs typeface="Segoe UI" panose="020B0502040204020203" pitchFamily="34" charset="0"/>
              </a:rPr>
              <a:t> work in their respective fields (</a:t>
            </a:r>
            <a:r>
              <a:rPr lang="en-GB" sz="1800" u="sng" dirty="0">
                <a:solidFill>
                  <a:srgbClr val="0070C0"/>
                </a:solidFill>
                <a:latin typeface="Calibri" panose="020F0502020204030204" pitchFamily="34" charset="0"/>
                <a:ea typeface="Calibri" panose="020F0502020204030204" pitchFamily="34" charset="0"/>
                <a:cs typeface="Segoe UI" panose="020B0502040204020203" pitchFamily="34" charset="0"/>
                <a:hlinkClick r:id="rId23"/>
              </a:rPr>
              <a:t>Washington Post</a:t>
            </a:r>
            <a:r>
              <a:rPr lang="en-GB" sz="1800" dirty="0">
                <a:solidFill>
                  <a:srgbClr val="0070C0"/>
                </a:solidFill>
                <a:latin typeface="Calibri" panose="020F0502020204030204" pitchFamily="34" charset="0"/>
                <a:ea typeface="Calibri" panose="020F0502020204030204" pitchFamily="34" charset="0"/>
                <a:cs typeface="Segoe UI" panose="020B0502040204020203" pitchFamily="34" charset="0"/>
              </a:rPr>
              <a:t>).</a:t>
            </a:r>
            <a:endParaRPr lang="en-CA" sz="1800" dirty="0">
              <a:latin typeface="Times New Roman" panose="02020603050405020304" pitchFamily="18" charset="0"/>
              <a:ea typeface="Calibri" panose="020F0502020204030204" pitchFamily="34" charset="0"/>
            </a:endParaRPr>
          </a:p>
          <a:p>
            <a:pPr fontAlgn="base"/>
            <a:r>
              <a:rPr lang="en-GB" sz="1800" dirty="0">
                <a:solidFill>
                  <a:srgbClr val="000000"/>
                </a:solidFill>
                <a:latin typeface="Calibri" panose="020F0502020204030204" pitchFamily="34" charset="0"/>
                <a:ea typeface="Calibri" panose="020F0502020204030204" pitchFamily="34" charset="0"/>
                <a:cs typeface="Segoe UI" panose="020B0502040204020203" pitchFamily="34" charset="0"/>
              </a:rPr>
              <a:t> </a:t>
            </a:r>
            <a:endParaRPr lang="en-CA" sz="1800" dirty="0">
              <a:latin typeface="Times New Roman" panose="02020603050405020304" pitchFamily="18" charset="0"/>
              <a:ea typeface="Calibri" panose="020F0502020204030204" pitchFamily="34" charset="0"/>
            </a:endParaRPr>
          </a:p>
          <a:p>
            <a:pPr fontAlgn="base"/>
            <a:r>
              <a:rPr lang="en-GB" sz="1800" dirty="0">
                <a:solidFill>
                  <a:srgbClr val="000000"/>
                </a:solidFill>
                <a:latin typeface="Calibri" panose="020F0502020204030204" pitchFamily="34" charset="0"/>
                <a:ea typeface="Calibri" panose="020F0502020204030204" pitchFamily="34" charset="0"/>
                <a:cs typeface="Segoe UI" panose="020B0502040204020203" pitchFamily="34" charset="0"/>
              </a:rPr>
              <a:t>What number of professionals are graduating per </a:t>
            </a:r>
            <a:r>
              <a:rPr lang="en-GB" sz="1800" dirty="0" err="1">
                <a:solidFill>
                  <a:srgbClr val="000000"/>
                </a:solidFill>
                <a:latin typeface="Calibri" panose="020F0502020204030204" pitchFamily="34" charset="0"/>
                <a:ea typeface="Calibri" panose="020F0502020204030204" pitchFamily="34" charset="0"/>
                <a:cs typeface="Segoe UI" panose="020B0502040204020203" pitchFamily="34" charset="0"/>
              </a:rPr>
              <a:t>yr</a:t>
            </a:r>
            <a:r>
              <a:rPr lang="en-GB" sz="1800" dirty="0">
                <a:solidFill>
                  <a:srgbClr val="000000"/>
                </a:solidFill>
                <a:latin typeface="Calibri" panose="020F0502020204030204" pitchFamily="34" charset="0"/>
                <a:ea typeface="Calibri" panose="020F0502020204030204" pitchFamily="34" charset="0"/>
                <a:cs typeface="Segoe UI" panose="020B0502040204020203" pitchFamily="34" charset="0"/>
              </a:rPr>
              <a:t> (globally or in key countries)?</a:t>
            </a:r>
            <a:endParaRPr lang="en-CA" sz="1800" dirty="0">
              <a:latin typeface="Times New Roman" panose="02020603050405020304" pitchFamily="18" charset="0"/>
              <a:ea typeface="Calibri" panose="020F0502020204030204" pitchFamily="34" charset="0"/>
            </a:endParaRPr>
          </a:p>
          <a:p>
            <a:pPr fontAlgn="base"/>
            <a:r>
              <a:rPr lang="en-GB" sz="1800" dirty="0">
                <a:solidFill>
                  <a:srgbClr val="000000"/>
                </a:solidFill>
                <a:latin typeface="Calibri" panose="020F0502020204030204" pitchFamily="34" charset="0"/>
                <a:ea typeface="Calibri" panose="020F0502020204030204" pitchFamily="34" charset="0"/>
                <a:cs typeface="Segoe UI" panose="020B0502040204020203" pitchFamily="34" charset="0"/>
              </a:rPr>
              <a:t> </a:t>
            </a:r>
            <a:endParaRPr lang="en-CA" sz="1800" dirty="0">
              <a:latin typeface="Times New Roman" panose="02020603050405020304" pitchFamily="18" charset="0"/>
              <a:ea typeface="Calibri" panose="020F0502020204030204" pitchFamily="34" charset="0"/>
            </a:endParaRPr>
          </a:p>
          <a:p>
            <a:pPr fontAlgn="base"/>
            <a:r>
              <a:rPr lang="en-GB" sz="1800" b="1" dirty="0">
                <a:solidFill>
                  <a:srgbClr val="0070C0"/>
                </a:solidFill>
                <a:latin typeface="Calibri" panose="020F0502020204030204" pitchFamily="34" charset="0"/>
                <a:ea typeface="Calibri" panose="020F0502020204030204" pitchFamily="34" charset="0"/>
                <a:cs typeface="Segoe UI" panose="020B0502040204020203" pitchFamily="34" charset="0"/>
              </a:rPr>
              <a:t>Lawyers</a:t>
            </a:r>
            <a:r>
              <a:rPr lang="en-GB" sz="1800" dirty="0">
                <a:solidFill>
                  <a:srgbClr val="0070C0"/>
                </a:solidFill>
                <a:latin typeface="Calibri" panose="020F0502020204030204" pitchFamily="34" charset="0"/>
                <a:ea typeface="Calibri" panose="020F0502020204030204" pitchFamily="34" charset="0"/>
                <a:cs typeface="Segoe UI" panose="020B0502040204020203" pitchFamily="34" charset="0"/>
              </a:rPr>
              <a:t>:</a:t>
            </a:r>
            <a:endParaRPr lang="en-CA" sz="1800" dirty="0">
              <a:latin typeface="Times New Roman" panose="02020603050405020304" pitchFamily="18" charset="0"/>
              <a:ea typeface="Calibri" panose="020F0502020204030204" pitchFamily="34" charset="0"/>
            </a:endParaRPr>
          </a:p>
          <a:p>
            <a:pPr fontAlgn="base"/>
            <a:r>
              <a:rPr lang="en-GB" sz="1800" dirty="0">
                <a:solidFill>
                  <a:srgbClr val="0070C0"/>
                </a:solidFill>
                <a:latin typeface="Calibri" panose="020F0502020204030204" pitchFamily="34" charset="0"/>
                <a:ea typeface="Calibri" panose="020F0502020204030204" pitchFamily="34" charset="0"/>
                <a:cs typeface="Segoe UI" panose="020B0502040204020203" pitchFamily="34" charset="0"/>
              </a:rPr>
              <a:t>China: about 66,500 new lawyers entered the profession in 2018 (</a:t>
            </a:r>
            <a:r>
              <a:rPr lang="en-GB" sz="1800" u="sng" dirty="0">
                <a:solidFill>
                  <a:srgbClr val="0070C0"/>
                </a:solidFill>
                <a:latin typeface="Calibri" panose="020F0502020204030204" pitchFamily="34" charset="0"/>
                <a:ea typeface="Calibri" panose="020F0502020204030204" pitchFamily="34" charset="0"/>
                <a:cs typeface="Segoe UI" panose="020B0502040204020203" pitchFamily="34" charset="0"/>
                <a:hlinkClick r:id="rId24"/>
              </a:rPr>
              <a:t>Statista</a:t>
            </a:r>
            <a:r>
              <a:rPr lang="en-GB" sz="1800" dirty="0">
                <a:solidFill>
                  <a:srgbClr val="0070C0"/>
                </a:solidFill>
                <a:latin typeface="Calibri" panose="020F0502020204030204" pitchFamily="34" charset="0"/>
                <a:ea typeface="Calibri" panose="020F0502020204030204" pitchFamily="34" charset="0"/>
                <a:cs typeface="Segoe UI" panose="020B0502040204020203" pitchFamily="34" charset="0"/>
              </a:rPr>
              <a:t>)</a:t>
            </a:r>
            <a:endParaRPr lang="en-CA" sz="1800" dirty="0">
              <a:latin typeface="Times New Roman" panose="02020603050405020304" pitchFamily="18" charset="0"/>
              <a:ea typeface="Calibri" panose="020F0502020204030204" pitchFamily="34" charset="0"/>
            </a:endParaRPr>
          </a:p>
          <a:p>
            <a:pPr fontAlgn="base"/>
            <a:r>
              <a:rPr lang="en-GB" sz="1800" dirty="0">
                <a:solidFill>
                  <a:srgbClr val="0070C0"/>
                </a:solidFill>
                <a:latin typeface="Calibri" panose="020F0502020204030204" pitchFamily="34" charset="0"/>
                <a:ea typeface="Calibri" panose="020F0502020204030204" pitchFamily="34" charset="0"/>
                <a:cs typeface="Segoe UI" panose="020B0502040204020203" pitchFamily="34" charset="0"/>
              </a:rPr>
              <a:t>India: about 60,000 become qualified to practice law per year (statement form the </a:t>
            </a:r>
            <a:r>
              <a:rPr lang="en-GB" sz="1800" u="sng" dirty="0">
                <a:solidFill>
                  <a:srgbClr val="0070C0"/>
                </a:solidFill>
                <a:latin typeface="Calibri" panose="020F0502020204030204" pitchFamily="34" charset="0"/>
                <a:ea typeface="Calibri" panose="020F0502020204030204" pitchFamily="34" charset="0"/>
                <a:cs typeface="Segoe UI" panose="020B0502040204020203" pitchFamily="34" charset="0"/>
                <a:hlinkClick r:id="rId25"/>
              </a:rPr>
              <a:t>Supreme Court of India, 2016</a:t>
            </a:r>
            <a:r>
              <a:rPr lang="en-GB" sz="1800" dirty="0">
                <a:solidFill>
                  <a:srgbClr val="0070C0"/>
                </a:solidFill>
                <a:latin typeface="Calibri" panose="020F0502020204030204" pitchFamily="34" charset="0"/>
                <a:ea typeface="Calibri" panose="020F0502020204030204" pitchFamily="34" charset="0"/>
                <a:cs typeface="Segoe UI" panose="020B0502040204020203" pitchFamily="34" charset="0"/>
              </a:rPr>
              <a:t>)</a:t>
            </a:r>
            <a:endParaRPr lang="en-CA" sz="1800" dirty="0">
              <a:latin typeface="Times New Roman" panose="02020603050405020304" pitchFamily="18" charset="0"/>
              <a:ea typeface="Calibri" panose="020F0502020204030204" pitchFamily="34" charset="0"/>
            </a:endParaRPr>
          </a:p>
          <a:p>
            <a:pPr fontAlgn="base"/>
            <a:r>
              <a:rPr lang="en-GB" sz="1800" dirty="0">
                <a:solidFill>
                  <a:srgbClr val="0070C0"/>
                </a:solidFill>
                <a:latin typeface="Calibri" panose="020F0502020204030204" pitchFamily="34" charset="0"/>
                <a:ea typeface="Calibri" panose="020F0502020204030204" pitchFamily="34" charset="0"/>
                <a:cs typeface="Segoe UI" panose="020B0502040204020203" pitchFamily="34" charset="0"/>
              </a:rPr>
              <a:t>Brazil: between 2009-12, on average about 93,000 students graduated in law, and an average on 15% (or about 14,000) pass the exam to practice law nationally (</a:t>
            </a:r>
            <a:r>
              <a:rPr lang="en-GB" sz="1800" u="sng" dirty="0">
                <a:solidFill>
                  <a:srgbClr val="0070C0"/>
                </a:solidFill>
                <a:latin typeface="Calibri" panose="020F0502020204030204" pitchFamily="34" charset="0"/>
                <a:ea typeface="Calibri" panose="020F0502020204030204" pitchFamily="34" charset="0"/>
                <a:cs typeface="Segoe UI" panose="020B0502040204020203" pitchFamily="34" charset="0"/>
                <a:hlinkClick r:id="rId26"/>
              </a:rPr>
              <a:t>Cunha and </a:t>
            </a:r>
            <a:r>
              <a:rPr lang="en-GB" sz="1800" u="sng" dirty="0" err="1">
                <a:solidFill>
                  <a:srgbClr val="0070C0"/>
                </a:solidFill>
                <a:latin typeface="Calibri" panose="020F0502020204030204" pitchFamily="34" charset="0"/>
                <a:ea typeface="Calibri" panose="020F0502020204030204" pitchFamily="34" charset="0"/>
                <a:cs typeface="Segoe UI" panose="020B0502040204020203" pitchFamily="34" charset="0"/>
                <a:hlinkClick r:id="rId26"/>
              </a:rPr>
              <a:t>Ghirardi</a:t>
            </a:r>
            <a:r>
              <a:rPr lang="en-GB" sz="1800" dirty="0">
                <a:solidFill>
                  <a:srgbClr val="0070C0"/>
                </a:solidFill>
                <a:latin typeface="Calibri" panose="020F0502020204030204" pitchFamily="34" charset="0"/>
                <a:ea typeface="Calibri" panose="020F0502020204030204" pitchFamily="34" charset="0"/>
                <a:cs typeface="Segoe UI" panose="020B0502040204020203" pitchFamily="34" charset="0"/>
              </a:rPr>
              <a:t>)</a:t>
            </a:r>
            <a:endParaRPr lang="en-CA" sz="1800" dirty="0">
              <a:latin typeface="Times New Roman" panose="02020603050405020304" pitchFamily="18" charset="0"/>
              <a:ea typeface="Calibri" panose="020F0502020204030204" pitchFamily="34" charset="0"/>
            </a:endParaRPr>
          </a:p>
          <a:p>
            <a:pPr fontAlgn="base"/>
            <a:r>
              <a:rPr lang="en-GB" sz="1800" dirty="0">
                <a:solidFill>
                  <a:srgbClr val="0070C0"/>
                </a:solidFill>
                <a:latin typeface="Calibri" panose="020F0502020204030204" pitchFamily="34" charset="0"/>
                <a:ea typeface="Calibri" panose="020F0502020204030204" pitchFamily="34" charset="0"/>
                <a:cs typeface="Segoe UI" panose="020B0502040204020203" pitchFamily="34" charset="0"/>
              </a:rPr>
              <a:t>USA: In 2019, 39,873 people passed state bar exams in the United States (</a:t>
            </a:r>
            <a:r>
              <a:rPr lang="en-GB" sz="1800" u="sng" dirty="0" err="1">
                <a:solidFill>
                  <a:srgbClr val="0070C0"/>
                </a:solidFill>
                <a:latin typeface="Calibri" panose="020F0502020204030204" pitchFamily="34" charset="0"/>
                <a:ea typeface="Calibri" panose="020F0502020204030204" pitchFamily="34" charset="0"/>
                <a:cs typeface="Segoe UI" panose="020B0502040204020203" pitchFamily="34" charset="0"/>
                <a:hlinkClick r:id="rId27"/>
              </a:rPr>
              <a:t>Adaptibar</a:t>
            </a:r>
            <a:r>
              <a:rPr lang="en-GB" sz="1800" dirty="0">
                <a:solidFill>
                  <a:srgbClr val="0070C0"/>
                </a:solidFill>
                <a:latin typeface="Calibri" panose="020F0502020204030204" pitchFamily="34" charset="0"/>
                <a:ea typeface="Calibri" panose="020F0502020204030204" pitchFamily="34" charset="0"/>
                <a:cs typeface="Segoe UI" panose="020B0502040204020203" pitchFamily="34" charset="0"/>
              </a:rPr>
              <a:t>).</a:t>
            </a:r>
            <a:endParaRPr lang="en-CA" sz="1800" dirty="0">
              <a:latin typeface="Times New Roman" panose="02020603050405020304" pitchFamily="18" charset="0"/>
              <a:ea typeface="Calibri" panose="020F0502020204030204" pitchFamily="34" charset="0"/>
            </a:endParaRPr>
          </a:p>
          <a:p>
            <a:pPr fontAlgn="base"/>
            <a:r>
              <a:rPr lang="en-GB" sz="1800" dirty="0">
                <a:solidFill>
                  <a:srgbClr val="0070C0"/>
                </a:solidFill>
                <a:latin typeface="Calibri" panose="020F0502020204030204" pitchFamily="34" charset="0"/>
                <a:ea typeface="Calibri" panose="020F0502020204030204" pitchFamily="34" charset="0"/>
                <a:cs typeface="Segoe UI" panose="020B0502040204020203" pitchFamily="34" charset="0"/>
              </a:rPr>
              <a:t> </a:t>
            </a:r>
            <a:endParaRPr lang="en-CA" sz="1800" dirty="0">
              <a:latin typeface="Times New Roman" panose="02020603050405020304" pitchFamily="18" charset="0"/>
              <a:ea typeface="Calibri" panose="020F0502020204030204" pitchFamily="34" charset="0"/>
            </a:endParaRPr>
          </a:p>
          <a:p>
            <a:pPr fontAlgn="base"/>
            <a:r>
              <a:rPr lang="en-GB" sz="1800" b="1" dirty="0">
                <a:solidFill>
                  <a:srgbClr val="0070C0"/>
                </a:solidFill>
                <a:latin typeface="Calibri" panose="020F0502020204030204" pitchFamily="34" charset="0"/>
                <a:ea typeface="Calibri" panose="020F0502020204030204" pitchFamily="34" charset="0"/>
                <a:cs typeface="Segoe UI" panose="020B0502040204020203" pitchFamily="34" charset="0"/>
              </a:rPr>
              <a:t>Doctors</a:t>
            </a:r>
            <a:r>
              <a:rPr lang="en-GB" sz="1800" dirty="0">
                <a:solidFill>
                  <a:srgbClr val="0070C0"/>
                </a:solidFill>
                <a:latin typeface="Calibri" panose="020F0502020204030204" pitchFamily="34" charset="0"/>
                <a:ea typeface="Calibri" panose="020F0502020204030204" pitchFamily="34" charset="0"/>
                <a:cs typeface="Segoe UI" panose="020B0502040204020203" pitchFamily="34" charset="0"/>
              </a:rPr>
              <a:t>:</a:t>
            </a:r>
            <a:endParaRPr lang="en-CA" sz="1800" dirty="0">
              <a:latin typeface="Times New Roman" panose="02020603050405020304" pitchFamily="18" charset="0"/>
              <a:ea typeface="Calibri" panose="020F0502020204030204" pitchFamily="34" charset="0"/>
            </a:endParaRPr>
          </a:p>
          <a:p>
            <a:r>
              <a:rPr lang="en-GB" sz="1800" dirty="0">
                <a:solidFill>
                  <a:srgbClr val="0070C0"/>
                </a:solidFill>
                <a:latin typeface="Calibri" panose="020F0502020204030204" pitchFamily="34" charset="0"/>
                <a:ea typeface="Calibri" panose="020F0502020204030204" pitchFamily="34" charset="0"/>
                <a:cs typeface="Segoe UI" panose="020B0502040204020203" pitchFamily="34" charset="0"/>
              </a:rPr>
              <a:t>China: China produced an average of 430,000 5-year clinical medical graduates and 41, 318 5-plus-2 programme (5-year medical education programme plus 2-year graduate programme) between 2005 and 2014 (</a:t>
            </a:r>
            <a:r>
              <a:rPr lang="en-GB" sz="1800" u="sng" dirty="0">
                <a:solidFill>
                  <a:srgbClr val="0070C0"/>
                </a:solidFill>
                <a:latin typeface="Calibri" panose="020F0502020204030204" pitchFamily="34" charset="0"/>
                <a:ea typeface="Calibri" panose="020F0502020204030204" pitchFamily="34" charset="0"/>
                <a:cs typeface="Segoe UI" panose="020B0502040204020203" pitchFamily="34" charset="0"/>
                <a:hlinkClick r:id="rId28"/>
              </a:rPr>
              <a:t>The Lancet</a:t>
            </a:r>
            <a:r>
              <a:rPr lang="en-GB" sz="1800" dirty="0">
                <a:solidFill>
                  <a:srgbClr val="0070C0"/>
                </a:solidFill>
                <a:latin typeface="Calibri" panose="020F0502020204030204" pitchFamily="34" charset="0"/>
                <a:ea typeface="Calibri" panose="020F0502020204030204" pitchFamily="34" charset="0"/>
                <a:cs typeface="Segoe UI" panose="020B0502040204020203" pitchFamily="34" charset="0"/>
              </a:rPr>
              <a:t>).</a:t>
            </a:r>
            <a:endParaRPr lang="en-CA" sz="1800" dirty="0">
              <a:latin typeface="Calibri" panose="020F0502020204030204" pitchFamily="34" charset="0"/>
              <a:ea typeface="Calibri" panose="020F0502020204030204" pitchFamily="34" charset="0"/>
              <a:cs typeface="Times New Roman" panose="02020603050405020304" pitchFamily="18" charset="0"/>
            </a:endParaRPr>
          </a:p>
          <a:p>
            <a:r>
              <a:rPr lang="en-GB" sz="1800" dirty="0">
                <a:solidFill>
                  <a:srgbClr val="0070C0"/>
                </a:solidFill>
                <a:latin typeface="Calibri" panose="020F0502020204030204" pitchFamily="34" charset="0"/>
                <a:ea typeface="Calibri" panose="020F0502020204030204" pitchFamily="34" charset="0"/>
                <a:cs typeface="Segoe UI" panose="020B0502040204020203" pitchFamily="34" charset="0"/>
              </a:rPr>
              <a:t>India: On average, 30,000 medical graduates a year (</a:t>
            </a:r>
            <a:r>
              <a:rPr lang="en-GB" sz="1800" u="sng" dirty="0">
                <a:solidFill>
                  <a:srgbClr val="0070C0"/>
                </a:solidFill>
                <a:latin typeface="Calibri" panose="020F0502020204030204" pitchFamily="34" charset="0"/>
                <a:ea typeface="Calibri" panose="020F0502020204030204" pitchFamily="34" charset="0"/>
                <a:cs typeface="Segoe UI" panose="020B0502040204020203" pitchFamily="34" charset="0"/>
                <a:hlinkClick r:id="rId29"/>
              </a:rPr>
              <a:t>The Week</a:t>
            </a:r>
            <a:r>
              <a:rPr lang="en-GB" sz="1800" dirty="0">
                <a:solidFill>
                  <a:srgbClr val="0070C0"/>
                </a:solidFill>
                <a:latin typeface="Calibri" panose="020F0502020204030204" pitchFamily="34" charset="0"/>
                <a:ea typeface="Calibri" panose="020F0502020204030204" pitchFamily="34" charset="0"/>
                <a:cs typeface="Segoe UI" panose="020B0502040204020203" pitchFamily="34" charset="0"/>
              </a:rPr>
              <a:t>)</a:t>
            </a:r>
            <a:endParaRPr lang="en-CA" sz="1800" dirty="0">
              <a:latin typeface="Calibri" panose="020F0502020204030204" pitchFamily="34" charset="0"/>
              <a:ea typeface="Calibri" panose="020F0502020204030204" pitchFamily="34" charset="0"/>
              <a:cs typeface="Times New Roman" panose="02020603050405020304" pitchFamily="18" charset="0"/>
            </a:endParaRPr>
          </a:p>
          <a:p>
            <a:r>
              <a:rPr lang="en-GB" sz="1800" dirty="0">
                <a:solidFill>
                  <a:srgbClr val="0070C0"/>
                </a:solidFill>
                <a:latin typeface="Calibri" panose="020F0502020204030204" pitchFamily="34" charset="0"/>
                <a:ea typeface="Calibri" panose="020F0502020204030204" pitchFamily="34" charset="0"/>
                <a:cs typeface="Segoe UI" panose="020B0502040204020203" pitchFamily="34" charset="0"/>
              </a:rPr>
              <a:t>USA: In 2018, 25,955 people graduated from Medical School in the USA (</a:t>
            </a:r>
            <a:r>
              <a:rPr lang="en-GB" sz="1800" u="sng" dirty="0">
                <a:solidFill>
                  <a:srgbClr val="0070C0"/>
                </a:solidFill>
                <a:latin typeface="Calibri" panose="020F0502020204030204" pitchFamily="34" charset="0"/>
                <a:ea typeface="Calibri" panose="020F0502020204030204" pitchFamily="34" charset="0"/>
                <a:cs typeface="Segoe UI" panose="020B0502040204020203" pitchFamily="34" charset="0"/>
                <a:hlinkClick r:id="rId30"/>
              </a:rPr>
              <a:t>Keiser Family foundation</a:t>
            </a:r>
            <a:r>
              <a:rPr lang="en-GB" sz="1800" dirty="0">
                <a:solidFill>
                  <a:srgbClr val="0070C0"/>
                </a:solidFill>
                <a:latin typeface="Calibri" panose="020F0502020204030204" pitchFamily="34" charset="0"/>
                <a:ea typeface="Calibri" panose="020F0502020204030204" pitchFamily="34" charset="0"/>
                <a:cs typeface="Segoe UI" panose="020B0502040204020203" pitchFamily="34" charset="0"/>
              </a:rPr>
              <a:t>).</a:t>
            </a:r>
            <a:endParaRPr lang="en-CA" sz="1800" dirty="0">
              <a:latin typeface="Calibri" panose="020F0502020204030204" pitchFamily="34" charset="0"/>
              <a:ea typeface="Calibri" panose="020F0502020204030204" pitchFamily="34" charset="0"/>
              <a:cs typeface="Times New Roman" panose="02020603050405020304" pitchFamily="18" charset="0"/>
            </a:endParaRPr>
          </a:p>
          <a:p>
            <a:pPr indent="-232943"/>
            <a:endParaRPr lang="en-CA" sz="1800" dirty="0">
              <a:latin typeface="Calibri" panose="020F0502020204030204" pitchFamily="34" charset="0"/>
              <a:ea typeface="Calibri" panose="020F0502020204030204" pitchFamily="34" charset="0"/>
            </a:endParaRPr>
          </a:p>
          <a:p>
            <a:endParaRPr lang="en-CA" dirty="0"/>
          </a:p>
        </p:txBody>
      </p:sp>
    </p:spTree>
    <p:extLst>
      <p:ext uri="{BB962C8B-B14F-4D97-AF65-F5344CB8AC3E}">
        <p14:creationId xmlns:p14="http://schemas.microsoft.com/office/powerpoint/2010/main" val="35247300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25232443d3d_0_38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3" name="Google Shape;143;g25232443d3d_0_38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4" name="Google Shape;144;g25232443d3d_0_38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34</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2e54a268227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 name="Google Shape;152;g2e54a268227_0_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Over the past year the programme has offered the following four courses twice:</a:t>
            </a:r>
            <a:endParaRPr/>
          </a:p>
          <a:p>
            <a:pPr marL="0" lvl="0" indent="0" algn="l" rtl="0">
              <a:spcBef>
                <a:spcPts val="0"/>
              </a:spcBef>
              <a:spcAft>
                <a:spcPts val="0"/>
              </a:spcAft>
              <a:buNone/>
            </a:pPr>
            <a:r>
              <a:rPr lang="en-US"/>
              <a:t>Key Essentials: The Sustainable Development Goals and the Law</a:t>
            </a:r>
            <a:endParaRPr/>
          </a:p>
          <a:p>
            <a:pPr marL="0" lvl="0" indent="0" algn="l" rtl="0">
              <a:spcBef>
                <a:spcPts val="0"/>
              </a:spcBef>
              <a:spcAft>
                <a:spcPts val="0"/>
              </a:spcAft>
              <a:buNone/>
            </a:pPr>
            <a:r>
              <a:rPr lang="en-US"/>
              <a:t>Key Essentials: The Wealth Economy, Sustainable Development and the Law</a:t>
            </a:r>
            <a:endParaRPr/>
          </a:p>
          <a:p>
            <a:pPr marL="0" lvl="0" indent="0" algn="l" rtl="0">
              <a:spcBef>
                <a:spcPts val="0"/>
              </a:spcBef>
              <a:spcAft>
                <a:spcPts val="0"/>
              </a:spcAft>
              <a:buNone/>
            </a:pPr>
            <a:r>
              <a:rPr lang="en-US"/>
              <a:t>Key Essentials: The Paris Agreement, Sustainable Development and the Law</a:t>
            </a:r>
            <a:endParaRPr/>
          </a:p>
          <a:p>
            <a:pPr marL="0" lvl="0" indent="0" algn="l" rtl="0">
              <a:spcBef>
                <a:spcPts val="0"/>
              </a:spcBef>
              <a:spcAft>
                <a:spcPts val="0"/>
              </a:spcAft>
              <a:buNone/>
            </a:pPr>
            <a:r>
              <a:rPr lang="en-US"/>
              <a:t>Key Essentials: The Global Biodiversity Framework, Sustainable Development and the Law</a:t>
            </a:r>
            <a:endParaRPr/>
          </a:p>
          <a:p>
            <a:pPr marL="0" lvl="0" indent="0" algn="l" rtl="0">
              <a:spcBef>
                <a:spcPts val="0"/>
              </a:spcBef>
              <a:spcAft>
                <a:spcPts val="0"/>
              </a:spcAft>
              <a:buNone/>
            </a:pPr>
            <a:endParaRPr/>
          </a:p>
          <a:p>
            <a:pPr marL="0" lvl="0" indent="0" algn="l" rtl="0">
              <a:spcBef>
                <a:spcPts val="0"/>
              </a:spcBef>
              <a:spcAft>
                <a:spcPts val="0"/>
              </a:spcAft>
              <a:buNone/>
            </a:pPr>
            <a:r>
              <a:rPr lang="en-US"/>
              <a:t>The programme also developed two new courses, which are currently being piloted:</a:t>
            </a:r>
            <a:endParaRPr/>
          </a:p>
          <a:p>
            <a:pPr marL="0" lvl="0" indent="0" algn="l" rtl="0">
              <a:spcBef>
                <a:spcPts val="0"/>
              </a:spcBef>
              <a:spcAft>
                <a:spcPts val="0"/>
              </a:spcAft>
              <a:buNone/>
            </a:pPr>
            <a:r>
              <a:rPr lang="en-US"/>
              <a:t>Key Essentials: Trade Rules, Sustainable Development and the Law</a:t>
            </a:r>
            <a:endParaRPr/>
          </a:p>
          <a:p>
            <a:pPr marL="0" lvl="0" indent="0" algn="l" rtl="0">
              <a:spcBef>
                <a:spcPts val="0"/>
              </a:spcBef>
              <a:spcAft>
                <a:spcPts val="0"/>
              </a:spcAft>
              <a:buNone/>
            </a:pPr>
            <a:r>
              <a:rPr lang="en-US"/>
              <a:t>Key Essentials: The UN Convention on the Rights of the Child, Sustainable Development, and the Law</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153" name="Google Shape;153;g2e54a268227_0_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35</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CA" dirty="0"/>
          </a:p>
        </p:txBody>
      </p:sp>
    </p:spTree>
    <p:extLst>
      <p:ext uri="{BB962C8B-B14F-4D97-AF65-F5344CB8AC3E}">
        <p14:creationId xmlns:p14="http://schemas.microsoft.com/office/powerpoint/2010/main" val="15952703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878639-22F5-A401-0904-AC830BB7A3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DB4C54-C209-3717-AD4F-DC705E2ED2EE}"/>
              </a:ext>
            </a:extLst>
          </p:cNvPr>
          <p:cNvSpPr>
            <a:spLocks noGrp="1" noRot="1" noChangeAspect="1"/>
          </p:cNvSpPr>
          <p:nvPr>
            <p:ph type="sldImg"/>
          </p:nvPr>
        </p:nvSpPr>
        <p:spPr>
          <a:xfrm>
            <a:off x="406400" y="696913"/>
            <a:ext cx="6197600" cy="3486150"/>
          </a:xfrm>
        </p:spPr>
      </p:sp>
      <p:sp>
        <p:nvSpPr>
          <p:cNvPr id="3" name="Notes Placeholder 2">
            <a:extLst>
              <a:ext uri="{FF2B5EF4-FFF2-40B4-BE49-F238E27FC236}">
                <a16:creationId xmlns:a16="http://schemas.microsoft.com/office/drawing/2014/main" id="{9D839C41-CE57-C7C9-524B-A80EE6D4FE3D}"/>
              </a:ext>
            </a:extLst>
          </p:cNvPr>
          <p:cNvSpPr>
            <a:spLocks noGrp="1"/>
          </p:cNvSpPr>
          <p:nvPr>
            <p:ph type="body" idx="1"/>
          </p:nvPr>
        </p:nvSpPr>
        <p:spPr/>
        <p:txBody>
          <a:bodyPr/>
          <a:lstStyle/>
          <a:p>
            <a:endParaRPr lang="en-CA" dirty="0"/>
          </a:p>
        </p:txBody>
      </p:sp>
    </p:spTree>
    <p:extLst>
      <p:ext uri="{BB962C8B-B14F-4D97-AF65-F5344CB8AC3E}">
        <p14:creationId xmlns:p14="http://schemas.microsoft.com/office/powerpoint/2010/main" val="35247300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n-CA" dirty="0"/>
              <a:t>https://reliefweb.int/sites/reliefweb.int/files/resources/WMO%20Provisional%20Report%20on%20the%20State%20of%20the%20Global%20Climate%202021.pdf</a:t>
            </a:r>
          </a:p>
        </p:txBody>
      </p:sp>
    </p:spTree>
    <p:extLst>
      <p:ext uri="{BB962C8B-B14F-4D97-AF65-F5344CB8AC3E}">
        <p14:creationId xmlns:p14="http://schemas.microsoft.com/office/powerpoint/2010/main" val="27058277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483F6F-063F-FA29-DBC8-5EE845C7E1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166946-45AB-A803-4230-A825E6A59221}"/>
              </a:ext>
            </a:extLst>
          </p:cNvPr>
          <p:cNvSpPr>
            <a:spLocks noGrp="1" noRot="1" noChangeAspect="1"/>
          </p:cNvSpPr>
          <p:nvPr>
            <p:ph type="sldImg"/>
          </p:nvPr>
        </p:nvSpPr>
        <p:spPr>
          <a:xfrm>
            <a:off x="406400" y="696913"/>
            <a:ext cx="6197600" cy="3486150"/>
          </a:xfrm>
        </p:spPr>
      </p:sp>
      <p:sp>
        <p:nvSpPr>
          <p:cNvPr id="3" name="Notes Placeholder 2">
            <a:extLst>
              <a:ext uri="{FF2B5EF4-FFF2-40B4-BE49-F238E27FC236}">
                <a16:creationId xmlns:a16="http://schemas.microsoft.com/office/drawing/2014/main" id="{6314D6EF-A30D-C0B1-5DFD-A6B62564BCBD}"/>
              </a:ext>
            </a:extLst>
          </p:cNvPr>
          <p:cNvSpPr>
            <a:spLocks noGrp="1"/>
          </p:cNvSpPr>
          <p:nvPr>
            <p:ph type="body" idx="1"/>
          </p:nvPr>
        </p:nvSpPr>
        <p:spPr/>
        <p:txBody>
          <a:bodyPr/>
          <a:lstStyle/>
          <a:p>
            <a:pPr algn="l"/>
            <a:r>
              <a:rPr lang="en-CA" sz="1600" b="0" i="0" dirty="0">
                <a:solidFill>
                  <a:srgbClr val="003B43"/>
                </a:solidFill>
                <a:effectLst/>
                <a:latin typeface="Open Sans"/>
              </a:rPr>
              <a:t>FAO. 2020. </a:t>
            </a:r>
            <a:r>
              <a:rPr lang="en-CA" sz="1600" b="0" i="1" dirty="0">
                <a:solidFill>
                  <a:srgbClr val="003B43"/>
                </a:solidFill>
                <a:effectLst/>
                <a:latin typeface="Open Sans"/>
              </a:rPr>
              <a:t>Global Forest Resources Assessment 2020: Main report.</a:t>
            </a:r>
            <a:r>
              <a:rPr lang="en-CA" sz="1600" b="0" i="0" dirty="0">
                <a:solidFill>
                  <a:srgbClr val="003B43"/>
                </a:solidFill>
                <a:effectLst/>
                <a:latin typeface="Open Sans"/>
              </a:rPr>
              <a:t> Rome.</a:t>
            </a:r>
            <a:br>
              <a:rPr lang="en-CA" sz="1600" b="0" i="0" dirty="0">
                <a:solidFill>
                  <a:srgbClr val="003B43"/>
                </a:solidFill>
                <a:effectLst/>
                <a:latin typeface="Open Sans"/>
              </a:rPr>
            </a:br>
            <a:endParaRPr lang="en-CA" sz="1600" b="0" i="0" dirty="0">
              <a:solidFill>
                <a:srgbClr val="003B43"/>
              </a:solidFill>
              <a:effectLst/>
              <a:latin typeface="Open Sans"/>
            </a:endParaRPr>
          </a:p>
          <a:p>
            <a:r>
              <a:rPr lang="en-CA" sz="1600" b="0" i="0" u="none" strike="noStrike" dirty="0">
                <a:solidFill>
                  <a:srgbClr val="0D6CAC"/>
                </a:solidFill>
                <a:effectLst/>
                <a:latin typeface="Open Sans"/>
                <a:hlinkClick r:id="rId3"/>
              </a:rPr>
              <a:t>https://doi.org/10.4060/ca9825en</a:t>
            </a:r>
            <a:endParaRPr lang="en-CA" sz="1800" dirty="0">
              <a:solidFill>
                <a:srgbClr val="000000"/>
              </a:solidFill>
              <a:latin typeface="Symbol" panose="05050102010706020507" pitchFamily="18" charset="2"/>
              <a:ea typeface="Times New Roman" panose="02020603050405020304" pitchFamily="18" charset="0"/>
            </a:endParaRPr>
          </a:p>
          <a:p>
            <a:pPr indent="-232943"/>
            <a:endParaRPr lang="en-CA" sz="1800" dirty="0">
              <a:solidFill>
                <a:srgbClr val="000000"/>
              </a:solidFill>
              <a:latin typeface="Symbol" panose="05050102010706020507" pitchFamily="18" charset="2"/>
              <a:ea typeface="Times New Roman" panose="02020603050405020304" pitchFamily="18" charset="0"/>
            </a:endParaRPr>
          </a:p>
          <a:p>
            <a:pPr indent="-232943"/>
            <a:r>
              <a:rPr lang="en-CA" sz="1800" dirty="0">
                <a:solidFill>
                  <a:srgbClr val="000000"/>
                </a:solidFill>
                <a:latin typeface="Symbol" panose="05050102010706020507" pitchFamily="18" charset="2"/>
                <a:ea typeface="Times New Roman" panose="02020603050405020304" pitchFamily="18" charset="0"/>
              </a:rPr>
              <a:t>https://www.globalforestwatch.org/</a:t>
            </a:r>
          </a:p>
          <a:p>
            <a:pPr indent="-232943"/>
            <a:endParaRPr lang="en-CA" sz="1800" dirty="0">
              <a:solidFill>
                <a:srgbClr val="000000"/>
              </a:solidFill>
              <a:latin typeface="Symbol" panose="05050102010706020507" pitchFamily="18" charset="2"/>
              <a:ea typeface="Times New Roman" panose="02020603050405020304" pitchFamily="18" charset="0"/>
            </a:endParaRPr>
          </a:p>
        </p:txBody>
      </p:sp>
    </p:spTree>
    <p:extLst>
      <p:ext uri="{BB962C8B-B14F-4D97-AF65-F5344CB8AC3E}">
        <p14:creationId xmlns:p14="http://schemas.microsoft.com/office/powerpoint/2010/main" val="30849230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n-CA" dirty="0"/>
              <a:t>https://</a:t>
            </a:r>
            <a:r>
              <a:rPr lang="en-CA" dirty="0" err="1"/>
              <a:t>www.unep.org</a:t>
            </a:r>
            <a:r>
              <a:rPr lang="en-CA" dirty="0"/>
              <a:t>/news-and-stories/press-release/record-breaking-world-environment-day-spotlights-land-restoration#:~:text=Up%20to%2040%20per%20cent%20of%20the,people%20worldwide%20are%20negatively%20impacted%20by%20desertification.&amp;text=This%20World%20Environment%20Day%20aims%20to%20support,30%20percent%20of%20the%20planet's%20degraded%20ecosystems. </a:t>
            </a:r>
            <a:br>
              <a:rPr lang="en-CA" dirty="0"/>
            </a:br>
            <a:r>
              <a:rPr lang="en-CA" dirty="0"/>
              <a:t>https://</a:t>
            </a:r>
            <a:r>
              <a:rPr lang="en-CA" dirty="0" err="1"/>
              <a:t>www.unccd.int</a:t>
            </a:r>
            <a:r>
              <a:rPr lang="en-CA" dirty="0"/>
              <a:t>/sites/default/files/2022-04/UNCCD_GLO2_low-res_2.pdf </a:t>
            </a:r>
            <a:br>
              <a:rPr lang="en-CA" dirty="0"/>
            </a:br>
            <a:r>
              <a:rPr lang="en-CA" dirty="0"/>
              <a:t>https://</a:t>
            </a:r>
            <a:r>
              <a:rPr lang="en-CA" dirty="0" err="1"/>
              <a:t>news.un.org</a:t>
            </a:r>
            <a:r>
              <a:rPr lang="en-CA" dirty="0"/>
              <a:t>/</a:t>
            </a:r>
            <a:r>
              <a:rPr lang="en-CA" dirty="0" err="1"/>
              <a:t>en</a:t>
            </a:r>
            <a:r>
              <a:rPr lang="en-CA" dirty="0"/>
              <a:t>/story/2024/12/1157801 </a:t>
            </a:r>
          </a:p>
          <a:p>
            <a:endParaRPr lang="en-CA" dirty="0"/>
          </a:p>
          <a:p>
            <a:endParaRPr lang="en-CA" dirty="0"/>
          </a:p>
        </p:txBody>
      </p:sp>
    </p:spTree>
    <p:extLst>
      <p:ext uri="{BB962C8B-B14F-4D97-AF65-F5344CB8AC3E}">
        <p14:creationId xmlns:p14="http://schemas.microsoft.com/office/powerpoint/2010/main" val="36197188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CA" dirty="0"/>
          </a:p>
        </p:txBody>
      </p:sp>
    </p:spTree>
    <p:extLst>
      <p:ext uri="{BB962C8B-B14F-4D97-AF65-F5344CB8AC3E}">
        <p14:creationId xmlns:p14="http://schemas.microsoft.com/office/powerpoint/2010/main" val="2360282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CA" dirty="0"/>
          </a:p>
        </p:txBody>
      </p:sp>
    </p:spTree>
    <p:extLst>
      <p:ext uri="{BB962C8B-B14F-4D97-AF65-F5344CB8AC3E}">
        <p14:creationId xmlns:p14="http://schemas.microsoft.com/office/powerpoint/2010/main" val="38958901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866EF1-5A61-5D0A-6167-1DF8896E1D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07793F-4FCF-87E2-DE39-868826D54CB6}"/>
              </a:ext>
            </a:extLst>
          </p:cNvPr>
          <p:cNvSpPr>
            <a:spLocks noGrp="1" noRot="1" noChangeAspect="1"/>
          </p:cNvSpPr>
          <p:nvPr>
            <p:ph type="sldImg"/>
          </p:nvPr>
        </p:nvSpPr>
        <p:spPr>
          <a:xfrm>
            <a:off x="406400" y="696913"/>
            <a:ext cx="6197600" cy="3486150"/>
          </a:xfrm>
        </p:spPr>
      </p:sp>
      <p:sp>
        <p:nvSpPr>
          <p:cNvPr id="3" name="Notes Placeholder 2">
            <a:extLst>
              <a:ext uri="{FF2B5EF4-FFF2-40B4-BE49-F238E27FC236}">
                <a16:creationId xmlns:a16="http://schemas.microsoft.com/office/drawing/2014/main" id="{494C9ABD-92F4-9001-E1EC-A65DB5762717}"/>
              </a:ext>
            </a:extLst>
          </p:cNvPr>
          <p:cNvSpPr>
            <a:spLocks noGrp="1"/>
          </p:cNvSpPr>
          <p:nvPr>
            <p:ph type="body" idx="1"/>
          </p:nvPr>
        </p:nvSpPr>
        <p:spPr/>
        <p:txBody>
          <a:bodyPr/>
          <a:lstStyle/>
          <a:p>
            <a:endParaRPr lang="en-CA" dirty="0"/>
          </a:p>
        </p:txBody>
      </p:sp>
    </p:spTree>
    <p:extLst>
      <p:ext uri="{BB962C8B-B14F-4D97-AF65-F5344CB8AC3E}">
        <p14:creationId xmlns:p14="http://schemas.microsoft.com/office/powerpoint/2010/main" val="1748856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F3219E-28C7-121D-C708-9935F50E854D}"/>
              </a:ext>
            </a:extLst>
          </p:cNvPr>
          <p:cNvSpPr>
            <a:spLocks noGrp="1"/>
          </p:cNvSpPr>
          <p:nvPr>
            <p:ph type="ctrTitle"/>
          </p:nvPr>
        </p:nvSpPr>
        <p:spPr>
          <a:xfrm>
            <a:off x="3048000" y="2244726"/>
            <a:ext cx="18288000" cy="4775200"/>
          </a:xfrm>
        </p:spPr>
        <p:txBody>
          <a:bodyPr anchor="b"/>
          <a:lstStyle>
            <a:lvl1pPr algn="ctr">
              <a:defRPr sz="12000"/>
            </a:lvl1pPr>
          </a:lstStyle>
          <a:p>
            <a:r>
              <a:rPr lang="en-GB"/>
              <a:t>Click to edit Master title style</a:t>
            </a:r>
            <a:endParaRPr lang="en-US"/>
          </a:p>
        </p:txBody>
      </p:sp>
      <p:sp>
        <p:nvSpPr>
          <p:cNvPr id="3" name="Subtitle 2">
            <a:extLst>
              <a:ext uri="{FF2B5EF4-FFF2-40B4-BE49-F238E27FC236}">
                <a16:creationId xmlns:a16="http://schemas.microsoft.com/office/drawing/2014/main" id="{9BDF88B3-3B7D-AA0D-6F60-6FF52EF03C75}"/>
              </a:ext>
            </a:extLst>
          </p:cNvPr>
          <p:cNvSpPr>
            <a:spLocks noGrp="1"/>
          </p:cNvSpPr>
          <p:nvPr>
            <p:ph type="subTitle" idx="1"/>
          </p:nvPr>
        </p:nvSpPr>
        <p:spPr>
          <a:xfrm>
            <a:off x="3048000" y="7204076"/>
            <a:ext cx="18288000" cy="3311524"/>
          </a:xfrm>
        </p:spPr>
        <p:txBody>
          <a:bodyPr/>
          <a:lstStyle>
            <a:lvl1pPr marL="0" indent="0" algn="ctr">
              <a:buNone/>
              <a:defRPr sz="4800"/>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14ABBC6D-C7CC-D37C-D0A7-CF9E6D1FFA8E}"/>
              </a:ext>
            </a:extLst>
          </p:cNvPr>
          <p:cNvSpPr>
            <a:spLocks noGrp="1"/>
          </p:cNvSpPr>
          <p:nvPr>
            <p:ph type="dt" sz="half" idx="10"/>
          </p:nvPr>
        </p:nvSpPr>
        <p:spPr/>
        <p:txBody>
          <a:bodyPr/>
          <a:lstStyle/>
          <a:p>
            <a:fld id="{7EE85A36-5D8F-C54C-8C9B-64680B9888C2}" type="datetimeFigureOut">
              <a:rPr lang="en-US" smtClean="0"/>
              <a:t>7/28/2026</a:t>
            </a:fld>
            <a:endParaRPr lang="en-US"/>
          </a:p>
        </p:txBody>
      </p:sp>
      <p:sp>
        <p:nvSpPr>
          <p:cNvPr id="5" name="Footer Placeholder 4">
            <a:extLst>
              <a:ext uri="{FF2B5EF4-FFF2-40B4-BE49-F238E27FC236}">
                <a16:creationId xmlns:a16="http://schemas.microsoft.com/office/drawing/2014/main" id="{2FF7CED6-FC58-6643-1395-B57C6BBBEFD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CE4178-498C-A3C3-8D4A-1D388BB5D23F}"/>
              </a:ext>
            </a:extLst>
          </p:cNvPr>
          <p:cNvSpPr>
            <a:spLocks noGrp="1"/>
          </p:cNvSpPr>
          <p:nvPr>
            <p:ph type="sldNum" sz="quarter" idx="12"/>
          </p:nvPr>
        </p:nvSpPr>
        <p:spPr/>
        <p:txBody>
          <a:bodyPr/>
          <a:lstStyle/>
          <a:p>
            <a:fld id="{42A29A67-5431-0245-8047-6C834CEF8AE7}" type="slidenum">
              <a:rPr lang="en-US" smtClean="0"/>
              <a:t>‹#›</a:t>
            </a:fld>
            <a:endParaRPr lang="en-US"/>
          </a:p>
        </p:txBody>
      </p:sp>
    </p:spTree>
    <p:extLst>
      <p:ext uri="{BB962C8B-B14F-4D97-AF65-F5344CB8AC3E}">
        <p14:creationId xmlns:p14="http://schemas.microsoft.com/office/powerpoint/2010/main" val="26814325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927BE-85C8-E332-506C-433C1DCF9059}"/>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FB2ACB63-CFB9-A90A-42A5-013EA11F5DB1}"/>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816BCC2-D10E-8872-F2D7-57FC75D3C48F}"/>
              </a:ext>
            </a:extLst>
          </p:cNvPr>
          <p:cNvSpPr>
            <a:spLocks noGrp="1"/>
          </p:cNvSpPr>
          <p:nvPr>
            <p:ph type="dt" sz="half" idx="10"/>
          </p:nvPr>
        </p:nvSpPr>
        <p:spPr/>
        <p:txBody>
          <a:bodyPr/>
          <a:lstStyle/>
          <a:p>
            <a:fld id="{7EE85A36-5D8F-C54C-8C9B-64680B9888C2}" type="datetimeFigureOut">
              <a:rPr lang="en-US" smtClean="0"/>
              <a:t>7/28/2026</a:t>
            </a:fld>
            <a:endParaRPr lang="en-US"/>
          </a:p>
        </p:txBody>
      </p:sp>
      <p:sp>
        <p:nvSpPr>
          <p:cNvPr id="5" name="Footer Placeholder 4">
            <a:extLst>
              <a:ext uri="{FF2B5EF4-FFF2-40B4-BE49-F238E27FC236}">
                <a16:creationId xmlns:a16="http://schemas.microsoft.com/office/drawing/2014/main" id="{321218B0-B1B1-A84C-D3A7-FD9A246F84A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8F25C9-0FE9-1138-EC46-6673141A4F66}"/>
              </a:ext>
            </a:extLst>
          </p:cNvPr>
          <p:cNvSpPr>
            <a:spLocks noGrp="1"/>
          </p:cNvSpPr>
          <p:nvPr>
            <p:ph type="sldNum" sz="quarter" idx="12"/>
          </p:nvPr>
        </p:nvSpPr>
        <p:spPr/>
        <p:txBody>
          <a:bodyPr/>
          <a:lstStyle/>
          <a:p>
            <a:fld id="{42A29A67-5431-0245-8047-6C834CEF8AE7}" type="slidenum">
              <a:rPr lang="en-US" smtClean="0"/>
              <a:t>‹#›</a:t>
            </a:fld>
            <a:endParaRPr lang="en-US"/>
          </a:p>
        </p:txBody>
      </p:sp>
    </p:spTree>
    <p:extLst>
      <p:ext uri="{BB962C8B-B14F-4D97-AF65-F5344CB8AC3E}">
        <p14:creationId xmlns:p14="http://schemas.microsoft.com/office/powerpoint/2010/main" val="3921219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78B957D-1A57-0453-C4FF-52531902D6F1}"/>
              </a:ext>
            </a:extLst>
          </p:cNvPr>
          <p:cNvSpPr>
            <a:spLocks noGrp="1"/>
          </p:cNvSpPr>
          <p:nvPr>
            <p:ph type="title" orient="vert"/>
          </p:nvPr>
        </p:nvSpPr>
        <p:spPr>
          <a:xfrm>
            <a:off x="17449800" y="730250"/>
            <a:ext cx="5257800" cy="11623676"/>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FF6CB2EA-7FC5-C1DE-5583-7988186A402F}"/>
              </a:ext>
            </a:extLst>
          </p:cNvPr>
          <p:cNvSpPr>
            <a:spLocks noGrp="1"/>
          </p:cNvSpPr>
          <p:nvPr>
            <p:ph type="body" orient="vert" idx="1"/>
          </p:nvPr>
        </p:nvSpPr>
        <p:spPr>
          <a:xfrm>
            <a:off x="1676400" y="730250"/>
            <a:ext cx="15468600" cy="11623676"/>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EF2C5C0-117F-29C1-628C-89C72FB725F3}"/>
              </a:ext>
            </a:extLst>
          </p:cNvPr>
          <p:cNvSpPr>
            <a:spLocks noGrp="1"/>
          </p:cNvSpPr>
          <p:nvPr>
            <p:ph type="dt" sz="half" idx="10"/>
          </p:nvPr>
        </p:nvSpPr>
        <p:spPr/>
        <p:txBody>
          <a:bodyPr/>
          <a:lstStyle/>
          <a:p>
            <a:fld id="{7EE85A36-5D8F-C54C-8C9B-64680B9888C2}" type="datetimeFigureOut">
              <a:rPr lang="en-US" smtClean="0"/>
              <a:t>7/28/2026</a:t>
            </a:fld>
            <a:endParaRPr lang="en-US"/>
          </a:p>
        </p:txBody>
      </p:sp>
      <p:sp>
        <p:nvSpPr>
          <p:cNvPr id="5" name="Footer Placeholder 4">
            <a:extLst>
              <a:ext uri="{FF2B5EF4-FFF2-40B4-BE49-F238E27FC236}">
                <a16:creationId xmlns:a16="http://schemas.microsoft.com/office/drawing/2014/main" id="{4B5A6F88-6484-D207-CA15-F47642018D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C98FEDC-0137-D54E-487F-86D4500401DB}"/>
              </a:ext>
            </a:extLst>
          </p:cNvPr>
          <p:cNvSpPr>
            <a:spLocks noGrp="1"/>
          </p:cNvSpPr>
          <p:nvPr>
            <p:ph type="sldNum" sz="quarter" idx="12"/>
          </p:nvPr>
        </p:nvSpPr>
        <p:spPr/>
        <p:txBody>
          <a:bodyPr/>
          <a:lstStyle/>
          <a:p>
            <a:fld id="{42A29A67-5431-0245-8047-6C834CEF8AE7}" type="slidenum">
              <a:rPr lang="en-US" smtClean="0"/>
              <a:t>‹#›</a:t>
            </a:fld>
            <a:endParaRPr lang="en-US"/>
          </a:p>
        </p:txBody>
      </p:sp>
    </p:spTree>
    <p:extLst>
      <p:ext uri="{BB962C8B-B14F-4D97-AF65-F5344CB8AC3E}">
        <p14:creationId xmlns:p14="http://schemas.microsoft.com/office/powerpoint/2010/main" val="34317769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whit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3411698"/>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Basic slide with image left">
    <p:bg>
      <p:bgPr>
        <a:solidFill>
          <a:schemeClr val="bg1"/>
        </a:solidFill>
        <a:effectLst/>
      </p:bgPr>
    </p:bg>
    <p:spTree>
      <p:nvGrpSpPr>
        <p:cNvPr id="1" name=""/>
        <p:cNvGrpSpPr/>
        <p:nvPr/>
      </p:nvGrpSpPr>
      <p:grpSpPr>
        <a:xfrm>
          <a:off x="0" y="0"/>
          <a:ext cx="0" cy="0"/>
          <a:chOff x="0" y="0"/>
          <a:chExt cx="0" cy="0"/>
        </a:xfrm>
      </p:grpSpPr>
      <p:sp>
        <p:nvSpPr>
          <p:cNvPr id="69" name="Shape 69"/>
          <p:cNvSpPr>
            <a:spLocks noGrp="1"/>
          </p:cNvSpPr>
          <p:nvPr>
            <p:ph type="pic" idx="13"/>
          </p:nvPr>
        </p:nvSpPr>
        <p:spPr>
          <a:xfrm>
            <a:off x="-37042" y="-1"/>
            <a:ext cx="12229043" cy="13716001"/>
          </a:xfrm>
          <a:prstGeom prst="rect">
            <a:avLst/>
          </a:prstGeom>
        </p:spPr>
        <p:txBody>
          <a:bodyPr lIns="91439" tIns="45719" rIns="91439" bIns="45719"/>
          <a:lstStyle/>
          <a:p>
            <a:endParaRPr dirty="0"/>
          </a:p>
        </p:txBody>
      </p:sp>
      <p:sp>
        <p:nvSpPr>
          <p:cNvPr id="8" name="Shape 41"/>
          <p:cNvSpPr>
            <a:spLocks noGrp="1"/>
          </p:cNvSpPr>
          <p:nvPr>
            <p:ph type="title" hasCustomPrompt="1"/>
          </p:nvPr>
        </p:nvSpPr>
        <p:spPr>
          <a:xfrm>
            <a:off x="13688357" y="776254"/>
            <a:ext cx="9213685" cy="1524001"/>
          </a:xfrm>
          <a:prstGeom prst="rect">
            <a:avLst/>
          </a:prstGeom>
        </p:spPr>
        <p:txBody>
          <a:bodyPr/>
          <a:lstStyle>
            <a:lvl1pPr>
              <a:defRPr sz="6600">
                <a:solidFill>
                  <a:schemeClr val="accent1">
                    <a:lumMod val="75000"/>
                  </a:schemeClr>
                </a:solidFill>
                <a:latin typeface="Futura Medium"/>
              </a:defRPr>
            </a:lvl1pPr>
          </a:lstStyle>
          <a:p>
            <a:r>
              <a:rPr lang="en-US" dirty="0"/>
              <a:t>Title Text</a:t>
            </a:r>
            <a:endParaRPr dirty="0"/>
          </a:p>
        </p:txBody>
      </p:sp>
      <p:sp>
        <p:nvSpPr>
          <p:cNvPr id="9" name="Shape 42"/>
          <p:cNvSpPr>
            <a:spLocks noGrp="1"/>
          </p:cNvSpPr>
          <p:nvPr>
            <p:ph type="body" idx="1" hasCustomPrompt="1"/>
          </p:nvPr>
        </p:nvSpPr>
        <p:spPr>
          <a:xfrm>
            <a:off x="13688359" y="3598333"/>
            <a:ext cx="9213683" cy="8353360"/>
          </a:xfrm>
          <a:prstGeom prst="rect">
            <a:avLst/>
          </a:prstGeom>
        </p:spPr>
        <p:txBody>
          <a:bodyPr/>
          <a:lstStyle>
            <a:lvl1pPr>
              <a:lnSpc>
                <a:spcPct val="150000"/>
              </a:lnSpc>
              <a:defRPr>
                <a:latin typeface="Futura Medium"/>
              </a:defRPr>
            </a:lvl1pPr>
            <a:lvl2pPr>
              <a:lnSpc>
                <a:spcPct val="150000"/>
              </a:lnSpc>
              <a:defRPr/>
            </a:lvl2pPr>
            <a:lvl3pPr>
              <a:lnSpc>
                <a:spcPct val="150000"/>
              </a:lnSpc>
              <a:buClrTx/>
              <a:defRPr/>
            </a:lvl3pPr>
            <a:lvl4pPr marL="539999" indent="-539999">
              <a:lnSpc>
                <a:spcPct val="150000"/>
              </a:lnSpc>
              <a:buClr>
                <a:schemeClr val="accent1"/>
              </a:buClr>
              <a:buSzPct val="100000"/>
              <a:buFont typeface="Wingdings" charset="2"/>
              <a:buChar char="§"/>
              <a:defRPr>
                <a:latin typeface="Futura Medium"/>
              </a:defRPr>
            </a:lvl4pPr>
            <a:lvl5pPr marL="540000" indent="-539999">
              <a:lnSpc>
                <a:spcPct val="100000"/>
              </a:lnSpc>
              <a:buClr>
                <a:srgbClr val="F4336B"/>
              </a:buClr>
              <a:buSzPct val="100000"/>
              <a:buChar char="—"/>
            </a:lvl5pPr>
          </a:lstStyle>
          <a:p>
            <a:r>
              <a:rPr lang="en-US" dirty="0" err="1"/>
              <a:t>Odio</a:t>
            </a:r>
            <a:r>
              <a:rPr lang="en-US" dirty="0"/>
              <a:t> ligula ante </a:t>
            </a:r>
            <a:r>
              <a:rPr lang="en-US" dirty="0" err="1"/>
              <a:t>faucibus</a:t>
            </a:r>
            <a:r>
              <a:rPr lang="en-US" dirty="0"/>
              <a:t> </a:t>
            </a:r>
            <a:r>
              <a:rPr lang="en-US" dirty="0" err="1"/>
              <a:t>vehicula</a:t>
            </a:r>
            <a:r>
              <a:rPr lang="en-US" dirty="0"/>
              <a:t> </a:t>
            </a:r>
            <a:r>
              <a:rPr lang="en-US" dirty="0" err="1"/>
              <a:t>ullamcorper</a:t>
            </a:r>
            <a:r>
              <a:rPr lang="en-US" dirty="0"/>
              <a:t> dis </a:t>
            </a:r>
            <a:r>
              <a:rPr lang="en-US" dirty="0" err="1"/>
              <a:t>adipiscing</a:t>
            </a:r>
            <a:r>
              <a:rPr lang="en-US" dirty="0"/>
              <a:t> </a:t>
            </a:r>
            <a:r>
              <a:rPr lang="en-US" dirty="0" err="1"/>
              <a:t>eget</a:t>
            </a:r>
            <a:r>
              <a:rPr lang="en-US" dirty="0"/>
              <a:t> </a:t>
            </a:r>
            <a:r>
              <a:rPr lang="en-US" dirty="0" err="1"/>
              <a:t>felis</a:t>
            </a:r>
            <a:r>
              <a:rPr lang="en-US" dirty="0"/>
              <a:t> nostra </a:t>
            </a:r>
            <a:r>
              <a:rPr lang="en-US" dirty="0" err="1"/>
              <a:t>amet</a:t>
            </a:r>
            <a:r>
              <a:rPr lang="en-US" dirty="0"/>
              <a:t> a integer cum at </a:t>
            </a:r>
            <a:r>
              <a:rPr lang="en-US" dirty="0" err="1"/>
              <a:t>vestibulum.Metus</a:t>
            </a:r>
            <a:r>
              <a:rPr lang="en-US" dirty="0"/>
              <a:t> </a:t>
            </a:r>
            <a:r>
              <a:rPr lang="en-US" dirty="0" err="1"/>
              <a:t>fermentum</a:t>
            </a:r>
            <a:r>
              <a:rPr lang="en-US" dirty="0"/>
              <a:t> a </a:t>
            </a:r>
            <a:r>
              <a:rPr lang="en-US" dirty="0" err="1"/>
              <a:t>scelerisque</a:t>
            </a:r>
            <a:r>
              <a:rPr lang="en-US" dirty="0"/>
              <a:t> at </a:t>
            </a:r>
            <a:r>
              <a:rPr lang="en-US" dirty="0" err="1"/>
              <a:t>accumsan</a:t>
            </a:r>
            <a:r>
              <a:rPr lang="en-US" dirty="0"/>
              <a:t> </a:t>
            </a:r>
            <a:r>
              <a:rPr lang="en-US" dirty="0" err="1"/>
              <a:t>mollis</a:t>
            </a:r>
            <a:r>
              <a:rPr lang="en-US" dirty="0"/>
              <a:t> </a:t>
            </a:r>
            <a:r>
              <a:rPr lang="en-US" dirty="0" err="1"/>
              <a:t>netus</a:t>
            </a:r>
            <a:r>
              <a:rPr lang="en-US" dirty="0"/>
              <a:t> a </a:t>
            </a:r>
            <a:r>
              <a:rPr lang="en-US" dirty="0" err="1"/>
              <a:t>egestas</a:t>
            </a:r>
            <a:r>
              <a:rPr lang="en-US" dirty="0"/>
              <a:t> ad a </a:t>
            </a:r>
            <a:r>
              <a:rPr lang="en-US" dirty="0" err="1"/>
              <a:t>habitasse</a:t>
            </a:r>
            <a:r>
              <a:rPr lang="en-US" dirty="0"/>
              <a:t> </a:t>
            </a:r>
            <a:r>
              <a:rPr lang="en-US" dirty="0" err="1"/>
              <a:t>cras</a:t>
            </a:r>
            <a:r>
              <a:rPr lang="en-US" dirty="0"/>
              <a:t> </a:t>
            </a:r>
            <a:r>
              <a:rPr lang="en-US" dirty="0" err="1"/>
              <a:t>nascetur</a:t>
            </a:r>
            <a:r>
              <a:rPr lang="en-US" dirty="0"/>
              <a:t> </a:t>
            </a:r>
            <a:r>
              <a:rPr lang="en-US" dirty="0" err="1"/>
              <a:t>conubia</a:t>
            </a:r>
            <a:r>
              <a:rPr lang="en-US" dirty="0"/>
              <a:t> a parturient. </a:t>
            </a:r>
          </a:p>
          <a:p>
            <a:pPr lvl="3"/>
            <a:r>
              <a:rPr lang="en-US" dirty="0"/>
              <a:t>Bullet point</a:t>
            </a:r>
          </a:p>
          <a:p>
            <a:pPr lvl="3"/>
            <a:r>
              <a:rPr lang="en-US" dirty="0"/>
              <a:t>Bullet point</a:t>
            </a:r>
          </a:p>
          <a:p>
            <a:pPr lvl="3"/>
            <a:r>
              <a:rPr lang="en-US" dirty="0"/>
              <a:t>Bullet point</a:t>
            </a:r>
          </a:p>
        </p:txBody>
      </p:sp>
    </p:spTree>
    <p:extLst>
      <p:ext uri="{BB962C8B-B14F-4D97-AF65-F5344CB8AC3E}">
        <p14:creationId xmlns:p14="http://schemas.microsoft.com/office/powerpoint/2010/main" val="641172197"/>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Basic slide with image right">
    <p:bg>
      <p:bgPr>
        <a:solidFill>
          <a:schemeClr val="bg1"/>
        </a:solidFill>
        <a:effectLst/>
      </p:bgPr>
    </p:bg>
    <p:spTree>
      <p:nvGrpSpPr>
        <p:cNvPr id="1" name=""/>
        <p:cNvGrpSpPr/>
        <p:nvPr/>
      </p:nvGrpSpPr>
      <p:grpSpPr>
        <a:xfrm>
          <a:off x="0" y="0"/>
          <a:ext cx="0" cy="0"/>
          <a:chOff x="0" y="0"/>
          <a:chExt cx="0" cy="0"/>
        </a:xfrm>
      </p:grpSpPr>
      <p:sp>
        <p:nvSpPr>
          <p:cNvPr id="59" name="Shape 59"/>
          <p:cNvSpPr>
            <a:spLocks noGrp="1"/>
          </p:cNvSpPr>
          <p:nvPr>
            <p:ph type="pic" idx="13"/>
          </p:nvPr>
        </p:nvSpPr>
        <p:spPr>
          <a:xfrm>
            <a:off x="13797280" y="-41663"/>
            <a:ext cx="10586720" cy="13799326"/>
          </a:xfrm>
          <a:prstGeom prst="rect">
            <a:avLst/>
          </a:prstGeom>
        </p:spPr>
        <p:txBody>
          <a:bodyPr lIns="91439" tIns="45719" rIns="91439" bIns="45719"/>
          <a:lstStyle/>
          <a:p>
            <a:endParaRPr/>
          </a:p>
        </p:txBody>
      </p:sp>
      <p:sp>
        <p:nvSpPr>
          <p:cNvPr id="5" name="Shape 41"/>
          <p:cNvSpPr>
            <a:spLocks noGrp="1"/>
          </p:cNvSpPr>
          <p:nvPr>
            <p:ph type="title" hasCustomPrompt="1"/>
          </p:nvPr>
        </p:nvSpPr>
        <p:spPr>
          <a:xfrm>
            <a:off x="1765300" y="2454238"/>
            <a:ext cx="8324631" cy="1524001"/>
          </a:xfrm>
          <a:prstGeom prst="rect">
            <a:avLst/>
          </a:prstGeom>
        </p:spPr>
        <p:txBody>
          <a:bodyPr/>
          <a:lstStyle>
            <a:lvl1pPr>
              <a:defRPr sz="6600">
                <a:solidFill>
                  <a:schemeClr val="accent1">
                    <a:lumMod val="75000"/>
                  </a:schemeClr>
                </a:solidFill>
                <a:latin typeface="Futura Medium"/>
              </a:defRPr>
            </a:lvl1pPr>
          </a:lstStyle>
          <a:p>
            <a:r>
              <a:rPr lang="en-US" dirty="0"/>
              <a:t>Title Text</a:t>
            </a:r>
            <a:endParaRPr dirty="0"/>
          </a:p>
        </p:txBody>
      </p:sp>
      <p:sp>
        <p:nvSpPr>
          <p:cNvPr id="6" name="Shape 42"/>
          <p:cNvSpPr>
            <a:spLocks noGrp="1"/>
          </p:cNvSpPr>
          <p:nvPr>
            <p:ph type="body" idx="1" hasCustomPrompt="1"/>
          </p:nvPr>
        </p:nvSpPr>
        <p:spPr>
          <a:xfrm>
            <a:off x="1765300" y="4286250"/>
            <a:ext cx="8324631" cy="6970329"/>
          </a:xfrm>
          <a:prstGeom prst="rect">
            <a:avLst/>
          </a:prstGeom>
        </p:spPr>
        <p:txBody>
          <a:bodyPr/>
          <a:lstStyle>
            <a:lvl1pPr>
              <a:defRPr lang="en-US" dirty="0">
                <a:latin typeface="Futura Medium"/>
              </a:defRPr>
            </a:lvl1pPr>
            <a:lvl4pPr>
              <a:defRPr lang="en-US" dirty="0">
                <a:latin typeface="Futura Medium"/>
              </a:defRPr>
            </a:lvl4pPr>
          </a:lstStyle>
          <a:p>
            <a:pPr lvl="0">
              <a:lnSpc>
                <a:spcPct val="150000"/>
              </a:lnSpc>
            </a:pPr>
            <a:r>
              <a:rPr lang="en-US" dirty="0" err="1"/>
              <a:t>Odio</a:t>
            </a:r>
            <a:r>
              <a:rPr lang="en-US" dirty="0"/>
              <a:t> ligula ante </a:t>
            </a:r>
            <a:r>
              <a:rPr lang="en-US" dirty="0" err="1"/>
              <a:t>faucibus</a:t>
            </a:r>
            <a:r>
              <a:rPr lang="en-US" dirty="0"/>
              <a:t> </a:t>
            </a:r>
            <a:r>
              <a:rPr lang="en-US" dirty="0" err="1"/>
              <a:t>vehicula</a:t>
            </a:r>
            <a:r>
              <a:rPr lang="en-US" dirty="0"/>
              <a:t> </a:t>
            </a:r>
            <a:r>
              <a:rPr lang="en-US" dirty="0" err="1"/>
              <a:t>ullamcorper</a:t>
            </a:r>
            <a:r>
              <a:rPr lang="en-US" dirty="0"/>
              <a:t> dis </a:t>
            </a:r>
            <a:r>
              <a:rPr lang="en-US" dirty="0" err="1"/>
              <a:t>adipiscing</a:t>
            </a:r>
            <a:r>
              <a:rPr lang="en-US" dirty="0"/>
              <a:t> </a:t>
            </a:r>
            <a:r>
              <a:rPr lang="en-US" dirty="0" err="1"/>
              <a:t>eget</a:t>
            </a:r>
            <a:r>
              <a:rPr lang="en-US" dirty="0"/>
              <a:t> </a:t>
            </a:r>
            <a:r>
              <a:rPr lang="en-US" dirty="0" err="1"/>
              <a:t>felis</a:t>
            </a:r>
            <a:r>
              <a:rPr lang="en-US" dirty="0"/>
              <a:t> nostra </a:t>
            </a:r>
            <a:r>
              <a:rPr lang="en-US" dirty="0" err="1"/>
              <a:t>amet</a:t>
            </a:r>
            <a:r>
              <a:rPr lang="en-US" dirty="0"/>
              <a:t> a integer art.</a:t>
            </a:r>
          </a:p>
          <a:p>
            <a:pPr marL="539999" lvl="3" indent="-539999">
              <a:lnSpc>
                <a:spcPct val="150000"/>
              </a:lnSpc>
              <a:buClr>
                <a:schemeClr val="accent1"/>
              </a:buClr>
              <a:buSzPct val="100000"/>
              <a:buFont typeface="Wingdings" charset="2"/>
              <a:buChar char="§"/>
            </a:pPr>
            <a:r>
              <a:rPr lang="en-US" dirty="0"/>
              <a:t>Bullet point</a:t>
            </a:r>
          </a:p>
          <a:p>
            <a:pPr marL="539999" lvl="3" indent="-539999">
              <a:lnSpc>
                <a:spcPct val="150000"/>
              </a:lnSpc>
              <a:buClr>
                <a:schemeClr val="accent1"/>
              </a:buClr>
              <a:buSzPct val="100000"/>
              <a:buFont typeface="Wingdings" charset="2"/>
              <a:buChar char="§"/>
            </a:pPr>
            <a:r>
              <a:rPr lang="en-US" dirty="0"/>
              <a:t>Bullet point</a:t>
            </a:r>
          </a:p>
        </p:txBody>
      </p:sp>
    </p:spTree>
    <p:extLst>
      <p:ext uri="{BB962C8B-B14F-4D97-AF65-F5344CB8AC3E}">
        <p14:creationId xmlns:p14="http://schemas.microsoft.com/office/powerpoint/2010/main" val="241277703"/>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Basic slide">
    <p:bg>
      <p:bgPr>
        <a:solidFill>
          <a:schemeClr val="bg1"/>
        </a:solidFill>
        <a:effectLst/>
      </p:bgPr>
    </p:bg>
    <p:spTree>
      <p:nvGrpSpPr>
        <p:cNvPr id="1" name=""/>
        <p:cNvGrpSpPr/>
        <p:nvPr/>
      </p:nvGrpSpPr>
      <p:grpSpPr>
        <a:xfrm>
          <a:off x="0" y="0"/>
          <a:ext cx="0" cy="0"/>
          <a:chOff x="0" y="0"/>
          <a:chExt cx="0" cy="0"/>
        </a:xfrm>
      </p:grpSpPr>
      <p:sp>
        <p:nvSpPr>
          <p:cNvPr id="41" name="Shape 41"/>
          <p:cNvSpPr>
            <a:spLocks noGrp="1"/>
          </p:cNvSpPr>
          <p:nvPr>
            <p:ph type="title"/>
          </p:nvPr>
        </p:nvSpPr>
        <p:spPr>
          <a:xfrm>
            <a:off x="1765300" y="2229410"/>
            <a:ext cx="17551400" cy="1524001"/>
          </a:xfrm>
          <a:prstGeom prst="rect">
            <a:avLst/>
          </a:prstGeom>
          <a:ln>
            <a:noFill/>
          </a:ln>
        </p:spPr>
        <p:txBody>
          <a:bodyPr/>
          <a:lstStyle>
            <a:lvl1pPr>
              <a:defRPr sz="6600">
                <a:solidFill>
                  <a:schemeClr val="accent1">
                    <a:lumMod val="75000"/>
                  </a:schemeClr>
                </a:solidFill>
                <a:latin typeface="Futura Medium"/>
              </a:defRPr>
            </a:lvl1pPr>
          </a:lstStyle>
          <a:p>
            <a:r>
              <a:rPr dirty="0"/>
              <a:t>Title Text</a:t>
            </a:r>
          </a:p>
        </p:txBody>
      </p:sp>
      <p:sp>
        <p:nvSpPr>
          <p:cNvPr id="42" name="Shape 42"/>
          <p:cNvSpPr>
            <a:spLocks noGrp="1"/>
          </p:cNvSpPr>
          <p:nvPr>
            <p:ph type="body" idx="1" hasCustomPrompt="1"/>
          </p:nvPr>
        </p:nvSpPr>
        <p:spPr>
          <a:xfrm>
            <a:off x="1765300" y="4167194"/>
            <a:ext cx="13080253" cy="6979028"/>
          </a:xfrm>
          <a:prstGeom prst="rect">
            <a:avLst/>
          </a:prstGeom>
        </p:spPr>
        <p:txBody>
          <a:bodyPr/>
          <a:lstStyle>
            <a:lvl1pPr>
              <a:lnSpc>
                <a:spcPct val="150000"/>
              </a:lnSpc>
              <a:defRPr>
                <a:latin typeface="Futura Medium"/>
              </a:defRPr>
            </a:lvl1pPr>
            <a:lvl2pPr>
              <a:lnSpc>
                <a:spcPct val="150000"/>
              </a:lnSpc>
              <a:defRPr/>
            </a:lvl2pPr>
            <a:lvl3pPr>
              <a:lnSpc>
                <a:spcPct val="150000"/>
              </a:lnSpc>
              <a:buClrTx/>
              <a:defRPr/>
            </a:lvl3pPr>
            <a:lvl4pPr marL="539999" indent="-539999">
              <a:lnSpc>
                <a:spcPct val="150000"/>
              </a:lnSpc>
              <a:buClr>
                <a:schemeClr val="accent1"/>
              </a:buClr>
              <a:buSzPct val="100000"/>
              <a:buFont typeface="Wingdings" charset="2"/>
              <a:buChar char="§"/>
              <a:defRPr>
                <a:latin typeface="Futura Medium"/>
              </a:defRPr>
            </a:lvl4pPr>
            <a:lvl5pPr marL="540000" indent="-539999">
              <a:lnSpc>
                <a:spcPct val="100000"/>
              </a:lnSpc>
              <a:buClr>
                <a:srgbClr val="F4336B"/>
              </a:buClr>
              <a:buSzPct val="100000"/>
              <a:buChar char="—"/>
            </a:lvl5pPr>
          </a:lstStyle>
          <a:p>
            <a:r>
              <a:rPr lang="en-US" dirty="0" err="1"/>
              <a:t>Odio</a:t>
            </a:r>
            <a:r>
              <a:rPr lang="en-US" dirty="0"/>
              <a:t> ligula ante </a:t>
            </a:r>
            <a:r>
              <a:rPr lang="en-US" dirty="0" err="1"/>
              <a:t>faucibus</a:t>
            </a:r>
            <a:r>
              <a:rPr lang="en-US" dirty="0"/>
              <a:t> </a:t>
            </a:r>
            <a:r>
              <a:rPr lang="en-US" dirty="0" err="1"/>
              <a:t>vehicula</a:t>
            </a:r>
            <a:r>
              <a:rPr lang="en-US" dirty="0"/>
              <a:t> </a:t>
            </a:r>
            <a:r>
              <a:rPr lang="en-US" dirty="0" err="1"/>
              <a:t>ullamcorper</a:t>
            </a:r>
            <a:r>
              <a:rPr lang="en-US" dirty="0"/>
              <a:t> dis </a:t>
            </a:r>
            <a:r>
              <a:rPr lang="en-US" dirty="0" err="1"/>
              <a:t>adipiscing</a:t>
            </a:r>
            <a:r>
              <a:rPr lang="en-US" dirty="0"/>
              <a:t> </a:t>
            </a:r>
            <a:r>
              <a:rPr lang="en-US" dirty="0" err="1"/>
              <a:t>eget</a:t>
            </a:r>
            <a:r>
              <a:rPr lang="en-US" dirty="0"/>
              <a:t> </a:t>
            </a:r>
            <a:r>
              <a:rPr lang="en-US" dirty="0" err="1"/>
              <a:t>felis</a:t>
            </a:r>
            <a:r>
              <a:rPr lang="en-US" dirty="0"/>
              <a:t> nostra </a:t>
            </a:r>
            <a:r>
              <a:rPr lang="en-US" dirty="0" err="1"/>
              <a:t>amet</a:t>
            </a:r>
            <a:r>
              <a:rPr lang="en-US" dirty="0"/>
              <a:t> a integer cum at </a:t>
            </a:r>
            <a:r>
              <a:rPr lang="en-US" dirty="0" err="1"/>
              <a:t>vestibulum.Metus</a:t>
            </a:r>
            <a:r>
              <a:rPr lang="en-US" dirty="0"/>
              <a:t> </a:t>
            </a:r>
            <a:r>
              <a:rPr lang="en-US" dirty="0" err="1"/>
              <a:t>fermentum</a:t>
            </a:r>
            <a:r>
              <a:rPr lang="en-US" dirty="0"/>
              <a:t> a </a:t>
            </a:r>
            <a:r>
              <a:rPr lang="en-US" dirty="0" err="1"/>
              <a:t>scelerisque</a:t>
            </a:r>
            <a:r>
              <a:rPr lang="en-US" dirty="0"/>
              <a:t> at </a:t>
            </a:r>
            <a:r>
              <a:rPr lang="en-US" dirty="0" err="1"/>
              <a:t>accumsan</a:t>
            </a:r>
            <a:r>
              <a:rPr lang="en-US" dirty="0"/>
              <a:t> </a:t>
            </a:r>
            <a:r>
              <a:rPr lang="en-US" dirty="0" err="1"/>
              <a:t>mollis</a:t>
            </a:r>
            <a:r>
              <a:rPr lang="en-US" dirty="0"/>
              <a:t> </a:t>
            </a:r>
            <a:r>
              <a:rPr lang="en-US" dirty="0" err="1"/>
              <a:t>netus</a:t>
            </a:r>
            <a:r>
              <a:rPr lang="en-US" dirty="0"/>
              <a:t> a </a:t>
            </a:r>
            <a:r>
              <a:rPr lang="en-US" dirty="0" err="1"/>
              <a:t>egestas</a:t>
            </a:r>
            <a:r>
              <a:rPr lang="en-US" dirty="0"/>
              <a:t> ad a </a:t>
            </a:r>
            <a:r>
              <a:rPr lang="en-US" dirty="0" err="1"/>
              <a:t>habitasse</a:t>
            </a:r>
            <a:r>
              <a:rPr lang="en-US" dirty="0"/>
              <a:t> </a:t>
            </a:r>
            <a:r>
              <a:rPr lang="en-US" dirty="0" err="1"/>
              <a:t>cras</a:t>
            </a:r>
            <a:r>
              <a:rPr lang="en-US" dirty="0"/>
              <a:t> </a:t>
            </a:r>
            <a:r>
              <a:rPr lang="en-US" dirty="0" err="1"/>
              <a:t>nascetur</a:t>
            </a:r>
            <a:r>
              <a:rPr lang="en-US" dirty="0"/>
              <a:t> </a:t>
            </a:r>
            <a:r>
              <a:rPr lang="en-US" dirty="0" err="1"/>
              <a:t>conubia</a:t>
            </a:r>
            <a:r>
              <a:rPr lang="en-US" dirty="0"/>
              <a:t> a parturient. </a:t>
            </a:r>
          </a:p>
          <a:p>
            <a:pPr lvl="3"/>
            <a:r>
              <a:rPr lang="en-US" dirty="0"/>
              <a:t>Bullet point</a:t>
            </a:r>
          </a:p>
          <a:p>
            <a:pPr lvl="3"/>
            <a:r>
              <a:rPr lang="en-US" dirty="0"/>
              <a:t>Bullet point</a:t>
            </a:r>
          </a:p>
          <a:p>
            <a:pPr lvl="3"/>
            <a:r>
              <a:rPr lang="en-US" dirty="0"/>
              <a:t>Bullet point</a:t>
            </a:r>
          </a:p>
        </p:txBody>
      </p:sp>
      <p:pic>
        <p:nvPicPr>
          <p:cNvPr id="7" name="Picture 2">
            <a:extLst>
              <a:ext uri="{FF2B5EF4-FFF2-40B4-BE49-F238E27FC236}">
                <a16:creationId xmlns:a16="http://schemas.microsoft.com/office/drawing/2014/main" id="{C2648B65-7761-4C89-AFB7-4B2242CEACAA}"/>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p:blipFill>
        <p:spPr bwMode="auto">
          <a:xfrm>
            <a:off x="21883759" y="752300"/>
            <a:ext cx="1875533" cy="1339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0124995"/>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Subsection divider">
    <p:bg>
      <p:bgPr>
        <a:solidFill>
          <a:schemeClr val="accent6">
            <a:lumMod val="50000"/>
          </a:schemeClr>
        </a:solidFill>
        <a:effectLst/>
      </p:bgPr>
    </p:bg>
    <p:spTree>
      <p:nvGrpSpPr>
        <p:cNvPr id="1" name=""/>
        <p:cNvGrpSpPr/>
        <p:nvPr/>
      </p:nvGrpSpPr>
      <p:grpSpPr>
        <a:xfrm>
          <a:off x="0" y="0"/>
          <a:ext cx="0" cy="0"/>
          <a:chOff x="0" y="0"/>
          <a:chExt cx="0" cy="0"/>
        </a:xfrm>
      </p:grpSpPr>
      <p:sp>
        <p:nvSpPr>
          <p:cNvPr id="5" name="Text Placeholder 2"/>
          <p:cNvSpPr>
            <a:spLocks noGrp="1"/>
          </p:cNvSpPr>
          <p:nvPr>
            <p:ph type="body" sz="quarter" idx="10" hasCustomPrompt="1"/>
          </p:nvPr>
        </p:nvSpPr>
        <p:spPr>
          <a:xfrm>
            <a:off x="1688355" y="5125009"/>
            <a:ext cx="19848513" cy="7135813"/>
          </a:xfrm>
          <a:prstGeom prst="rect">
            <a:avLst/>
          </a:prstGeom>
        </p:spPr>
        <p:txBody>
          <a:bodyPr/>
          <a:lstStyle>
            <a:lvl1pPr>
              <a:defRPr sz="15000">
                <a:solidFill>
                  <a:schemeClr val="bg1"/>
                </a:solidFill>
                <a:latin typeface="Futura"/>
              </a:defRPr>
            </a:lvl1pPr>
          </a:lstStyle>
          <a:p>
            <a:r>
              <a:rPr lang="en-US" dirty="0"/>
              <a:t>Subsection title</a:t>
            </a:r>
          </a:p>
        </p:txBody>
      </p:sp>
    </p:spTree>
    <p:extLst>
      <p:ext uri="{BB962C8B-B14F-4D97-AF65-F5344CB8AC3E}">
        <p14:creationId xmlns:p14="http://schemas.microsoft.com/office/powerpoint/2010/main" val="827523938"/>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Presentation title slide">
    <p:bg>
      <p:bgPr>
        <a:solidFill>
          <a:srgbClr val="002F57"/>
        </a:solidFill>
        <a:effectLst/>
      </p:bgPr>
    </p:bg>
    <p:spTree>
      <p:nvGrpSpPr>
        <p:cNvPr id="1" name=""/>
        <p:cNvGrpSpPr/>
        <p:nvPr/>
      </p:nvGrpSpPr>
      <p:grpSpPr>
        <a:xfrm>
          <a:off x="0" y="0"/>
          <a:ext cx="0" cy="0"/>
          <a:chOff x="0" y="0"/>
          <a:chExt cx="0" cy="0"/>
        </a:xfrm>
      </p:grpSpPr>
      <p:sp>
        <p:nvSpPr>
          <p:cNvPr id="4" name="Text Placeholder 8"/>
          <p:cNvSpPr>
            <a:spLocks noGrp="1"/>
          </p:cNvSpPr>
          <p:nvPr>
            <p:ph type="body" sz="quarter" idx="11" hasCustomPrompt="1"/>
          </p:nvPr>
        </p:nvSpPr>
        <p:spPr>
          <a:xfrm>
            <a:off x="1629803" y="10434731"/>
            <a:ext cx="7075488" cy="663575"/>
          </a:xfrm>
          <a:prstGeom prst="rect">
            <a:avLst/>
          </a:prstGeom>
        </p:spPr>
        <p:txBody>
          <a:bodyPr/>
          <a:lstStyle>
            <a:lvl1pPr>
              <a:lnSpc>
                <a:spcPct val="80000"/>
              </a:lnSpc>
              <a:defRPr sz="3600">
                <a:solidFill>
                  <a:schemeClr val="bg1"/>
                </a:solidFill>
                <a:latin typeface="Garamond" panose="02020404030301010803" pitchFamily="18" charset="0"/>
                <a:ea typeface="Garamond" panose="02020404030301010803" pitchFamily="18" charset="0"/>
                <a:cs typeface="Garamond" panose="02020404030301010803" pitchFamily="18" charset="0"/>
                <a:sym typeface="Futura"/>
              </a:defRPr>
            </a:lvl1pPr>
          </a:lstStyle>
          <a:p>
            <a:pPr>
              <a:lnSpc>
                <a:spcPct val="80000"/>
              </a:lnSpc>
              <a:defRPr sz="3600">
                <a:latin typeface="Futura"/>
                <a:ea typeface="Futura"/>
                <a:cs typeface="Futura"/>
                <a:sym typeface="Futura"/>
              </a:defRPr>
            </a:pPr>
            <a:r>
              <a:rPr lang="en-US" dirty="0"/>
              <a:t>19 September 2016</a:t>
            </a:r>
          </a:p>
        </p:txBody>
      </p:sp>
      <p:sp>
        <p:nvSpPr>
          <p:cNvPr id="6" name="Text Placeholder 10"/>
          <p:cNvSpPr>
            <a:spLocks noGrp="1"/>
          </p:cNvSpPr>
          <p:nvPr>
            <p:ph type="body" sz="quarter" idx="12" hasCustomPrompt="1"/>
          </p:nvPr>
        </p:nvSpPr>
        <p:spPr>
          <a:xfrm>
            <a:off x="1504300" y="3933612"/>
            <a:ext cx="21212265" cy="6102899"/>
          </a:xfrm>
          <a:prstGeom prst="rect">
            <a:avLst/>
          </a:prstGeom>
        </p:spPr>
        <p:txBody>
          <a:bodyPr/>
          <a:lstStyle>
            <a:lvl1pPr>
              <a:defRPr sz="15000">
                <a:solidFill>
                  <a:schemeClr val="bg1"/>
                </a:solidFill>
                <a:latin typeface="Futura"/>
              </a:defRPr>
            </a:lvl1pPr>
            <a:lvl2pPr>
              <a:defRPr sz="15000"/>
            </a:lvl2pPr>
            <a:lvl3pPr>
              <a:defRPr sz="15000"/>
            </a:lvl3pPr>
            <a:lvl4pPr>
              <a:defRPr sz="15000"/>
            </a:lvl4pPr>
            <a:lvl5pPr>
              <a:defRPr sz="15000"/>
            </a:lvl5pPr>
          </a:lstStyle>
          <a:p>
            <a:pPr lvl="0"/>
            <a:r>
              <a:rPr lang="en-US" dirty="0"/>
              <a:t>Presentation title</a:t>
            </a:r>
          </a:p>
        </p:txBody>
      </p:sp>
      <p:sp>
        <p:nvSpPr>
          <p:cNvPr id="8" name="Text Placeholder 8"/>
          <p:cNvSpPr>
            <a:spLocks noGrp="1"/>
          </p:cNvSpPr>
          <p:nvPr>
            <p:ph type="body" sz="quarter" idx="13" hasCustomPrompt="1"/>
          </p:nvPr>
        </p:nvSpPr>
        <p:spPr>
          <a:xfrm>
            <a:off x="1629803" y="11763276"/>
            <a:ext cx="7075488" cy="663575"/>
          </a:xfrm>
          <a:prstGeom prst="rect">
            <a:avLst/>
          </a:prstGeom>
          <a:ln>
            <a:noFill/>
          </a:ln>
        </p:spPr>
        <p:txBody>
          <a:bodyPr/>
          <a:lstStyle>
            <a:lvl1pPr>
              <a:lnSpc>
                <a:spcPct val="80000"/>
              </a:lnSpc>
              <a:defRPr sz="3000" u="none">
                <a:solidFill>
                  <a:schemeClr val="bg1"/>
                </a:solidFill>
                <a:latin typeface="Garamond" panose="02020404030301010803" pitchFamily="18" charset="0"/>
                <a:ea typeface="Garamond" panose="02020404030301010803" pitchFamily="18" charset="0"/>
                <a:cs typeface="Garamond" panose="02020404030301010803" pitchFamily="18" charset="0"/>
                <a:sym typeface="Futura"/>
              </a:defRPr>
            </a:lvl1pPr>
          </a:lstStyle>
          <a:p>
            <a:pPr>
              <a:lnSpc>
                <a:spcPct val="80000"/>
              </a:lnSpc>
              <a:defRPr sz="3600">
                <a:latin typeface="Futura"/>
                <a:ea typeface="Futura"/>
                <a:cs typeface="Futura"/>
                <a:sym typeface="Futura"/>
              </a:defRPr>
            </a:pPr>
            <a:r>
              <a:rPr lang="en-US" dirty="0"/>
              <a:t>www.cisdl.org</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matchingName="Caption">
  <p:cSld name="Caption">
    <p:spTree>
      <p:nvGrpSpPr>
        <p:cNvPr id="1" name="Shape 56"/>
        <p:cNvGrpSpPr/>
        <p:nvPr/>
      </p:nvGrpSpPr>
      <p:grpSpPr>
        <a:xfrm>
          <a:off x="0" y="0"/>
          <a:ext cx="0" cy="0"/>
          <a:chOff x="0" y="0"/>
          <a:chExt cx="0" cy="0"/>
        </a:xfrm>
      </p:grpSpPr>
      <p:sp>
        <p:nvSpPr>
          <p:cNvPr id="57" name="Google Shape;57;g267b8248a3495fd_53"/>
          <p:cNvSpPr txBox="1">
            <a:spLocks noGrp="1"/>
          </p:cNvSpPr>
          <p:nvPr>
            <p:ph type="body" idx="1"/>
          </p:nvPr>
        </p:nvSpPr>
        <p:spPr>
          <a:xfrm>
            <a:off x="831200" y="11281934"/>
            <a:ext cx="15996600" cy="1596600"/>
          </a:xfrm>
          <a:prstGeom prst="rect">
            <a:avLst/>
          </a:prstGeom>
        </p:spPr>
        <p:txBody>
          <a:bodyPr spcFirstLastPara="1" wrap="square" lIns="121900" tIns="121900" rIns="121900" bIns="121900" anchor="ctr" anchorCtr="0">
            <a:normAutofit/>
          </a:bodyPr>
          <a:lstStyle>
            <a:lvl1pPr marL="914400" lvl="0" indent="-457200">
              <a:lnSpc>
                <a:spcPct val="100000"/>
              </a:lnSpc>
              <a:spcBef>
                <a:spcPts val="0"/>
              </a:spcBef>
              <a:spcAft>
                <a:spcPts val="0"/>
              </a:spcAft>
              <a:buSzPts val="3200"/>
              <a:buFont typeface="PT Sans Narrow"/>
              <a:buNone/>
              <a:defRPr sz="6400">
                <a:latin typeface="PT Sans Narrow"/>
                <a:ea typeface="PT Sans Narrow"/>
                <a:cs typeface="PT Sans Narrow"/>
                <a:sym typeface="PT Sans Narrow"/>
              </a:defRPr>
            </a:lvl1pPr>
          </a:lstStyle>
          <a:p>
            <a:endParaRPr/>
          </a:p>
        </p:txBody>
      </p:sp>
      <p:sp>
        <p:nvSpPr>
          <p:cNvPr id="58" name="Google Shape;58;g267b8248a3495fd_53"/>
          <p:cNvSpPr txBox="1">
            <a:spLocks noGrp="1"/>
          </p:cNvSpPr>
          <p:nvPr>
            <p:ph type="sldNum" idx="12"/>
          </p:nvPr>
        </p:nvSpPr>
        <p:spPr>
          <a:xfrm>
            <a:off x="22593220" y="12435244"/>
            <a:ext cx="1463400" cy="1049400"/>
          </a:xfrm>
          <a:prstGeom prst="rect">
            <a:avLst/>
          </a:prstGeom>
        </p:spPr>
        <p:txBody>
          <a:bodyPr spcFirstLastPara="1" wrap="square" lIns="121900" tIns="121900" rIns="121900" bIns="121900"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4989033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D49293-0D2F-8488-8F0A-70CB2649628B}"/>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9492E71C-FD47-4BA2-4A50-F57DEF876D66}"/>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53FB54C-FB4A-8A36-4CF1-1823D8CA5AD5}"/>
              </a:ext>
            </a:extLst>
          </p:cNvPr>
          <p:cNvSpPr>
            <a:spLocks noGrp="1"/>
          </p:cNvSpPr>
          <p:nvPr>
            <p:ph type="dt" sz="half" idx="10"/>
          </p:nvPr>
        </p:nvSpPr>
        <p:spPr/>
        <p:txBody>
          <a:bodyPr/>
          <a:lstStyle/>
          <a:p>
            <a:fld id="{7EE85A36-5D8F-C54C-8C9B-64680B9888C2}" type="datetimeFigureOut">
              <a:rPr lang="en-US" smtClean="0"/>
              <a:t>7/28/2026</a:t>
            </a:fld>
            <a:endParaRPr lang="en-US"/>
          </a:p>
        </p:txBody>
      </p:sp>
      <p:sp>
        <p:nvSpPr>
          <p:cNvPr id="5" name="Footer Placeholder 4">
            <a:extLst>
              <a:ext uri="{FF2B5EF4-FFF2-40B4-BE49-F238E27FC236}">
                <a16:creationId xmlns:a16="http://schemas.microsoft.com/office/drawing/2014/main" id="{4FA63D22-9287-F2E7-EA96-7DAAD66345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E537E33-761B-2557-9949-CC9FA9DE5C37}"/>
              </a:ext>
            </a:extLst>
          </p:cNvPr>
          <p:cNvSpPr>
            <a:spLocks noGrp="1"/>
          </p:cNvSpPr>
          <p:nvPr>
            <p:ph type="sldNum" sz="quarter" idx="12"/>
          </p:nvPr>
        </p:nvSpPr>
        <p:spPr/>
        <p:txBody>
          <a:bodyPr/>
          <a:lstStyle/>
          <a:p>
            <a:fld id="{42A29A67-5431-0245-8047-6C834CEF8AE7}" type="slidenum">
              <a:rPr lang="en-US" smtClean="0"/>
              <a:t>‹#›</a:t>
            </a:fld>
            <a:endParaRPr lang="en-US"/>
          </a:p>
        </p:txBody>
      </p:sp>
    </p:spTree>
    <p:extLst>
      <p:ext uri="{BB962C8B-B14F-4D97-AF65-F5344CB8AC3E}">
        <p14:creationId xmlns:p14="http://schemas.microsoft.com/office/powerpoint/2010/main" val="37947525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FB672-9B63-D98D-64D0-53CC49309C57}"/>
              </a:ext>
            </a:extLst>
          </p:cNvPr>
          <p:cNvSpPr>
            <a:spLocks noGrp="1"/>
          </p:cNvSpPr>
          <p:nvPr>
            <p:ph type="title"/>
          </p:nvPr>
        </p:nvSpPr>
        <p:spPr>
          <a:xfrm>
            <a:off x="1663700" y="3419477"/>
            <a:ext cx="21031200" cy="5705474"/>
          </a:xfrm>
        </p:spPr>
        <p:txBody>
          <a:bodyPr anchor="b"/>
          <a:lstStyle>
            <a:lvl1pPr>
              <a:defRPr sz="12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661FF2D9-CFAE-6E0D-C100-2291FB0CF3EC}"/>
              </a:ext>
            </a:extLst>
          </p:cNvPr>
          <p:cNvSpPr>
            <a:spLocks noGrp="1"/>
          </p:cNvSpPr>
          <p:nvPr>
            <p:ph type="body" idx="1"/>
          </p:nvPr>
        </p:nvSpPr>
        <p:spPr>
          <a:xfrm>
            <a:off x="1663700" y="9178927"/>
            <a:ext cx="21031200" cy="3000374"/>
          </a:xfrm>
        </p:spPr>
        <p:txBody>
          <a:bodyPr/>
          <a:lstStyle>
            <a:lvl1pPr marL="0" indent="0">
              <a:buNone/>
              <a:defRPr sz="4800">
                <a:solidFill>
                  <a:schemeClr val="tx1">
                    <a:tint val="82000"/>
                  </a:schemeClr>
                </a:solidFill>
              </a:defRPr>
            </a:lvl1pPr>
            <a:lvl2pPr marL="914400" indent="0">
              <a:buNone/>
              <a:defRPr sz="4000">
                <a:solidFill>
                  <a:schemeClr val="tx1">
                    <a:tint val="82000"/>
                  </a:schemeClr>
                </a:solidFill>
              </a:defRPr>
            </a:lvl2pPr>
            <a:lvl3pPr marL="1828800" indent="0">
              <a:buNone/>
              <a:defRPr sz="3600">
                <a:solidFill>
                  <a:schemeClr val="tx1">
                    <a:tint val="82000"/>
                  </a:schemeClr>
                </a:solidFill>
              </a:defRPr>
            </a:lvl3pPr>
            <a:lvl4pPr marL="2743200" indent="0">
              <a:buNone/>
              <a:defRPr sz="3200">
                <a:solidFill>
                  <a:schemeClr val="tx1">
                    <a:tint val="82000"/>
                  </a:schemeClr>
                </a:solidFill>
              </a:defRPr>
            </a:lvl4pPr>
            <a:lvl5pPr marL="3657600" indent="0">
              <a:buNone/>
              <a:defRPr sz="3200">
                <a:solidFill>
                  <a:schemeClr val="tx1">
                    <a:tint val="82000"/>
                  </a:schemeClr>
                </a:solidFill>
              </a:defRPr>
            </a:lvl5pPr>
            <a:lvl6pPr marL="4572000" indent="0">
              <a:buNone/>
              <a:defRPr sz="3200">
                <a:solidFill>
                  <a:schemeClr val="tx1">
                    <a:tint val="82000"/>
                  </a:schemeClr>
                </a:solidFill>
              </a:defRPr>
            </a:lvl6pPr>
            <a:lvl7pPr marL="5486400" indent="0">
              <a:buNone/>
              <a:defRPr sz="3200">
                <a:solidFill>
                  <a:schemeClr val="tx1">
                    <a:tint val="82000"/>
                  </a:schemeClr>
                </a:solidFill>
              </a:defRPr>
            </a:lvl7pPr>
            <a:lvl8pPr marL="6400800" indent="0">
              <a:buNone/>
              <a:defRPr sz="3200">
                <a:solidFill>
                  <a:schemeClr val="tx1">
                    <a:tint val="82000"/>
                  </a:schemeClr>
                </a:solidFill>
              </a:defRPr>
            </a:lvl8pPr>
            <a:lvl9pPr marL="7315200" indent="0">
              <a:buNone/>
              <a:defRPr sz="32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DA85F186-1BA2-D944-361D-1F9FE9E9C109}"/>
              </a:ext>
            </a:extLst>
          </p:cNvPr>
          <p:cNvSpPr>
            <a:spLocks noGrp="1"/>
          </p:cNvSpPr>
          <p:nvPr>
            <p:ph type="dt" sz="half" idx="10"/>
          </p:nvPr>
        </p:nvSpPr>
        <p:spPr/>
        <p:txBody>
          <a:bodyPr/>
          <a:lstStyle/>
          <a:p>
            <a:fld id="{7EE85A36-5D8F-C54C-8C9B-64680B9888C2}" type="datetimeFigureOut">
              <a:rPr lang="en-US" smtClean="0"/>
              <a:t>7/28/2026</a:t>
            </a:fld>
            <a:endParaRPr lang="en-US"/>
          </a:p>
        </p:txBody>
      </p:sp>
      <p:sp>
        <p:nvSpPr>
          <p:cNvPr id="5" name="Footer Placeholder 4">
            <a:extLst>
              <a:ext uri="{FF2B5EF4-FFF2-40B4-BE49-F238E27FC236}">
                <a16:creationId xmlns:a16="http://schemas.microsoft.com/office/drawing/2014/main" id="{331BAA40-8378-967C-0006-CDFE2397B8A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11124D0-C7B8-3A98-DF8B-B0E345B80BC8}"/>
              </a:ext>
            </a:extLst>
          </p:cNvPr>
          <p:cNvSpPr>
            <a:spLocks noGrp="1"/>
          </p:cNvSpPr>
          <p:nvPr>
            <p:ph type="sldNum" sz="quarter" idx="12"/>
          </p:nvPr>
        </p:nvSpPr>
        <p:spPr/>
        <p:txBody>
          <a:bodyPr/>
          <a:lstStyle/>
          <a:p>
            <a:fld id="{42A29A67-5431-0245-8047-6C834CEF8AE7}" type="slidenum">
              <a:rPr lang="en-US" smtClean="0"/>
              <a:t>‹#›</a:t>
            </a:fld>
            <a:endParaRPr lang="en-US"/>
          </a:p>
        </p:txBody>
      </p:sp>
    </p:spTree>
    <p:extLst>
      <p:ext uri="{BB962C8B-B14F-4D97-AF65-F5344CB8AC3E}">
        <p14:creationId xmlns:p14="http://schemas.microsoft.com/office/powerpoint/2010/main" val="36713901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E3CC82-510F-8C84-8654-2D3924897121}"/>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7E6C5392-4FAD-BD55-B6C8-6597186C2E8A}"/>
              </a:ext>
            </a:extLst>
          </p:cNvPr>
          <p:cNvSpPr>
            <a:spLocks noGrp="1"/>
          </p:cNvSpPr>
          <p:nvPr>
            <p:ph sz="half" idx="1"/>
          </p:nvPr>
        </p:nvSpPr>
        <p:spPr>
          <a:xfrm>
            <a:off x="1676400" y="3651250"/>
            <a:ext cx="10363200" cy="870267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D9538A0D-99D3-99FF-3ACD-32A1A7491FEE}"/>
              </a:ext>
            </a:extLst>
          </p:cNvPr>
          <p:cNvSpPr>
            <a:spLocks noGrp="1"/>
          </p:cNvSpPr>
          <p:nvPr>
            <p:ph sz="half" idx="2"/>
          </p:nvPr>
        </p:nvSpPr>
        <p:spPr>
          <a:xfrm>
            <a:off x="12344400" y="3651250"/>
            <a:ext cx="10363200" cy="870267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B93892E4-B90B-1F8E-1124-0FAA0B6C373A}"/>
              </a:ext>
            </a:extLst>
          </p:cNvPr>
          <p:cNvSpPr>
            <a:spLocks noGrp="1"/>
          </p:cNvSpPr>
          <p:nvPr>
            <p:ph type="dt" sz="half" idx="10"/>
          </p:nvPr>
        </p:nvSpPr>
        <p:spPr/>
        <p:txBody>
          <a:bodyPr/>
          <a:lstStyle/>
          <a:p>
            <a:fld id="{7EE85A36-5D8F-C54C-8C9B-64680B9888C2}" type="datetimeFigureOut">
              <a:rPr lang="en-US" smtClean="0"/>
              <a:t>7/28/2026</a:t>
            </a:fld>
            <a:endParaRPr lang="en-US"/>
          </a:p>
        </p:txBody>
      </p:sp>
      <p:sp>
        <p:nvSpPr>
          <p:cNvPr id="6" name="Footer Placeholder 5">
            <a:extLst>
              <a:ext uri="{FF2B5EF4-FFF2-40B4-BE49-F238E27FC236}">
                <a16:creationId xmlns:a16="http://schemas.microsoft.com/office/drawing/2014/main" id="{CF64FF56-6B9F-FEFB-2743-BD9FB234727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5982208-E336-BC6C-738E-68CC991189E4}"/>
              </a:ext>
            </a:extLst>
          </p:cNvPr>
          <p:cNvSpPr>
            <a:spLocks noGrp="1"/>
          </p:cNvSpPr>
          <p:nvPr>
            <p:ph type="sldNum" sz="quarter" idx="12"/>
          </p:nvPr>
        </p:nvSpPr>
        <p:spPr/>
        <p:txBody>
          <a:bodyPr/>
          <a:lstStyle/>
          <a:p>
            <a:fld id="{42A29A67-5431-0245-8047-6C834CEF8AE7}" type="slidenum">
              <a:rPr lang="en-US" smtClean="0"/>
              <a:t>‹#›</a:t>
            </a:fld>
            <a:endParaRPr lang="en-US"/>
          </a:p>
        </p:txBody>
      </p:sp>
    </p:spTree>
    <p:extLst>
      <p:ext uri="{BB962C8B-B14F-4D97-AF65-F5344CB8AC3E}">
        <p14:creationId xmlns:p14="http://schemas.microsoft.com/office/powerpoint/2010/main" val="41041081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0FF744-4351-4228-7407-CC91B645B3B6}"/>
              </a:ext>
            </a:extLst>
          </p:cNvPr>
          <p:cNvSpPr>
            <a:spLocks noGrp="1"/>
          </p:cNvSpPr>
          <p:nvPr>
            <p:ph type="title"/>
          </p:nvPr>
        </p:nvSpPr>
        <p:spPr>
          <a:xfrm>
            <a:off x="1679576" y="730251"/>
            <a:ext cx="21031200" cy="2651126"/>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BC3A8A4D-0D55-59C8-C140-4A94832BD790}"/>
              </a:ext>
            </a:extLst>
          </p:cNvPr>
          <p:cNvSpPr>
            <a:spLocks noGrp="1"/>
          </p:cNvSpPr>
          <p:nvPr>
            <p:ph type="body" idx="1"/>
          </p:nvPr>
        </p:nvSpPr>
        <p:spPr>
          <a:xfrm>
            <a:off x="1679577" y="3362326"/>
            <a:ext cx="10315574" cy="1647824"/>
          </a:xfrm>
        </p:spPr>
        <p:txBody>
          <a:bodyPr anchor="b"/>
          <a:lstStyle>
            <a:lvl1pPr marL="0" indent="0">
              <a:buNone/>
              <a:defRPr sz="4800" b="1"/>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en-GB"/>
              <a:t>Click to edit Master text styles</a:t>
            </a:r>
          </a:p>
        </p:txBody>
      </p:sp>
      <p:sp>
        <p:nvSpPr>
          <p:cNvPr id="4" name="Content Placeholder 3">
            <a:extLst>
              <a:ext uri="{FF2B5EF4-FFF2-40B4-BE49-F238E27FC236}">
                <a16:creationId xmlns:a16="http://schemas.microsoft.com/office/drawing/2014/main" id="{AE6314BC-A0FA-246A-D06D-895F5313657C}"/>
              </a:ext>
            </a:extLst>
          </p:cNvPr>
          <p:cNvSpPr>
            <a:spLocks noGrp="1"/>
          </p:cNvSpPr>
          <p:nvPr>
            <p:ph sz="half" idx="2"/>
          </p:nvPr>
        </p:nvSpPr>
        <p:spPr>
          <a:xfrm>
            <a:off x="1679577" y="5010150"/>
            <a:ext cx="10315574" cy="736917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AFB43C0C-9CAF-B53F-BE9E-62FE3944A6E9}"/>
              </a:ext>
            </a:extLst>
          </p:cNvPr>
          <p:cNvSpPr>
            <a:spLocks noGrp="1"/>
          </p:cNvSpPr>
          <p:nvPr>
            <p:ph type="body" sz="quarter" idx="3"/>
          </p:nvPr>
        </p:nvSpPr>
        <p:spPr>
          <a:xfrm>
            <a:off x="12344400" y="3362326"/>
            <a:ext cx="10366376" cy="1647824"/>
          </a:xfrm>
        </p:spPr>
        <p:txBody>
          <a:bodyPr anchor="b"/>
          <a:lstStyle>
            <a:lvl1pPr marL="0" indent="0">
              <a:buNone/>
              <a:defRPr sz="4800" b="1"/>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en-GB"/>
              <a:t>Click to edit Master text styles</a:t>
            </a:r>
          </a:p>
        </p:txBody>
      </p:sp>
      <p:sp>
        <p:nvSpPr>
          <p:cNvPr id="6" name="Content Placeholder 5">
            <a:extLst>
              <a:ext uri="{FF2B5EF4-FFF2-40B4-BE49-F238E27FC236}">
                <a16:creationId xmlns:a16="http://schemas.microsoft.com/office/drawing/2014/main" id="{D1EDD082-DDFA-DB31-152D-99554F13E4B0}"/>
              </a:ext>
            </a:extLst>
          </p:cNvPr>
          <p:cNvSpPr>
            <a:spLocks noGrp="1"/>
          </p:cNvSpPr>
          <p:nvPr>
            <p:ph sz="quarter" idx="4"/>
          </p:nvPr>
        </p:nvSpPr>
        <p:spPr>
          <a:xfrm>
            <a:off x="12344400" y="5010150"/>
            <a:ext cx="10366376" cy="736917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99FB5443-6956-0BCD-B62E-C5CDE1BFCC60}"/>
              </a:ext>
            </a:extLst>
          </p:cNvPr>
          <p:cNvSpPr>
            <a:spLocks noGrp="1"/>
          </p:cNvSpPr>
          <p:nvPr>
            <p:ph type="dt" sz="half" idx="10"/>
          </p:nvPr>
        </p:nvSpPr>
        <p:spPr/>
        <p:txBody>
          <a:bodyPr/>
          <a:lstStyle/>
          <a:p>
            <a:fld id="{7EE85A36-5D8F-C54C-8C9B-64680B9888C2}" type="datetimeFigureOut">
              <a:rPr lang="en-US" smtClean="0"/>
              <a:t>7/28/2026</a:t>
            </a:fld>
            <a:endParaRPr lang="en-US"/>
          </a:p>
        </p:txBody>
      </p:sp>
      <p:sp>
        <p:nvSpPr>
          <p:cNvPr id="8" name="Footer Placeholder 7">
            <a:extLst>
              <a:ext uri="{FF2B5EF4-FFF2-40B4-BE49-F238E27FC236}">
                <a16:creationId xmlns:a16="http://schemas.microsoft.com/office/drawing/2014/main" id="{DEFC1A78-8A7A-D86F-8FAC-E772CEE9D92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9BC358D-BD27-81F4-E77B-CF26A5F8B655}"/>
              </a:ext>
            </a:extLst>
          </p:cNvPr>
          <p:cNvSpPr>
            <a:spLocks noGrp="1"/>
          </p:cNvSpPr>
          <p:nvPr>
            <p:ph type="sldNum" sz="quarter" idx="12"/>
          </p:nvPr>
        </p:nvSpPr>
        <p:spPr/>
        <p:txBody>
          <a:bodyPr/>
          <a:lstStyle/>
          <a:p>
            <a:fld id="{42A29A67-5431-0245-8047-6C834CEF8AE7}" type="slidenum">
              <a:rPr lang="en-US" smtClean="0"/>
              <a:t>‹#›</a:t>
            </a:fld>
            <a:endParaRPr lang="en-US"/>
          </a:p>
        </p:txBody>
      </p:sp>
    </p:spTree>
    <p:extLst>
      <p:ext uri="{BB962C8B-B14F-4D97-AF65-F5344CB8AC3E}">
        <p14:creationId xmlns:p14="http://schemas.microsoft.com/office/powerpoint/2010/main" val="38955383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65FF8E-A9AB-061D-C3D1-72D9E149DECE}"/>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F8095248-49D3-20E9-B9A3-CC88A720501F}"/>
              </a:ext>
            </a:extLst>
          </p:cNvPr>
          <p:cNvSpPr>
            <a:spLocks noGrp="1"/>
          </p:cNvSpPr>
          <p:nvPr>
            <p:ph type="dt" sz="half" idx="10"/>
          </p:nvPr>
        </p:nvSpPr>
        <p:spPr/>
        <p:txBody>
          <a:bodyPr/>
          <a:lstStyle/>
          <a:p>
            <a:fld id="{7EE85A36-5D8F-C54C-8C9B-64680B9888C2}" type="datetimeFigureOut">
              <a:rPr lang="en-US" smtClean="0"/>
              <a:t>7/28/2026</a:t>
            </a:fld>
            <a:endParaRPr lang="en-US"/>
          </a:p>
        </p:txBody>
      </p:sp>
      <p:sp>
        <p:nvSpPr>
          <p:cNvPr id="4" name="Footer Placeholder 3">
            <a:extLst>
              <a:ext uri="{FF2B5EF4-FFF2-40B4-BE49-F238E27FC236}">
                <a16:creationId xmlns:a16="http://schemas.microsoft.com/office/drawing/2014/main" id="{C10EBDC1-B054-D435-3D70-D017D04DD3A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41C9314-1DF8-AE42-BF66-6AA86684863E}"/>
              </a:ext>
            </a:extLst>
          </p:cNvPr>
          <p:cNvSpPr>
            <a:spLocks noGrp="1"/>
          </p:cNvSpPr>
          <p:nvPr>
            <p:ph type="sldNum" sz="quarter" idx="12"/>
          </p:nvPr>
        </p:nvSpPr>
        <p:spPr/>
        <p:txBody>
          <a:bodyPr/>
          <a:lstStyle/>
          <a:p>
            <a:fld id="{42A29A67-5431-0245-8047-6C834CEF8AE7}" type="slidenum">
              <a:rPr lang="en-US" smtClean="0"/>
              <a:t>‹#›</a:t>
            </a:fld>
            <a:endParaRPr lang="en-US"/>
          </a:p>
        </p:txBody>
      </p:sp>
    </p:spTree>
    <p:extLst>
      <p:ext uri="{BB962C8B-B14F-4D97-AF65-F5344CB8AC3E}">
        <p14:creationId xmlns:p14="http://schemas.microsoft.com/office/powerpoint/2010/main" val="6232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EFF16C1-E76F-A5B6-D3F2-587D80AFEB87}"/>
              </a:ext>
            </a:extLst>
          </p:cNvPr>
          <p:cNvSpPr>
            <a:spLocks noGrp="1"/>
          </p:cNvSpPr>
          <p:nvPr>
            <p:ph type="dt" sz="half" idx="10"/>
          </p:nvPr>
        </p:nvSpPr>
        <p:spPr/>
        <p:txBody>
          <a:bodyPr/>
          <a:lstStyle/>
          <a:p>
            <a:fld id="{7EE85A36-5D8F-C54C-8C9B-64680B9888C2}" type="datetimeFigureOut">
              <a:rPr lang="en-US" smtClean="0"/>
              <a:t>7/28/2026</a:t>
            </a:fld>
            <a:endParaRPr lang="en-US"/>
          </a:p>
        </p:txBody>
      </p:sp>
      <p:sp>
        <p:nvSpPr>
          <p:cNvPr id="3" name="Footer Placeholder 2">
            <a:extLst>
              <a:ext uri="{FF2B5EF4-FFF2-40B4-BE49-F238E27FC236}">
                <a16:creationId xmlns:a16="http://schemas.microsoft.com/office/drawing/2014/main" id="{8A8A8C07-E57F-DF8D-ADEA-11A13A36A3D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06D6DA9-F073-BA61-8CF8-4E2215849205}"/>
              </a:ext>
            </a:extLst>
          </p:cNvPr>
          <p:cNvSpPr>
            <a:spLocks noGrp="1"/>
          </p:cNvSpPr>
          <p:nvPr>
            <p:ph type="sldNum" sz="quarter" idx="12"/>
          </p:nvPr>
        </p:nvSpPr>
        <p:spPr/>
        <p:txBody>
          <a:bodyPr/>
          <a:lstStyle/>
          <a:p>
            <a:fld id="{42A29A67-5431-0245-8047-6C834CEF8AE7}" type="slidenum">
              <a:rPr lang="en-US" smtClean="0"/>
              <a:t>‹#›</a:t>
            </a:fld>
            <a:endParaRPr lang="en-US"/>
          </a:p>
        </p:txBody>
      </p:sp>
    </p:spTree>
    <p:extLst>
      <p:ext uri="{BB962C8B-B14F-4D97-AF65-F5344CB8AC3E}">
        <p14:creationId xmlns:p14="http://schemas.microsoft.com/office/powerpoint/2010/main" val="14259339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57F290-DDD4-3BC4-CA9C-DE32A2B4311A}"/>
              </a:ext>
            </a:extLst>
          </p:cNvPr>
          <p:cNvSpPr>
            <a:spLocks noGrp="1"/>
          </p:cNvSpPr>
          <p:nvPr>
            <p:ph type="title"/>
          </p:nvPr>
        </p:nvSpPr>
        <p:spPr>
          <a:xfrm>
            <a:off x="1679577" y="914400"/>
            <a:ext cx="7864474" cy="3200400"/>
          </a:xfrm>
        </p:spPr>
        <p:txBody>
          <a:bodyPr anchor="b"/>
          <a:lstStyle>
            <a:lvl1pPr>
              <a:defRPr sz="64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7999D8B4-A487-4DFD-FD81-64F1ED7E6ED2}"/>
              </a:ext>
            </a:extLst>
          </p:cNvPr>
          <p:cNvSpPr>
            <a:spLocks noGrp="1"/>
          </p:cNvSpPr>
          <p:nvPr>
            <p:ph idx="1"/>
          </p:nvPr>
        </p:nvSpPr>
        <p:spPr>
          <a:xfrm>
            <a:off x="10366376" y="1974851"/>
            <a:ext cx="12344400" cy="9747250"/>
          </a:xfrm>
        </p:spPr>
        <p:txBody>
          <a:bodyPr/>
          <a:lstStyle>
            <a:lvl1pPr>
              <a:defRPr sz="6400"/>
            </a:lvl1pPr>
            <a:lvl2pPr>
              <a:defRPr sz="5600"/>
            </a:lvl2pPr>
            <a:lvl3pPr>
              <a:defRPr sz="4800"/>
            </a:lvl3pPr>
            <a:lvl4pPr>
              <a:defRPr sz="4000"/>
            </a:lvl4pPr>
            <a:lvl5pPr>
              <a:defRPr sz="4000"/>
            </a:lvl5pPr>
            <a:lvl6pPr>
              <a:defRPr sz="4000"/>
            </a:lvl6pPr>
            <a:lvl7pPr>
              <a:defRPr sz="4000"/>
            </a:lvl7pPr>
            <a:lvl8pPr>
              <a:defRPr sz="4000"/>
            </a:lvl8pPr>
            <a:lvl9pPr>
              <a:defRPr sz="4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852A0F29-1412-9644-79B7-89D9459236A5}"/>
              </a:ext>
            </a:extLst>
          </p:cNvPr>
          <p:cNvSpPr>
            <a:spLocks noGrp="1"/>
          </p:cNvSpPr>
          <p:nvPr>
            <p:ph type="body" sz="half" idx="2"/>
          </p:nvPr>
        </p:nvSpPr>
        <p:spPr>
          <a:xfrm>
            <a:off x="1679577" y="4114800"/>
            <a:ext cx="7864474" cy="7623176"/>
          </a:xfrm>
        </p:spPr>
        <p:txBody>
          <a:bodyPr/>
          <a:lstStyle>
            <a:lvl1pPr marL="0" indent="0">
              <a:buNone/>
              <a:defRPr sz="3200"/>
            </a:lvl1pPr>
            <a:lvl2pPr marL="914400" indent="0">
              <a:buNone/>
              <a:defRPr sz="2800"/>
            </a:lvl2pPr>
            <a:lvl3pPr marL="1828800" indent="0">
              <a:buNone/>
              <a:defRPr sz="2400"/>
            </a:lvl3pPr>
            <a:lvl4pPr marL="2743200" indent="0">
              <a:buNone/>
              <a:defRPr sz="2000"/>
            </a:lvl4pPr>
            <a:lvl5pPr marL="3657600" indent="0">
              <a:buNone/>
              <a:defRPr sz="2000"/>
            </a:lvl5pPr>
            <a:lvl6pPr marL="4572000" indent="0">
              <a:buNone/>
              <a:defRPr sz="2000"/>
            </a:lvl6pPr>
            <a:lvl7pPr marL="5486400" indent="0">
              <a:buNone/>
              <a:defRPr sz="2000"/>
            </a:lvl7pPr>
            <a:lvl8pPr marL="6400800" indent="0">
              <a:buNone/>
              <a:defRPr sz="2000"/>
            </a:lvl8pPr>
            <a:lvl9pPr marL="7315200" indent="0">
              <a:buNone/>
              <a:defRPr sz="2000"/>
            </a:lvl9pPr>
          </a:lstStyle>
          <a:p>
            <a:pPr lvl="0"/>
            <a:r>
              <a:rPr lang="en-GB"/>
              <a:t>Click to edit Master text styles</a:t>
            </a:r>
          </a:p>
        </p:txBody>
      </p:sp>
      <p:sp>
        <p:nvSpPr>
          <p:cNvPr id="5" name="Date Placeholder 4">
            <a:extLst>
              <a:ext uri="{FF2B5EF4-FFF2-40B4-BE49-F238E27FC236}">
                <a16:creationId xmlns:a16="http://schemas.microsoft.com/office/drawing/2014/main" id="{E44F443E-46F0-87B9-77F7-F2F07A259065}"/>
              </a:ext>
            </a:extLst>
          </p:cNvPr>
          <p:cNvSpPr>
            <a:spLocks noGrp="1"/>
          </p:cNvSpPr>
          <p:nvPr>
            <p:ph type="dt" sz="half" idx="10"/>
          </p:nvPr>
        </p:nvSpPr>
        <p:spPr/>
        <p:txBody>
          <a:bodyPr/>
          <a:lstStyle/>
          <a:p>
            <a:fld id="{7EE85A36-5D8F-C54C-8C9B-64680B9888C2}" type="datetimeFigureOut">
              <a:rPr lang="en-US" smtClean="0"/>
              <a:t>7/28/2026</a:t>
            </a:fld>
            <a:endParaRPr lang="en-US"/>
          </a:p>
        </p:txBody>
      </p:sp>
      <p:sp>
        <p:nvSpPr>
          <p:cNvPr id="6" name="Footer Placeholder 5">
            <a:extLst>
              <a:ext uri="{FF2B5EF4-FFF2-40B4-BE49-F238E27FC236}">
                <a16:creationId xmlns:a16="http://schemas.microsoft.com/office/drawing/2014/main" id="{20051F71-4411-0030-2AA0-D6AC6C49EF2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01F3E5-C096-B76E-9D0E-7F9628247B1D}"/>
              </a:ext>
            </a:extLst>
          </p:cNvPr>
          <p:cNvSpPr>
            <a:spLocks noGrp="1"/>
          </p:cNvSpPr>
          <p:nvPr>
            <p:ph type="sldNum" sz="quarter" idx="12"/>
          </p:nvPr>
        </p:nvSpPr>
        <p:spPr/>
        <p:txBody>
          <a:bodyPr/>
          <a:lstStyle/>
          <a:p>
            <a:fld id="{42A29A67-5431-0245-8047-6C834CEF8AE7}" type="slidenum">
              <a:rPr lang="en-US" smtClean="0"/>
              <a:t>‹#›</a:t>
            </a:fld>
            <a:endParaRPr lang="en-US"/>
          </a:p>
        </p:txBody>
      </p:sp>
    </p:spTree>
    <p:extLst>
      <p:ext uri="{BB962C8B-B14F-4D97-AF65-F5344CB8AC3E}">
        <p14:creationId xmlns:p14="http://schemas.microsoft.com/office/powerpoint/2010/main" val="21007729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A0FAF8-73A0-7899-B92D-4D27E95A3AEF}"/>
              </a:ext>
            </a:extLst>
          </p:cNvPr>
          <p:cNvSpPr>
            <a:spLocks noGrp="1"/>
          </p:cNvSpPr>
          <p:nvPr>
            <p:ph type="title"/>
          </p:nvPr>
        </p:nvSpPr>
        <p:spPr>
          <a:xfrm>
            <a:off x="1679577" y="914400"/>
            <a:ext cx="7864474" cy="3200400"/>
          </a:xfrm>
        </p:spPr>
        <p:txBody>
          <a:bodyPr anchor="b"/>
          <a:lstStyle>
            <a:lvl1pPr>
              <a:defRPr sz="64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3004077A-A26A-D021-4920-A44523F75AE7}"/>
              </a:ext>
            </a:extLst>
          </p:cNvPr>
          <p:cNvSpPr>
            <a:spLocks noGrp="1"/>
          </p:cNvSpPr>
          <p:nvPr>
            <p:ph type="pic" idx="1"/>
          </p:nvPr>
        </p:nvSpPr>
        <p:spPr>
          <a:xfrm>
            <a:off x="10366376" y="1974851"/>
            <a:ext cx="12344400" cy="9747250"/>
          </a:xfrm>
        </p:spPr>
        <p:txBody>
          <a:bodyPr/>
          <a:lstStyle>
            <a:lvl1pPr marL="0" indent="0">
              <a:buNone/>
              <a:defRPr sz="6400"/>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endParaRPr lang="en-US"/>
          </a:p>
        </p:txBody>
      </p:sp>
      <p:sp>
        <p:nvSpPr>
          <p:cNvPr id="4" name="Text Placeholder 3">
            <a:extLst>
              <a:ext uri="{FF2B5EF4-FFF2-40B4-BE49-F238E27FC236}">
                <a16:creationId xmlns:a16="http://schemas.microsoft.com/office/drawing/2014/main" id="{656C3CE3-AA67-2FD7-0AA8-8C59D4BEB069}"/>
              </a:ext>
            </a:extLst>
          </p:cNvPr>
          <p:cNvSpPr>
            <a:spLocks noGrp="1"/>
          </p:cNvSpPr>
          <p:nvPr>
            <p:ph type="body" sz="half" idx="2"/>
          </p:nvPr>
        </p:nvSpPr>
        <p:spPr>
          <a:xfrm>
            <a:off x="1679577" y="4114800"/>
            <a:ext cx="7864474" cy="7623176"/>
          </a:xfrm>
        </p:spPr>
        <p:txBody>
          <a:bodyPr/>
          <a:lstStyle>
            <a:lvl1pPr marL="0" indent="0">
              <a:buNone/>
              <a:defRPr sz="3200"/>
            </a:lvl1pPr>
            <a:lvl2pPr marL="914400" indent="0">
              <a:buNone/>
              <a:defRPr sz="2800"/>
            </a:lvl2pPr>
            <a:lvl3pPr marL="1828800" indent="0">
              <a:buNone/>
              <a:defRPr sz="2400"/>
            </a:lvl3pPr>
            <a:lvl4pPr marL="2743200" indent="0">
              <a:buNone/>
              <a:defRPr sz="2000"/>
            </a:lvl4pPr>
            <a:lvl5pPr marL="3657600" indent="0">
              <a:buNone/>
              <a:defRPr sz="2000"/>
            </a:lvl5pPr>
            <a:lvl6pPr marL="4572000" indent="0">
              <a:buNone/>
              <a:defRPr sz="2000"/>
            </a:lvl6pPr>
            <a:lvl7pPr marL="5486400" indent="0">
              <a:buNone/>
              <a:defRPr sz="2000"/>
            </a:lvl7pPr>
            <a:lvl8pPr marL="6400800" indent="0">
              <a:buNone/>
              <a:defRPr sz="2000"/>
            </a:lvl8pPr>
            <a:lvl9pPr marL="7315200" indent="0">
              <a:buNone/>
              <a:defRPr sz="2000"/>
            </a:lvl9pPr>
          </a:lstStyle>
          <a:p>
            <a:pPr lvl="0"/>
            <a:r>
              <a:rPr lang="en-GB"/>
              <a:t>Click to edit Master text styles</a:t>
            </a:r>
          </a:p>
        </p:txBody>
      </p:sp>
      <p:sp>
        <p:nvSpPr>
          <p:cNvPr id="5" name="Date Placeholder 4">
            <a:extLst>
              <a:ext uri="{FF2B5EF4-FFF2-40B4-BE49-F238E27FC236}">
                <a16:creationId xmlns:a16="http://schemas.microsoft.com/office/drawing/2014/main" id="{496433F0-8DA6-D574-B164-C0B840C3EBBE}"/>
              </a:ext>
            </a:extLst>
          </p:cNvPr>
          <p:cNvSpPr>
            <a:spLocks noGrp="1"/>
          </p:cNvSpPr>
          <p:nvPr>
            <p:ph type="dt" sz="half" idx="10"/>
          </p:nvPr>
        </p:nvSpPr>
        <p:spPr/>
        <p:txBody>
          <a:bodyPr/>
          <a:lstStyle/>
          <a:p>
            <a:fld id="{7EE85A36-5D8F-C54C-8C9B-64680B9888C2}" type="datetimeFigureOut">
              <a:rPr lang="en-US" smtClean="0"/>
              <a:t>7/28/2026</a:t>
            </a:fld>
            <a:endParaRPr lang="en-US"/>
          </a:p>
        </p:txBody>
      </p:sp>
      <p:sp>
        <p:nvSpPr>
          <p:cNvPr id="6" name="Footer Placeholder 5">
            <a:extLst>
              <a:ext uri="{FF2B5EF4-FFF2-40B4-BE49-F238E27FC236}">
                <a16:creationId xmlns:a16="http://schemas.microsoft.com/office/drawing/2014/main" id="{CA6C1031-D007-599D-E4AA-6CFDB01A698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21FCAF3-55A5-A9C4-BC11-2FD024E5623C}"/>
              </a:ext>
            </a:extLst>
          </p:cNvPr>
          <p:cNvSpPr>
            <a:spLocks noGrp="1"/>
          </p:cNvSpPr>
          <p:nvPr>
            <p:ph type="sldNum" sz="quarter" idx="12"/>
          </p:nvPr>
        </p:nvSpPr>
        <p:spPr/>
        <p:txBody>
          <a:bodyPr/>
          <a:lstStyle/>
          <a:p>
            <a:fld id="{42A29A67-5431-0245-8047-6C834CEF8AE7}" type="slidenum">
              <a:rPr lang="en-US" smtClean="0"/>
              <a:t>‹#›</a:t>
            </a:fld>
            <a:endParaRPr lang="en-US"/>
          </a:p>
        </p:txBody>
      </p:sp>
    </p:spTree>
    <p:extLst>
      <p:ext uri="{BB962C8B-B14F-4D97-AF65-F5344CB8AC3E}">
        <p14:creationId xmlns:p14="http://schemas.microsoft.com/office/powerpoint/2010/main" val="27717400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ABC2923-8EF6-E2A8-5A54-5D3F500A4002}"/>
              </a:ext>
            </a:extLst>
          </p:cNvPr>
          <p:cNvSpPr>
            <a:spLocks noGrp="1"/>
          </p:cNvSpPr>
          <p:nvPr>
            <p:ph type="title"/>
          </p:nvPr>
        </p:nvSpPr>
        <p:spPr>
          <a:xfrm>
            <a:off x="1676400" y="730251"/>
            <a:ext cx="21031200" cy="2651126"/>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78C16D4A-4B0E-EF00-185D-7BA1D3536E46}"/>
              </a:ext>
            </a:extLst>
          </p:cNvPr>
          <p:cNvSpPr>
            <a:spLocks noGrp="1"/>
          </p:cNvSpPr>
          <p:nvPr>
            <p:ph type="body" idx="1"/>
          </p:nvPr>
        </p:nvSpPr>
        <p:spPr>
          <a:xfrm>
            <a:off x="1676400" y="3651250"/>
            <a:ext cx="21031200" cy="8702676"/>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a:extLst>
              <a:ext uri="{FF2B5EF4-FFF2-40B4-BE49-F238E27FC236}">
                <a16:creationId xmlns:a16="http://schemas.microsoft.com/office/drawing/2014/main" id="{9474BACC-E4F5-76EA-5501-A6C7CD33E5D0}"/>
              </a:ext>
            </a:extLst>
          </p:cNvPr>
          <p:cNvSpPr>
            <a:spLocks noGrp="1"/>
          </p:cNvSpPr>
          <p:nvPr>
            <p:ph type="dt" sz="half" idx="2"/>
          </p:nvPr>
        </p:nvSpPr>
        <p:spPr>
          <a:xfrm>
            <a:off x="1676400" y="12712701"/>
            <a:ext cx="5486400" cy="730250"/>
          </a:xfrm>
          <a:prstGeom prst="rect">
            <a:avLst/>
          </a:prstGeom>
        </p:spPr>
        <p:txBody>
          <a:bodyPr vert="horz" lIns="91440" tIns="45720" rIns="91440" bIns="45720" rtlCol="0" anchor="ctr"/>
          <a:lstStyle>
            <a:lvl1pPr algn="l">
              <a:defRPr sz="2400">
                <a:solidFill>
                  <a:schemeClr val="tx1">
                    <a:tint val="82000"/>
                  </a:schemeClr>
                </a:solidFill>
              </a:defRPr>
            </a:lvl1pPr>
          </a:lstStyle>
          <a:p>
            <a:fld id="{7EE85A36-5D8F-C54C-8C9B-64680B9888C2}" type="datetimeFigureOut">
              <a:rPr lang="en-US" smtClean="0"/>
              <a:t>7/28/2026</a:t>
            </a:fld>
            <a:endParaRPr lang="en-US"/>
          </a:p>
        </p:txBody>
      </p:sp>
      <p:sp>
        <p:nvSpPr>
          <p:cNvPr id="5" name="Footer Placeholder 4">
            <a:extLst>
              <a:ext uri="{FF2B5EF4-FFF2-40B4-BE49-F238E27FC236}">
                <a16:creationId xmlns:a16="http://schemas.microsoft.com/office/drawing/2014/main" id="{623006EB-B1F1-C5AC-04C7-B49BE7A08BE2}"/>
              </a:ext>
            </a:extLst>
          </p:cNvPr>
          <p:cNvSpPr>
            <a:spLocks noGrp="1"/>
          </p:cNvSpPr>
          <p:nvPr>
            <p:ph type="ftr" sz="quarter" idx="3"/>
          </p:nvPr>
        </p:nvSpPr>
        <p:spPr>
          <a:xfrm>
            <a:off x="8077200" y="12712701"/>
            <a:ext cx="8229600" cy="730250"/>
          </a:xfrm>
          <a:prstGeom prst="rect">
            <a:avLst/>
          </a:prstGeom>
        </p:spPr>
        <p:txBody>
          <a:bodyPr vert="horz" lIns="91440" tIns="45720" rIns="91440" bIns="45720" rtlCol="0" anchor="ctr"/>
          <a:lstStyle>
            <a:lvl1pPr algn="ctr">
              <a:defRPr sz="24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BC3E0242-E4E3-0D26-7A89-89CCAE3DB3ED}"/>
              </a:ext>
            </a:extLst>
          </p:cNvPr>
          <p:cNvSpPr>
            <a:spLocks noGrp="1"/>
          </p:cNvSpPr>
          <p:nvPr>
            <p:ph type="sldNum" sz="quarter" idx="4"/>
          </p:nvPr>
        </p:nvSpPr>
        <p:spPr>
          <a:xfrm>
            <a:off x="17221200" y="12712701"/>
            <a:ext cx="5486400" cy="730250"/>
          </a:xfrm>
          <a:prstGeom prst="rect">
            <a:avLst/>
          </a:prstGeom>
        </p:spPr>
        <p:txBody>
          <a:bodyPr vert="horz" lIns="91440" tIns="45720" rIns="91440" bIns="45720" rtlCol="0" anchor="ctr"/>
          <a:lstStyle>
            <a:lvl1pPr algn="r">
              <a:defRPr sz="2400">
                <a:solidFill>
                  <a:schemeClr val="tx1">
                    <a:tint val="82000"/>
                  </a:schemeClr>
                </a:solidFill>
              </a:defRPr>
            </a:lvl1pPr>
          </a:lstStyle>
          <a:p>
            <a:fld id="{42A29A67-5431-0245-8047-6C834CEF8AE7}" type="slidenum">
              <a:rPr lang="en-US" smtClean="0"/>
              <a:t>‹#›</a:t>
            </a:fld>
            <a:endParaRPr lang="en-US"/>
          </a:p>
        </p:txBody>
      </p:sp>
    </p:spTree>
    <p:extLst>
      <p:ext uri="{BB962C8B-B14F-4D97-AF65-F5344CB8AC3E}">
        <p14:creationId xmlns:p14="http://schemas.microsoft.com/office/powerpoint/2010/main" val="2937923767"/>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80" r:id="rId15"/>
    <p:sldLayoutId id="2147483681" r:id="rId16"/>
    <p:sldLayoutId id="2147483651" r:id="rId17"/>
    <p:sldLayoutId id="2147483682" r:id="rId18"/>
  </p:sldLayoutIdLst>
  <p:txStyles>
    <p:titleStyle>
      <a:lvl1pPr algn="l" defTabSz="1828800" rtl="0" eaLnBrk="1" latinLnBrk="0" hangingPunct="1">
        <a:lnSpc>
          <a:spcPct val="90000"/>
        </a:lnSpc>
        <a:spcBef>
          <a:spcPct val="0"/>
        </a:spcBef>
        <a:buNone/>
        <a:defRPr sz="8800" kern="1200">
          <a:solidFill>
            <a:schemeClr val="tx1"/>
          </a:solidFill>
          <a:latin typeface="Futura Medium" panose="020B0602020204020303" pitchFamily="34" charset="-79"/>
          <a:ea typeface="+mj-ea"/>
          <a:cs typeface="Futura Medium" panose="020B0602020204020303" pitchFamily="34" charset="-79"/>
        </a:defRPr>
      </a:lvl1pPr>
    </p:titleStyle>
    <p:bodyStyle>
      <a:lvl1pPr marL="457200" indent="-457200" algn="l" defTabSz="1828800" rtl="0" eaLnBrk="1" latinLnBrk="0" hangingPunct="1">
        <a:lnSpc>
          <a:spcPct val="90000"/>
        </a:lnSpc>
        <a:spcBef>
          <a:spcPts val="2000"/>
        </a:spcBef>
        <a:buFont typeface="Arial" panose="020B0604020202020204" pitchFamily="34" charset="0"/>
        <a:buChar char="•"/>
        <a:defRPr sz="5600" kern="1200">
          <a:solidFill>
            <a:schemeClr val="tx1"/>
          </a:solidFill>
          <a:latin typeface="Futura Medium" panose="020B0602020204020303" pitchFamily="34" charset="-79"/>
          <a:ea typeface="+mn-ea"/>
          <a:cs typeface="Futura Medium" panose="020B0602020204020303" pitchFamily="34" charset="-79"/>
        </a:defRPr>
      </a:lvl1pPr>
      <a:lvl2pPr marL="1371600" indent="-457200" algn="l" defTabSz="1828800" rtl="0" eaLnBrk="1" latinLnBrk="0" hangingPunct="1">
        <a:lnSpc>
          <a:spcPct val="90000"/>
        </a:lnSpc>
        <a:spcBef>
          <a:spcPts val="1000"/>
        </a:spcBef>
        <a:buFont typeface="Arial" panose="020B0604020202020204" pitchFamily="34" charset="0"/>
        <a:buChar char="•"/>
        <a:defRPr sz="4800" kern="1200">
          <a:solidFill>
            <a:schemeClr val="tx1"/>
          </a:solidFill>
          <a:latin typeface="Futura Medium" panose="020B0602020204020303" pitchFamily="34" charset="-79"/>
          <a:ea typeface="+mn-ea"/>
          <a:cs typeface="Futura Medium" panose="020B0602020204020303" pitchFamily="34" charset="-79"/>
        </a:defRPr>
      </a:lvl2pPr>
      <a:lvl3pPr marL="2286000" indent="-457200" algn="l" defTabSz="1828800" rtl="0" eaLnBrk="1" latinLnBrk="0" hangingPunct="1">
        <a:lnSpc>
          <a:spcPct val="90000"/>
        </a:lnSpc>
        <a:spcBef>
          <a:spcPts val="1000"/>
        </a:spcBef>
        <a:buFont typeface="Arial" panose="020B0604020202020204" pitchFamily="34" charset="0"/>
        <a:buChar char="•"/>
        <a:defRPr sz="4000" kern="1200">
          <a:solidFill>
            <a:schemeClr val="tx1"/>
          </a:solidFill>
          <a:latin typeface="Futura Medium" panose="020B0602020204020303" pitchFamily="34" charset="-79"/>
          <a:ea typeface="+mn-ea"/>
          <a:cs typeface="Futura Medium" panose="020B0602020204020303" pitchFamily="34" charset="-79"/>
        </a:defRPr>
      </a:lvl3pPr>
      <a:lvl4pPr marL="3200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Futura Medium" panose="020B0602020204020303" pitchFamily="34" charset="-79"/>
          <a:ea typeface="+mn-ea"/>
          <a:cs typeface="Futura Medium" panose="020B0602020204020303" pitchFamily="34" charset="-79"/>
        </a:defRPr>
      </a:lvl4pPr>
      <a:lvl5pPr marL="41148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Futura Medium" panose="020B0602020204020303" pitchFamily="34" charset="-79"/>
          <a:ea typeface="+mn-ea"/>
          <a:cs typeface="Futura Medium" panose="020B0602020204020303" pitchFamily="34" charset="-79"/>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13.xml"/><Relationship Id="rId5" Type="http://schemas.openxmlformats.org/officeDocument/2006/relationships/image" Target="../media/image22.jpeg"/><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27.png"/><Relationship Id="rId5" Type="http://schemas.openxmlformats.org/officeDocument/2006/relationships/image" Target="../media/image26.jpeg"/><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29.jpeg"/></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image" Target="../media/image31.jpeg"/><Relationship Id="rId5" Type="http://schemas.openxmlformats.org/officeDocument/2006/relationships/image" Target="../media/image26.jpeg"/><Relationship Id="rId4" Type="http://schemas.openxmlformats.org/officeDocument/2006/relationships/image" Target="../media/image25.jpe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3.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2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13.xml"/><Relationship Id="rId5" Type="http://schemas.openxmlformats.org/officeDocument/2006/relationships/image" Target="../media/image22.jpeg"/><Relationship Id="rId4" Type="http://schemas.openxmlformats.org/officeDocument/2006/relationships/image" Target="../media/image21.jpeg"/></Relationships>
</file>

<file path=ppt/slides/_rels/slide23.xml.rels><?xml version="1.0" encoding="UTF-8" standalone="yes"?>
<Relationships xmlns="http://schemas.openxmlformats.org/package/2006/relationships"><Relationship Id="rId8" Type="http://schemas.openxmlformats.org/officeDocument/2006/relationships/image" Target="../media/image45.jpeg"/><Relationship Id="rId13" Type="http://schemas.openxmlformats.org/officeDocument/2006/relationships/image" Target="../media/image50.png"/><Relationship Id="rId3" Type="http://schemas.openxmlformats.org/officeDocument/2006/relationships/image" Target="../media/image40.jpeg"/><Relationship Id="rId7" Type="http://schemas.openxmlformats.org/officeDocument/2006/relationships/image" Target="../media/image44.jpeg"/><Relationship Id="rId12" Type="http://schemas.openxmlformats.org/officeDocument/2006/relationships/image" Target="../media/image49.png"/><Relationship Id="rId2" Type="http://schemas.openxmlformats.org/officeDocument/2006/relationships/image" Target="../media/image39.jpeg"/><Relationship Id="rId1" Type="http://schemas.openxmlformats.org/officeDocument/2006/relationships/slideLayout" Target="../slideLayouts/slideLayout15.xml"/><Relationship Id="rId6" Type="http://schemas.openxmlformats.org/officeDocument/2006/relationships/image" Target="../media/image43.jpeg"/><Relationship Id="rId11" Type="http://schemas.openxmlformats.org/officeDocument/2006/relationships/image" Target="../media/image48.png"/><Relationship Id="rId5" Type="http://schemas.openxmlformats.org/officeDocument/2006/relationships/image" Target="../media/image42.jpeg"/><Relationship Id="rId10" Type="http://schemas.openxmlformats.org/officeDocument/2006/relationships/image" Target="../media/image47.jpeg"/><Relationship Id="rId4" Type="http://schemas.openxmlformats.org/officeDocument/2006/relationships/image" Target="../media/image41.jpeg"/><Relationship Id="rId9" Type="http://schemas.openxmlformats.org/officeDocument/2006/relationships/image" Target="../media/image46.jpeg"/></Relationships>
</file>

<file path=ppt/slides/_rels/slide24.xml.rels><?xml version="1.0" encoding="UTF-8" standalone="yes"?>
<Relationships xmlns="http://schemas.openxmlformats.org/package/2006/relationships"><Relationship Id="rId8" Type="http://schemas.openxmlformats.org/officeDocument/2006/relationships/image" Target="../media/image57.jpeg"/><Relationship Id="rId3" Type="http://schemas.openxmlformats.org/officeDocument/2006/relationships/image" Target="../media/image52.jpeg"/><Relationship Id="rId7" Type="http://schemas.openxmlformats.org/officeDocument/2006/relationships/image" Target="../media/image56.jpeg"/><Relationship Id="rId12" Type="http://schemas.openxmlformats.org/officeDocument/2006/relationships/image" Target="../media/image61.png"/><Relationship Id="rId2" Type="http://schemas.openxmlformats.org/officeDocument/2006/relationships/image" Target="../media/image51.png"/><Relationship Id="rId1" Type="http://schemas.openxmlformats.org/officeDocument/2006/relationships/slideLayout" Target="../slideLayouts/slideLayout12.xml"/><Relationship Id="rId6" Type="http://schemas.openxmlformats.org/officeDocument/2006/relationships/image" Target="../media/image55.jpeg"/><Relationship Id="rId11" Type="http://schemas.openxmlformats.org/officeDocument/2006/relationships/image" Target="../media/image60.png"/><Relationship Id="rId5" Type="http://schemas.openxmlformats.org/officeDocument/2006/relationships/image" Target="../media/image54.jpeg"/><Relationship Id="rId10" Type="http://schemas.openxmlformats.org/officeDocument/2006/relationships/image" Target="../media/image59.jpeg"/><Relationship Id="rId4" Type="http://schemas.openxmlformats.org/officeDocument/2006/relationships/image" Target="../media/image53.jpeg"/><Relationship Id="rId9" Type="http://schemas.openxmlformats.org/officeDocument/2006/relationships/image" Target="../media/image58.jpe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2.jpg"/><Relationship Id="rId1" Type="http://schemas.openxmlformats.org/officeDocument/2006/relationships/slideLayout" Target="../slideLayouts/slideLayout16.xml"/><Relationship Id="rId4" Type="http://schemas.openxmlformats.org/officeDocument/2006/relationships/image" Target="../media/image63.png"/></Relationships>
</file>

<file path=ppt/slides/_rels/slide26.xml.rels><?xml version="1.0" encoding="UTF-8" standalone="yes"?>
<Relationships xmlns="http://schemas.openxmlformats.org/package/2006/relationships"><Relationship Id="rId8" Type="http://schemas.openxmlformats.org/officeDocument/2006/relationships/image" Target="../media/image69.png"/><Relationship Id="rId13" Type="http://schemas.openxmlformats.org/officeDocument/2006/relationships/image" Target="../media/image74.png"/><Relationship Id="rId18" Type="http://schemas.openxmlformats.org/officeDocument/2006/relationships/image" Target="../media/image79.png"/><Relationship Id="rId3" Type="http://schemas.openxmlformats.org/officeDocument/2006/relationships/image" Target="../media/image64.png"/><Relationship Id="rId7" Type="http://schemas.openxmlformats.org/officeDocument/2006/relationships/image" Target="../media/image68.png"/><Relationship Id="rId12" Type="http://schemas.openxmlformats.org/officeDocument/2006/relationships/image" Target="../media/image73.png"/><Relationship Id="rId17" Type="http://schemas.openxmlformats.org/officeDocument/2006/relationships/image" Target="../media/image78.png"/><Relationship Id="rId2" Type="http://schemas.openxmlformats.org/officeDocument/2006/relationships/notesSlide" Target="../notesSlides/notesSlide20.xml"/><Relationship Id="rId16" Type="http://schemas.openxmlformats.org/officeDocument/2006/relationships/image" Target="../media/image77.png"/><Relationship Id="rId20" Type="http://schemas.openxmlformats.org/officeDocument/2006/relationships/image" Target="../media/image17.png"/><Relationship Id="rId1" Type="http://schemas.openxmlformats.org/officeDocument/2006/relationships/slideLayout" Target="../slideLayouts/slideLayout13.xml"/><Relationship Id="rId6" Type="http://schemas.openxmlformats.org/officeDocument/2006/relationships/image" Target="../media/image67.png"/><Relationship Id="rId11" Type="http://schemas.openxmlformats.org/officeDocument/2006/relationships/image" Target="../media/image72.png"/><Relationship Id="rId5" Type="http://schemas.openxmlformats.org/officeDocument/2006/relationships/image" Target="../media/image66.png"/><Relationship Id="rId15" Type="http://schemas.openxmlformats.org/officeDocument/2006/relationships/image" Target="../media/image76.png"/><Relationship Id="rId10" Type="http://schemas.openxmlformats.org/officeDocument/2006/relationships/image" Target="../media/image71.png"/><Relationship Id="rId19" Type="http://schemas.openxmlformats.org/officeDocument/2006/relationships/image" Target="../media/image80.png"/><Relationship Id="rId4" Type="http://schemas.openxmlformats.org/officeDocument/2006/relationships/image" Target="../media/image65.png"/><Relationship Id="rId9" Type="http://schemas.openxmlformats.org/officeDocument/2006/relationships/image" Target="../media/image70.png"/><Relationship Id="rId14" Type="http://schemas.openxmlformats.org/officeDocument/2006/relationships/image" Target="../media/image75.png"/></Relationships>
</file>

<file path=ppt/slides/_rels/slide27.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22.xml"/><Relationship Id="rId1" Type="http://schemas.openxmlformats.org/officeDocument/2006/relationships/slideLayout" Target="../slideLayouts/slideLayout13.xml"/><Relationship Id="rId4" Type="http://schemas.openxmlformats.org/officeDocument/2006/relationships/image" Target="../media/image83.png"/></Relationships>
</file>

<file path=ppt/slides/_rels/slide29.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23.xml"/><Relationship Id="rId1" Type="http://schemas.openxmlformats.org/officeDocument/2006/relationships/slideLayout" Target="../slideLayouts/slideLayout13.xml"/><Relationship Id="rId4" Type="http://schemas.openxmlformats.org/officeDocument/2006/relationships/image" Target="../media/image85.jpe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24.xml"/><Relationship Id="rId1" Type="http://schemas.openxmlformats.org/officeDocument/2006/relationships/slideLayout" Target="../slideLayouts/slideLayout13.xml"/><Relationship Id="rId4" Type="http://schemas.openxmlformats.org/officeDocument/2006/relationships/image" Target="../media/image87.png"/></Relationships>
</file>

<file path=ppt/slides/_rels/slide3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25.xml"/><Relationship Id="rId1" Type="http://schemas.openxmlformats.org/officeDocument/2006/relationships/slideLayout" Target="../slideLayouts/slideLayout13.xml"/><Relationship Id="rId4" Type="http://schemas.openxmlformats.org/officeDocument/2006/relationships/image" Target="../media/image89.png"/></Relationships>
</file>

<file path=ppt/slides/_rels/slide32.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image" Target="../media/image90.png"/><Relationship Id="rId7" Type="http://schemas.openxmlformats.org/officeDocument/2006/relationships/image" Target="../media/image94.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93.jpg"/><Relationship Id="rId5" Type="http://schemas.openxmlformats.org/officeDocument/2006/relationships/image" Target="../media/image92.png"/><Relationship Id="rId4" Type="http://schemas.openxmlformats.org/officeDocument/2006/relationships/image" Target="../media/image91.png"/></Relationships>
</file>

<file path=ppt/slides/_rels/slide33.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image" Target="../media/image99.png"/></Relationships>
</file>

<file path=ppt/slides/_rels/slide36.xml.rels><?xml version="1.0" encoding="UTF-8" standalone="yes"?>
<Relationships xmlns="http://schemas.openxmlformats.org/package/2006/relationships"><Relationship Id="rId8" Type="http://schemas.openxmlformats.org/officeDocument/2006/relationships/image" Target="../media/image105.jpeg"/><Relationship Id="rId3" Type="http://schemas.openxmlformats.org/officeDocument/2006/relationships/image" Target="../media/image100.jpg"/><Relationship Id="rId7" Type="http://schemas.openxmlformats.org/officeDocument/2006/relationships/image" Target="../media/image104.jpeg"/><Relationship Id="rId2" Type="http://schemas.openxmlformats.org/officeDocument/2006/relationships/image" Target="../media/image51.png"/><Relationship Id="rId1" Type="http://schemas.openxmlformats.org/officeDocument/2006/relationships/slideLayout" Target="../slideLayouts/slideLayout15.xml"/><Relationship Id="rId6" Type="http://schemas.openxmlformats.org/officeDocument/2006/relationships/image" Target="../media/image103.jpeg"/><Relationship Id="rId5" Type="http://schemas.openxmlformats.org/officeDocument/2006/relationships/image" Target="../media/image102.jpeg"/><Relationship Id="rId10" Type="http://schemas.openxmlformats.org/officeDocument/2006/relationships/image" Target="../media/image107.jpeg"/><Relationship Id="rId4" Type="http://schemas.openxmlformats.org/officeDocument/2006/relationships/image" Target="../media/image101.jpeg"/><Relationship Id="rId9" Type="http://schemas.openxmlformats.org/officeDocument/2006/relationships/image" Target="../media/image106.jpeg"/></Relationships>
</file>

<file path=ppt/slides/_rels/slide37.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4.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5.xml"/><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9542585" y="7938987"/>
            <a:ext cx="13282804" cy="3975471"/>
          </a:xfrm>
          <a:prstGeom prst="rect">
            <a:avLst/>
          </a:prstGeom>
        </p:spPr>
        <p:txBody>
          <a:bodyPr>
            <a:normAutofit fontScale="77500" lnSpcReduction="20000"/>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1pPr>
            <a:lvl2pPr marL="0" marR="0" indent="1714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2pPr>
            <a:lvl3pPr marL="0" marR="0" indent="3429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3pPr>
            <a:lvl4pPr marL="0" marR="0" indent="5143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4pPr>
            <a:lvl5pPr marL="0" marR="0" indent="6858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5pPr>
            <a:lvl6pPr marL="0" marR="0" indent="8572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6pPr>
            <a:lvl7pPr marL="0" marR="0" indent="10287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7pPr>
            <a:lvl8pPr marL="0" marR="0" indent="12001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8pPr>
            <a:lvl9pPr marL="0" marR="0" indent="13716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9pPr>
          </a:lstStyle>
          <a:p>
            <a:br>
              <a:rPr lang="en-US" sz="3200" b="1" dirty="0">
                <a:solidFill>
                  <a:srgbClr val="69BFA8"/>
                </a:solidFill>
                <a:latin typeface="Futura"/>
              </a:rPr>
            </a:br>
            <a:r>
              <a:rPr lang="en-US" sz="3200" b="1" dirty="0">
                <a:solidFill>
                  <a:srgbClr val="000099"/>
                </a:solidFill>
                <a:latin typeface="Futura"/>
              </a:rPr>
              <a:t>28 de Julio de 2026 | PNUMA</a:t>
            </a:r>
          </a:p>
          <a:p>
            <a:endParaRPr lang="en-US" sz="3200" b="1" dirty="0">
              <a:solidFill>
                <a:srgbClr val="000099"/>
              </a:solidFill>
              <a:latin typeface="Futura"/>
            </a:endParaRPr>
          </a:p>
          <a:p>
            <a:r>
              <a:rPr lang="en-US" sz="3200" b="1" dirty="0">
                <a:solidFill>
                  <a:srgbClr val="000099"/>
                </a:solidFill>
                <a:latin typeface="Futura"/>
              </a:rPr>
              <a:t>Prof Marie-Claire Cordonier Segger </a:t>
            </a:r>
            <a:r>
              <a:rPr lang="en-US" sz="2400" b="1" dirty="0">
                <a:solidFill>
                  <a:srgbClr val="000099"/>
                </a:solidFill>
                <a:latin typeface="Futura"/>
              </a:rPr>
              <a:t>WIJA FRSC FRSA, PhD (Cantab), DPhil (Oxon), MEM (Yale), BCL&amp;LLB (McGill) BA Hons</a:t>
            </a:r>
          </a:p>
          <a:p>
            <a:endParaRPr lang="en-US" sz="3200" b="1" dirty="0">
              <a:solidFill>
                <a:srgbClr val="000099"/>
              </a:solidFill>
              <a:latin typeface="Futura"/>
            </a:endParaRPr>
          </a:p>
          <a:p>
            <a:r>
              <a:rPr lang="en-US" sz="2800" b="1" dirty="0">
                <a:solidFill>
                  <a:srgbClr val="000099"/>
                </a:solidFill>
                <a:latin typeface="Futura"/>
              </a:rPr>
              <a:t>Chair in Sustainable Development Law &amp; Policy, University of Cambridge</a:t>
            </a:r>
          </a:p>
          <a:p>
            <a:r>
              <a:rPr lang="en-US" sz="2800" b="1" dirty="0">
                <a:solidFill>
                  <a:srgbClr val="000099"/>
                </a:solidFill>
                <a:latin typeface="Futura"/>
              </a:rPr>
              <a:t>Senior Director, Centre for International Sustainable Development Law (CISDL) </a:t>
            </a:r>
          </a:p>
          <a:p>
            <a:r>
              <a:rPr lang="en-US" sz="2800" b="1" dirty="0">
                <a:solidFill>
                  <a:srgbClr val="000099"/>
                </a:solidFill>
                <a:latin typeface="Futura"/>
              </a:rPr>
              <a:t>Executive Secretary, UNFCCC COP31 Climate Law &amp; Governance Initiative &amp; Chair, CBD COP17 Biodiversity Law &amp; Governance Initiative</a:t>
            </a:r>
          </a:p>
          <a:p>
            <a:r>
              <a:rPr lang="en-US" sz="2800" b="1" dirty="0">
                <a:solidFill>
                  <a:srgbClr val="000099"/>
                </a:solidFill>
                <a:latin typeface="Futura"/>
              </a:rPr>
              <a:t>President, Sustainable Development Law &amp; Governance Association</a:t>
            </a:r>
          </a:p>
          <a:p>
            <a:pPr algn="ctr"/>
            <a:endParaRPr lang="en-US" sz="3200" b="1" dirty="0">
              <a:solidFill>
                <a:srgbClr val="000099"/>
              </a:solidFill>
              <a:latin typeface="Futura"/>
            </a:endParaRPr>
          </a:p>
          <a:p>
            <a:pPr algn="ctr"/>
            <a:endParaRPr lang="en-US" sz="3200" b="1" dirty="0">
              <a:solidFill>
                <a:srgbClr val="000099"/>
              </a:solidFill>
              <a:latin typeface="Futura"/>
            </a:endParaRPr>
          </a:p>
        </p:txBody>
      </p:sp>
      <p:sp>
        <p:nvSpPr>
          <p:cNvPr id="3" name="Text Placeholder 2"/>
          <p:cNvSpPr>
            <a:spLocks noGrp="1"/>
          </p:cNvSpPr>
          <p:nvPr>
            <p:ph type="body" sz="quarter" idx="4294967295"/>
          </p:nvPr>
        </p:nvSpPr>
        <p:spPr>
          <a:xfrm>
            <a:off x="9542585" y="2457758"/>
            <a:ext cx="12391292" cy="5756031"/>
          </a:xfrm>
          <a:prstGeom prst="rect">
            <a:avLst/>
          </a:prstGeom>
        </p:spPr>
        <p:txBody>
          <a:bodyPr>
            <a:normAutofit/>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1pPr>
            <a:lvl2pPr marL="0" marR="0" indent="1714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2pPr>
            <a:lvl3pPr marL="0" marR="0" indent="3429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3pPr>
            <a:lvl4pPr marL="0" marR="0" indent="5143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4pPr>
            <a:lvl5pPr marL="0" marR="0" indent="6858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5pPr>
            <a:lvl6pPr marL="0" marR="0" indent="8572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6pPr>
            <a:lvl7pPr marL="0" marR="0" indent="10287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7pPr>
            <a:lvl8pPr marL="0" marR="0" indent="12001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8pPr>
            <a:lvl9pPr marL="0" marR="0" indent="13716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9pPr>
          </a:lstStyle>
          <a:p>
            <a:r>
              <a:rPr lang="en-US" sz="7600" b="1" dirty="0">
                <a:solidFill>
                  <a:srgbClr val="33CCCC"/>
                </a:solidFill>
                <a:latin typeface="Futura"/>
                <a:ea typeface="Calibri" panose="020F0502020204030204" pitchFamily="34" charset="0"/>
                <a:cs typeface="Times New Roman" panose="02020603050405020304" pitchFamily="18" charset="0"/>
              </a:rPr>
              <a:t>Soluciones </a:t>
            </a:r>
            <a:r>
              <a:rPr lang="en-US" sz="7600" b="1" dirty="0" err="1">
                <a:solidFill>
                  <a:srgbClr val="33CCCC"/>
                </a:solidFill>
                <a:latin typeface="Futura"/>
                <a:ea typeface="Calibri" panose="020F0502020204030204" pitchFamily="34" charset="0"/>
                <a:cs typeface="Times New Roman" panose="02020603050405020304" pitchFamily="18" charset="0"/>
              </a:rPr>
              <a:t>basadas</a:t>
            </a:r>
            <a:r>
              <a:rPr lang="en-US" sz="7600" b="1" dirty="0">
                <a:solidFill>
                  <a:srgbClr val="33CCCC"/>
                </a:solidFill>
                <a:latin typeface="Futura"/>
                <a:ea typeface="Calibri" panose="020F0502020204030204" pitchFamily="34" charset="0"/>
                <a:cs typeface="Times New Roman" panose="02020603050405020304" pitchFamily="18" charset="0"/>
              </a:rPr>
              <a:t> </a:t>
            </a:r>
            <a:r>
              <a:rPr lang="en-US" sz="7600" b="1" dirty="0" err="1">
                <a:solidFill>
                  <a:srgbClr val="33CCCC"/>
                </a:solidFill>
                <a:latin typeface="Futura"/>
                <a:ea typeface="Calibri" panose="020F0502020204030204" pitchFamily="34" charset="0"/>
                <a:cs typeface="Times New Roman" panose="02020603050405020304" pitchFamily="18" charset="0"/>
              </a:rPr>
              <a:t>en</a:t>
            </a:r>
            <a:r>
              <a:rPr lang="en-US" sz="7600" b="1" dirty="0">
                <a:solidFill>
                  <a:srgbClr val="33CCCC"/>
                </a:solidFill>
                <a:latin typeface="Futura"/>
                <a:ea typeface="Calibri" panose="020F0502020204030204" pitchFamily="34" charset="0"/>
                <a:cs typeface="Times New Roman" panose="02020603050405020304" pitchFamily="18" charset="0"/>
              </a:rPr>
              <a:t> la </a:t>
            </a:r>
            <a:r>
              <a:rPr lang="en-US" sz="7600" b="1" dirty="0" err="1">
                <a:solidFill>
                  <a:srgbClr val="33CCCC"/>
                </a:solidFill>
                <a:latin typeface="Futura"/>
                <a:ea typeface="Calibri" panose="020F0502020204030204" pitchFamily="34" charset="0"/>
                <a:cs typeface="Times New Roman" panose="02020603050405020304" pitchFamily="18" charset="0"/>
              </a:rPr>
              <a:t>naturaleza</a:t>
            </a:r>
            <a:r>
              <a:rPr lang="en-US" sz="7600" b="1" dirty="0">
                <a:solidFill>
                  <a:srgbClr val="33CCCC"/>
                </a:solidFill>
                <a:latin typeface="Futura"/>
                <a:ea typeface="Calibri" panose="020F0502020204030204" pitchFamily="34" charset="0"/>
                <a:cs typeface="Times New Roman" panose="02020603050405020304" pitchFamily="18" charset="0"/>
              </a:rPr>
              <a:t>:</a:t>
            </a:r>
          </a:p>
          <a:p>
            <a:r>
              <a:rPr lang="es-ES" sz="6000" b="1" dirty="0">
                <a:solidFill>
                  <a:schemeClr val="tx1"/>
                </a:solidFill>
                <a:latin typeface="Futura"/>
                <a:ea typeface="Calibri" panose="020F0502020204030204" pitchFamily="34" charset="0"/>
                <a:cs typeface="Times New Roman" panose="02020603050405020304" pitchFamily="18" charset="0"/>
              </a:rPr>
              <a:t>sinergias y convergencia entre las Convenciones de Río</a:t>
            </a:r>
            <a:endParaRPr lang="en-CA" sz="6000" b="1" dirty="0">
              <a:solidFill>
                <a:schemeClr val="tx1"/>
              </a:solidFill>
              <a:latin typeface="Futura"/>
            </a:endParaRPr>
          </a:p>
        </p:txBody>
      </p:sp>
      <p:sp>
        <p:nvSpPr>
          <p:cNvPr id="5" name="Text Placeholder 1"/>
          <p:cNvSpPr>
            <a:spLocks noGrp="1"/>
          </p:cNvSpPr>
          <p:nvPr>
            <p:ph type="body" sz="quarter" idx="4294967295"/>
          </p:nvPr>
        </p:nvSpPr>
        <p:spPr>
          <a:xfrm>
            <a:off x="17243405" y="12675061"/>
            <a:ext cx="6713537" cy="663575"/>
          </a:xfrm>
          <a:prstGeom prst="rect">
            <a:avLst/>
          </a:prstGeom>
        </p:spPr>
        <p:txBody>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1pPr>
            <a:lvl2pPr marL="0" marR="0" indent="1714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2pPr>
            <a:lvl3pPr marL="0" marR="0" indent="3429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3pPr>
            <a:lvl4pPr marL="0" marR="0" indent="5143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4pPr>
            <a:lvl5pPr marL="0" marR="0" indent="6858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5pPr>
            <a:lvl6pPr marL="0" marR="0" indent="8572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6pPr>
            <a:lvl7pPr marL="0" marR="0" indent="10287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7pPr>
            <a:lvl8pPr marL="0" marR="0" indent="12001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8pPr>
            <a:lvl9pPr marL="0" marR="0" indent="13716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9pPr>
          </a:lstStyle>
          <a:p>
            <a:pPr algn="r"/>
            <a:r>
              <a:rPr lang="en-US" sz="2000" dirty="0">
                <a:solidFill>
                  <a:schemeClr val="tx1"/>
                </a:solidFill>
                <a:latin typeface="Futura"/>
              </a:rPr>
              <a:t>www.cisdl.org</a:t>
            </a:r>
          </a:p>
        </p:txBody>
      </p:sp>
      <p:grpSp>
        <p:nvGrpSpPr>
          <p:cNvPr id="4" name="Group 3">
            <a:extLst>
              <a:ext uri="{FF2B5EF4-FFF2-40B4-BE49-F238E27FC236}">
                <a16:creationId xmlns:a16="http://schemas.microsoft.com/office/drawing/2014/main" id="{81F59F81-A325-E85A-6916-3EDA2FF0193C}"/>
              </a:ext>
            </a:extLst>
          </p:cNvPr>
          <p:cNvGrpSpPr/>
          <p:nvPr/>
        </p:nvGrpSpPr>
        <p:grpSpPr>
          <a:xfrm>
            <a:off x="548474" y="0"/>
            <a:ext cx="23741742" cy="2647829"/>
            <a:chOff x="0" y="704850"/>
            <a:chExt cx="24384000" cy="2992179"/>
          </a:xfrm>
        </p:grpSpPr>
        <p:sp>
          <p:nvSpPr>
            <p:cNvPr id="6" name="Rectangle 5">
              <a:extLst>
                <a:ext uri="{FF2B5EF4-FFF2-40B4-BE49-F238E27FC236}">
                  <a16:creationId xmlns:a16="http://schemas.microsoft.com/office/drawing/2014/main" id="{F5B31270-15BF-5097-35EC-19779917910D}"/>
                </a:ext>
              </a:extLst>
            </p:cNvPr>
            <p:cNvSpPr/>
            <p:nvPr/>
          </p:nvSpPr>
          <p:spPr>
            <a:xfrm>
              <a:off x="0" y="704850"/>
              <a:ext cx="24384000" cy="2992179"/>
            </a:xfrm>
            <a:prstGeom prst="rect">
              <a:avLst/>
            </a:prstGeom>
            <a:solidFill>
              <a:schemeClr val="bg1"/>
            </a:solidFill>
            <a:ln w="50800" cap="flat">
              <a:noFill/>
              <a:prstDash val="solid"/>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12800" rtl="0" fontAlgn="auto" latinLnBrk="0" hangingPunct="0">
                <a:lnSpc>
                  <a:spcPct val="80000"/>
                </a:lnSpc>
                <a:spcBef>
                  <a:spcPts val="1200"/>
                </a:spcBef>
                <a:spcAft>
                  <a:spcPts val="0"/>
                </a:spcAft>
                <a:buClrTx/>
                <a:buSzTx/>
                <a:buFontTx/>
                <a:buNone/>
                <a:tabLst/>
              </a:pPr>
              <a:endParaRPr kumimoji="0" lang="en-CA" sz="3000" b="0" i="0" u="none" strike="noStrike" cap="none" spc="0" normalizeH="0" baseline="0">
                <a:ln>
                  <a:noFill/>
                </a:ln>
                <a:solidFill>
                  <a:srgbClr val="FF404B"/>
                </a:solidFill>
                <a:effectLst/>
                <a:uFillTx/>
                <a:latin typeface="Real Text Pro"/>
                <a:ea typeface="Real Text Pro"/>
                <a:cs typeface="Real Text Pro"/>
                <a:sym typeface="Real Text Pro"/>
              </a:endParaRPr>
            </a:p>
          </p:txBody>
        </p:sp>
        <p:pic>
          <p:nvPicPr>
            <p:cNvPr id="9" name="Picture 8" descr="Logo&#10;&#10;Description automatically generated">
              <a:extLst>
                <a:ext uri="{FF2B5EF4-FFF2-40B4-BE49-F238E27FC236}">
                  <a16:creationId xmlns:a16="http://schemas.microsoft.com/office/drawing/2014/main" id="{FC5D8B5E-2D66-5EA6-05C7-153ED5BAA02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105587" y="1051660"/>
              <a:ext cx="2500372" cy="1785850"/>
            </a:xfrm>
            <a:prstGeom prst="rect">
              <a:avLst/>
            </a:prstGeom>
          </p:spPr>
        </p:pic>
      </p:grpSp>
      <p:pic>
        <p:nvPicPr>
          <p:cNvPr id="10" name="Picture 9" descr="The image is a promotional poster for the II International Conference on Environmental Law, featuring a schedule for the opening ceremony with a keynote speaker, Marie-Claire Cordonier Segger, and a moderator.&#10;&#10;AI-generated content may be incorrect.">
            <a:extLst>
              <a:ext uri="{FF2B5EF4-FFF2-40B4-BE49-F238E27FC236}">
                <a16:creationId xmlns:a16="http://schemas.microsoft.com/office/drawing/2014/main" id="{721F3EB2-3605-57A9-0C58-14ACE74E07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0059" y="2405150"/>
            <a:ext cx="7272410" cy="9414127"/>
          </a:xfrm>
          <a:prstGeom prst="rect">
            <a:avLst/>
          </a:prstGeom>
        </p:spPr>
      </p:pic>
    </p:spTree>
    <p:extLst>
      <p:ext uri="{BB962C8B-B14F-4D97-AF65-F5344CB8AC3E}">
        <p14:creationId xmlns:p14="http://schemas.microsoft.com/office/powerpoint/2010/main" val="1790668630"/>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BE636BC7-ADD4-9F0F-2A62-7C1C4CCBE9AE}"/>
              </a:ext>
            </a:extLst>
          </p:cNvPr>
          <p:cNvSpPr/>
          <p:nvPr/>
        </p:nvSpPr>
        <p:spPr>
          <a:xfrm>
            <a:off x="926593" y="1390931"/>
            <a:ext cx="4144454" cy="118242"/>
          </a:xfrm>
          <a:prstGeom prst="rect">
            <a:avLst/>
          </a:prstGeom>
          <a:solidFill>
            <a:srgbClr val="E5243B"/>
          </a:solidFill>
          <a:ln>
            <a:noFill/>
          </a:ln>
        </p:spPr>
        <p:style>
          <a:lnRef idx="2">
            <a:schemeClr val="accent1">
              <a:shade val="15000"/>
            </a:schemeClr>
          </a:lnRef>
          <a:fillRef idx="1">
            <a:schemeClr val="accent1"/>
          </a:fillRef>
          <a:effectRef idx="0">
            <a:schemeClr val="accent1"/>
          </a:effectRef>
          <a:fontRef idx="minor">
            <a:schemeClr val="lt1"/>
          </a:fontRef>
        </p:style>
        <p:txBody>
          <a:bodyPr lIns="182880" tIns="91440" rIns="182880" bIns="91440" rtlCol="0" anchor="ctr"/>
          <a:lstStyle/>
          <a:p>
            <a:pPr algn="ctr"/>
            <a:endParaRPr lang="en-US" sz="3600" dirty="0">
              <a:cs typeface="Calibri"/>
            </a:endParaRPr>
          </a:p>
        </p:txBody>
      </p:sp>
      <p:sp>
        <p:nvSpPr>
          <p:cNvPr id="38" name="Rectangle 37">
            <a:extLst>
              <a:ext uri="{FF2B5EF4-FFF2-40B4-BE49-F238E27FC236}">
                <a16:creationId xmlns:a16="http://schemas.microsoft.com/office/drawing/2014/main" id="{F2BCF687-B44E-4D38-75E1-92B93375388B}"/>
              </a:ext>
            </a:extLst>
          </p:cNvPr>
          <p:cNvSpPr/>
          <p:nvPr/>
        </p:nvSpPr>
        <p:spPr>
          <a:xfrm>
            <a:off x="3371191" y="2671880"/>
            <a:ext cx="14625894" cy="140012"/>
          </a:xfrm>
          <a:prstGeom prst="rect">
            <a:avLst/>
          </a:prstGeom>
          <a:solidFill>
            <a:srgbClr val="DDA63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a:p>
        </p:txBody>
      </p:sp>
      <p:sp>
        <p:nvSpPr>
          <p:cNvPr id="36" name="Rectangle 35">
            <a:extLst>
              <a:ext uri="{FF2B5EF4-FFF2-40B4-BE49-F238E27FC236}">
                <a16:creationId xmlns:a16="http://schemas.microsoft.com/office/drawing/2014/main" id="{F329698E-92EE-1BDA-97F6-61B367CB8D29}"/>
              </a:ext>
            </a:extLst>
          </p:cNvPr>
          <p:cNvSpPr/>
          <p:nvPr/>
        </p:nvSpPr>
        <p:spPr>
          <a:xfrm>
            <a:off x="3066390" y="3956394"/>
            <a:ext cx="10750580" cy="140012"/>
          </a:xfrm>
          <a:prstGeom prst="rect">
            <a:avLst/>
          </a:prstGeom>
          <a:solidFill>
            <a:srgbClr val="4C9F3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a:p>
        </p:txBody>
      </p:sp>
      <p:sp>
        <p:nvSpPr>
          <p:cNvPr id="35" name="Rectangle 34">
            <a:extLst>
              <a:ext uri="{FF2B5EF4-FFF2-40B4-BE49-F238E27FC236}">
                <a16:creationId xmlns:a16="http://schemas.microsoft.com/office/drawing/2014/main" id="{C0E156CB-B817-A852-4507-752C93F015B3}"/>
              </a:ext>
            </a:extLst>
          </p:cNvPr>
          <p:cNvSpPr/>
          <p:nvPr/>
        </p:nvSpPr>
        <p:spPr>
          <a:xfrm>
            <a:off x="4590391" y="8005880"/>
            <a:ext cx="8290410" cy="140012"/>
          </a:xfrm>
          <a:prstGeom prst="rect">
            <a:avLst/>
          </a:prstGeom>
          <a:solidFill>
            <a:srgbClr val="FF3A2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a:p>
        </p:txBody>
      </p:sp>
      <p:sp>
        <p:nvSpPr>
          <p:cNvPr id="32" name="Rectangle 31">
            <a:extLst>
              <a:ext uri="{FF2B5EF4-FFF2-40B4-BE49-F238E27FC236}">
                <a16:creationId xmlns:a16="http://schemas.microsoft.com/office/drawing/2014/main" id="{F2407429-B776-D919-2D6B-12102A07011D}"/>
              </a:ext>
            </a:extLst>
          </p:cNvPr>
          <p:cNvSpPr/>
          <p:nvPr/>
        </p:nvSpPr>
        <p:spPr>
          <a:xfrm>
            <a:off x="3980790" y="10248338"/>
            <a:ext cx="10750580" cy="140012"/>
          </a:xfrm>
          <a:prstGeom prst="rect">
            <a:avLst/>
          </a:prstGeom>
          <a:solidFill>
            <a:srgbClr val="26BD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a:p>
        </p:txBody>
      </p:sp>
      <p:sp>
        <p:nvSpPr>
          <p:cNvPr id="30" name="Rectangle 29">
            <a:extLst>
              <a:ext uri="{FF2B5EF4-FFF2-40B4-BE49-F238E27FC236}">
                <a16:creationId xmlns:a16="http://schemas.microsoft.com/office/drawing/2014/main" id="{A1A42283-0B3F-90D0-3892-6CD035117904}"/>
              </a:ext>
            </a:extLst>
          </p:cNvPr>
          <p:cNvSpPr/>
          <p:nvPr/>
        </p:nvSpPr>
        <p:spPr>
          <a:xfrm>
            <a:off x="932793" y="12207764"/>
            <a:ext cx="8791150" cy="140012"/>
          </a:xfrm>
          <a:prstGeom prst="rect">
            <a:avLst/>
          </a:prstGeom>
          <a:solidFill>
            <a:srgbClr val="A219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a:p>
        </p:txBody>
      </p:sp>
      <p:sp>
        <p:nvSpPr>
          <p:cNvPr id="27" name="Rectangle 26">
            <a:extLst>
              <a:ext uri="{FF2B5EF4-FFF2-40B4-BE49-F238E27FC236}">
                <a16:creationId xmlns:a16="http://schemas.microsoft.com/office/drawing/2014/main" id="{F1935D40-8D41-F5C6-5951-E217E7275DA9}"/>
              </a:ext>
            </a:extLst>
          </p:cNvPr>
          <p:cNvSpPr/>
          <p:nvPr/>
        </p:nvSpPr>
        <p:spPr>
          <a:xfrm>
            <a:off x="5069362" y="6460108"/>
            <a:ext cx="10750580" cy="140012"/>
          </a:xfrm>
          <a:prstGeom prst="rect">
            <a:avLst/>
          </a:prstGeom>
          <a:solidFill>
            <a:srgbClr val="C519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a:p>
        </p:txBody>
      </p:sp>
      <p:sp>
        <p:nvSpPr>
          <p:cNvPr id="7" name="Rectangle 6">
            <a:extLst>
              <a:ext uri="{FF2B5EF4-FFF2-40B4-BE49-F238E27FC236}">
                <a16:creationId xmlns:a16="http://schemas.microsoft.com/office/drawing/2014/main" id="{2AF32509-EF07-3F4A-ABB4-3A6FBE4105EB}"/>
              </a:ext>
            </a:extLst>
          </p:cNvPr>
          <p:cNvSpPr/>
          <p:nvPr/>
        </p:nvSpPr>
        <p:spPr>
          <a:xfrm>
            <a:off x="-21772" y="6211513"/>
            <a:ext cx="2794000" cy="425758"/>
          </a:xfrm>
          <a:prstGeom prst="rect">
            <a:avLst/>
          </a:prstGeom>
          <a:noFill/>
          <a:ln w="50800" cap="flat">
            <a:solidFill>
              <a:schemeClr val="bg1"/>
            </a:solidFill>
            <a:prstDash val="solid"/>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1pPr>
            <a:lvl2pPr marL="0" marR="0" indent="1714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2pPr>
            <a:lvl3pPr marL="0" marR="0" indent="3429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3pPr>
            <a:lvl4pPr marL="0" marR="0" indent="5143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4pPr>
            <a:lvl5pPr marL="0" marR="0" indent="6858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5pPr>
            <a:lvl6pPr marL="0" marR="0" indent="8572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6pPr>
            <a:lvl7pPr marL="0" marR="0" indent="10287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7pPr>
            <a:lvl8pPr marL="0" marR="0" indent="12001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8pPr>
            <a:lvl9pPr marL="0" marR="0" indent="13716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9pPr>
          </a:lstStyle>
          <a:p>
            <a:pPr>
              <a:lnSpc>
                <a:spcPct val="80000"/>
              </a:lnSpc>
              <a:buClrTx/>
            </a:pPr>
            <a:endParaRPr lang="en-US" sz="2000">
              <a:solidFill>
                <a:srgbClr val="FF404B"/>
              </a:solidFill>
              <a:latin typeface="Futura Medium"/>
            </a:endParaRPr>
          </a:p>
        </p:txBody>
      </p:sp>
      <p:sp>
        <p:nvSpPr>
          <p:cNvPr id="51" name="TextBox 50">
            <a:extLst>
              <a:ext uri="{FF2B5EF4-FFF2-40B4-BE49-F238E27FC236}">
                <a16:creationId xmlns:a16="http://schemas.microsoft.com/office/drawing/2014/main" id="{60E8EFE4-0353-A54D-ABF8-BA675B64B7BA}"/>
              </a:ext>
            </a:extLst>
          </p:cNvPr>
          <p:cNvSpPr txBox="1"/>
          <p:nvPr/>
        </p:nvSpPr>
        <p:spPr>
          <a:xfrm>
            <a:off x="6870456" y="4655533"/>
            <a:ext cx="7151376" cy="441146"/>
          </a:xfrm>
          <a:prstGeom prst="rect">
            <a:avLst/>
          </a:prstGeom>
          <a:noFill/>
          <a:ln w="381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1pPr>
            <a:lvl2pPr marL="0" marR="0" indent="1714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2pPr>
            <a:lvl3pPr marL="0" marR="0" indent="3429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3pPr>
            <a:lvl4pPr marL="0" marR="0" indent="5143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4pPr>
            <a:lvl5pPr marL="0" marR="0" indent="6858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5pPr>
            <a:lvl6pPr marL="0" marR="0" indent="8572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6pPr>
            <a:lvl7pPr marL="0" marR="0" indent="10287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7pPr>
            <a:lvl8pPr marL="0" marR="0" indent="12001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8pPr>
            <a:lvl9pPr marL="0" marR="0" indent="13716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9pPr>
          </a:lstStyle>
          <a:p>
            <a:pPr>
              <a:spcBef>
                <a:spcPts val="0"/>
              </a:spcBef>
            </a:pPr>
            <a:endParaRPr lang="en-US" sz="2200" dirty="0">
              <a:latin typeface="Futura Medium"/>
            </a:endParaRPr>
          </a:p>
        </p:txBody>
      </p:sp>
      <p:sp>
        <p:nvSpPr>
          <p:cNvPr id="52" name="TextBox 51">
            <a:extLst>
              <a:ext uri="{FF2B5EF4-FFF2-40B4-BE49-F238E27FC236}">
                <a16:creationId xmlns:a16="http://schemas.microsoft.com/office/drawing/2014/main" id="{41217F5D-B955-804B-A88D-6F0E2BA7789B}"/>
              </a:ext>
            </a:extLst>
          </p:cNvPr>
          <p:cNvSpPr txBox="1"/>
          <p:nvPr/>
        </p:nvSpPr>
        <p:spPr>
          <a:xfrm>
            <a:off x="15058213" y="4930283"/>
            <a:ext cx="9313658" cy="441146"/>
          </a:xfrm>
          <a:prstGeom prst="rect">
            <a:avLst/>
          </a:prstGeom>
          <a:noFill/>
          <a:ln w="38100" cap="flat">
            <a:solidFill>
              <a:schemeClr val="bg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1pPr>
            <a:lvl2pPr marL="0" marR="0" indent="1714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2pPr>
            <a:lvl3pPr marL="0" marR="0" indent="3429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3pPr>
            <a:lvl4pPr marL="0" marR="0" indent="5143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4pPr>
            <a:lvl5pPr marL="0" marR="0" indent="6858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5pPr>
            <a:lvl6pPr marL="0" marR="0" indent="8572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6pPr>
            <a:lvl7pPr marL="0" marR="0" indent="10287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7pPr>
            <a:lvl8pPr marL="0" marR="0" indent="12001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8pPr>
            <a:lvl9pPr marL="0" marR="0" indent="13716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9pPr>
          </a:lstStyle>
          <a:p>
            <a:pPr>
              <a:spcBef>
                <a:spcPts val="0"/>
              </a:spcBef>
            </a:pPr>
            <a:endParaRPr lang="en-US" sz="2200" dirty="0">
              <a:highlight>
                <a:srgbClr val="FFFFFF"/>
              </a:highlight>
              <a:latin typeface="Futura Medium"/>
            </a:endParaRPr>
          </a:p>
        </p:txBody>
      </p:sp>
      <p:sp>
        <p:nvSpPr>
          <p:cNvPr id="80" name="TextBox 79">
            <a:extLst>
              <a:ext uri="{FF2B5EF4-FFF2-40B4-BE49-F238E27FC236}">
                <a16:creationId xmlns:a16="http://schemas.microsoft.com/office/drawing/2014/main" id="{E5164089-FA0D-1A40-AC65-4B99A01E8A39}"/>
              </a:ext>
            </a:extLst>
          </p:cNvPr>
          <p:cNvSpPr txBox="1"/>
          <p:nvPr/>
        </p:nvSpPr>
        <p:spPr>
          <a:xfrm>
            <a:off x="6674515" y="1398907"/>
            <a:ext cx="7050662" cy="656590"/>
          </a:xfrm>
          <a:prstGeom prst="rect">
            <a:avLst/>
          </a:prstGeom>
          <a:noFill/>
          <a:ln w="381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1pPr>
            <a:lvl2pPr marL="0" marR="0" indent="1714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2pPr>
            <a:lvl3pPr marL="0" marR="0" indent="3429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3pPr>
            <a:lvl4pPr marL="0" marR="0" indent="5143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4pPr>
            <a:lvl5pPr marL="0" marR="0" indent="6858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5pPr>
            <a:lvl6pPr marL="0" marR="0" indent="8572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6pPr>
            <a:lvl7pPr marL="0" marR="0" indent="10287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7pPr>
            <a:lvl8pPr marL="0" marR="0" indent="12001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8pPr>
            <a:lvl9pPr marL="0" marR="0" indent="13716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9pPr>
          </a:lstStyle>
          <a:p>
            <a:pPr>
              <a:spcBef>
                <a:spcPts val="0"/>
              </a:spcBef>
            </a:pPr>
            <a:endParaRPr lang="en-CA" sz="1800" dirty="0">
              <a:highlight>
                <a:srgbClr val="FFFFFF"/>
              </a:highlight>
              <a:latin typeface="Futura Medium"/>
            </a:endParaRPr>
          </a:p>
          <a:p>
            <a:pPr>
              <a:spcBef>
                <a:spcPts val="0"/>
              </a:spcBef>
            </a:pPr>
            <a:endParaRPr lang="en-GB" sz="1800" dirty="0">
              <a:highlight>
                <a:srgbClr val="FFFFFF"/>
              </a:highlight>
              <a:latin typeface="Futura Medium"/>
            </a:endParaRPr>
          </a:p>
        </p:txBody>
      </p:sp>
      <p:pic>
        <p:nvPicPr>
          <p:cNvPr id="5" name="Picture 2" descr="Uncategorized – The F Factor">
            <a:extLst>
              <a:ext uri="{FF2B5EF4-FFF2-40B4-BE49-F238E27FC236}">
                <a16:creationId xmlns:a16="http://schemas.microsoft.com/office/drawing/2014/main" id="{9A3A0AB2-5ABB-BF42-8CFE-39ACB36395D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5068" t="-8406" r="-890" b="-2501"/>
          <a:stretch/>
        </p:blipFill>
        <p:spPr bwMode="auto">
          <a:xfrm>
            <a:off x="-28125" y="39638"/>
            <a:ext cx="5364994" cy="1298544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F024C852-6BA5-F0C3-CF4F-033228B4754A}"/>
              </a:ext>
            </a:extLst>
          </p:cNvPr>
          <p:cNvSpPr/>
          <p:nvPr/>
        </p:nvSpPr>
        <p:spPr>
          <a:xfrm>
            <a:off x="-21774" y="5848732"/>
            <a:ext cx="1230088" cy="1887696"/>
          </a:xfrm>
          <a:prstGeom prst="rect">
            <a:avLst/>
          </a:prstGeom>
          <a:solidFill>
            <a:schemeClr val="bg1"/>
          </a:solidFill>
          <a:ln w="50800" cap="flat">
            <a:noFill/>
            <a:prstDash val="solid"/>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1pPr>
            <a:lvl2pPr marL="0" marR="0" indent="1714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2pPr>
            <a:lvl3pPr marL="0" marR="0" indent="3429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3pPr>
            <a:lvl4pPr marL="0" marR="0" indent="5143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4pPr>
            <a:lvl5pPr marL="0" marR="0" indent="6858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5pPr>
            <a:lvl6pPr marL="0" marR="0" indent="8572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6pPr>
            <a:lvl7pPr marL="0" marR="0" indent="10287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7pPr>
            <a:lvl8pPr marL="0" marR="0" indent="12001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8pPr>
            <a:lvl9pPr marL="0" marR="0" indent="13716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9pPr>
          </a:lstStyle>
          <a:p>
            <a:pPr>
              <a:lnSpc>
                <a:spcPct val="80000"/>
              </a:lnSpc>
              <a:buClrTx/>
            </a:pPr>
            <a:r>
              <a:rPr lang="en-US" sz="3000">
                <a:solidFill>
                  <a:srgbClr val="FF404B"/>
                </a:solidFill>
              </a:rPr>
              <a:t>  </a:t>
            </a:r>
          </a:p>
          <a:p>
            <a:pPr>
              <a:lnSpc>
                <a:spcPct val="80000"/>
              </a:lnSpc>
              <a:buClrTx/>
            </a:pPr>
            <a:endParaRPr lang="en-US" sz="3000">
              <a:solidFill>
                <a:srgbClr val="FF404B"/>
              </a:solidFill>
            </a:endParaRPr>
          </a:p>
          <a:p>
            <a:pPr>
              <a:lnSpc>
                <a:spcPct val="80000"/>
              </a:lnSpc>
              <a:buClrTx/>
            </a:pPr>
            <a:endParaRPr lang="en-US" sz="3000">
              <a:solidFill>
                <a:srgbClr val="FF404B"/>
              </a:solidFill>
            </a:endParaRPr>
          </a:p>
          <a:p>
            <a:pPr>
              <a:lnSpc>
                <a:spcPct val="80000"/>
              </a:lnSpc>
              <a:buClrTx/>
            </a:pPr>
            <a:endParaRPr lang="en-US" sz="3000">
              <a:solidFill>
                <a:srgbClr val="FF404B"/>
              </a:solidFill>
            </a:endParaRPr>
          </a:p>
        </p:txBody>
      </p:sp>
      <p:sp>
        <p:nvSpPr>
          <p:cNvPr id="11" name="Rectangle 10">
            <a:extLst>
              <a:ext uri="{FF2B5EF4-FFF2-40B4-BE49-F238E27FC236}">
                <a16:creationId xmlns:a16="http://schemas.microsoft.com/office/drawing/2014/main" id="{C5DCCECB-72C0-CCC5-B95B-24C50E30FEFF}"/>
              </a:ext>
            </a:extLst>
          </p:cNvPr>
          <p:cNvSpPr/>
          <p:nvPr/>
        </p:nvSpPr>
        <p:spPr>
          <a:xfrm>
            <a:off x="3066392" y="11249822"/>
            <a:ext cx="10750580" cy="140012"/>
          </a:xfrm>
          <a:prstGeom prst="rect">
            <a:avLst/>
          </a:prstGeom>
          <a:solidFill>
            <a:srgbClr val="FCC30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a:p>
        </p:txBody>
      </p:sp>
      <p:sp>
        <p:nvSpPr>
          <p:cNvPr id="15" name="TextBox 14">
            <a:extLst>
              <a:ext uri="{FF2B5EF4-FFF2-40B4-BE49-F238E27FC236}">
                <a16:creationId xmlns:a16="http://schemas.microsoft.com/office/drawing/2014/main" id="{F654232F-1417-308C-CAF2-1BC134304E00}"/>
              </a:ext>
            </a:extLst>
          </p:cNvPr>
          <p:cNvSpPr txBox="1"/>
          <p:nvPr/>
        </p:nvSpPr>
        <p:spPr>
          <a:xfrm>
            <a:off x="5660570" y="6857999"/>
            <a:ext cx="7489372" cy="2769989"/>
          </a:xfrm>
          <a:prstGeom prst="rect">
            <a:avLst/>
          </a:prstGeom>
          <a:solidFill>
            <a:schemeClr val="bg1"/>
          </a:solidFill>
          <a:ln w="28575">
            <a:solidFill>
              <a:srgbClr val="FF3A21"/>
            </a:solidFill>
          </a:ln>
        </p:spPr>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r>
              <a:rPr lang="en-US" sz="2400" b="1" dirty="0">
                <a:highlight>
                  <a:srgbClr val="FFFFFF"/>
                </a:highlight>
                <a:latin typeface="Calibri" panose="020F0502020204030204" pitchFamily="34" charset="0"/>
                <a:ea typeface="+mn-lt"/>
                <a:cs typeface="Calibri" panose="020F0502020204030204" pitchFamily="34" charset="0"/>
              </a:rPr>
              <a:t>1954</a:t>
            </a:r>
            <a:r>
              <a:rPr lang="en-US" sz="2400" dirty="0">
                <a:highlight>
                  <a:srgbClr val="FFFFFF"/>
                </a:highlight>
                <a:latin typeface="Calibri" panose="020F0502020204030204" pitchFamily="34" charset="0"/>
                <a:ea typeface="+mn-lt"/>
                <a:cs typeface="Calibri" panose="020F0502020204030204" pitchFamily="34" charset="0"/>
              </a:rPr>
              <a:t> Convention on the Political Rights of Women </a:t>
            </a:r>
            <a:r>
              <a:rPr lang="en-US" sz="2100" b="1" i="1" dirty="0">
                <a:highlight>
                  <a:srgbClr val="FFFFFF"/>
                </a:highlight>
                <a:latin typeface="Calibri" panose="020F0502020204030204" pitchFamily="34" charset="0"/>
                <a:ea typeface="+mn-lt"/>
                <a:cs typeface="Calibri" panose="020F0502020204030204" pitchFamily="34" charset="0"/>
              </a:rPr>
              <a:t>[123]</a:t>
            </a:r>
          </a:p>
          <a:p>
            <a:r>
              <a:rPr lang="en-US" sz="2400" b="1" dirty="0">
                <a:highlight>
                  <a:srgbClr val="FFFFFF"/>
                </a:highlight>
                <a:latin typeface="Calibri" panose="020F0502020204030204" pitchFamily="34" charset="0"/>
                <a:ea typeface="+mn-lt"/>
                <a:cs typeface="Calibri" panose="020F0502020204030204" pitchFamily="34" charset="0"/>
              </a:rPr>
              <a:t>1958</a:t>
            </a:r>
            <a:r>
              <a:rPr lang="en-US" sz="2400" dirty="0">
                <a:highlight>
                  <a:srgbClr val="FFFFFF"/>
                </a:highlight>
                <a:latin typeface="Calibri" panose="020F0502020204030204" pitchFamily="34" charset="0"/>
                <a:ea typeface="+mn-lt"/>
                <a:cs typeface="Calibri" panose="020F0502020204030204" pitchFamily="34" charset="0"/>
              </a:rPr>
              <a:t> ILO Discrimination (Employment and Occupation) Convention </a:t>
            </a:r>
            <a:r>
              <a:rPr lang="en-US" sz="2100" b="1" i="1" dirty="0">
                <a:highlight>
                  <a:srgbClr val="FFFFFF"/>
                </a:highlight>
                <a:latin typeface="Calibri" panose="020F0502020204030204" pitchFamily="34" charset="0"/>
                <a:ea typeface="+mn-lt"/>
                <a:cs typeface="Calibri" panose="020F0502020204030204" pitchFamily="34" charset="0"/>
              </a:rPr>
              <a:t>[175]</a:t>
            </a:r>
          </a:p>
          <a:p>
            <a:r>
              <a:rPr lang="en-US" sz="2400" b="1" dirty="0">
                <a:highlight>
                  <a:srgbClr val="FFFFFF"/>
                </a:highlight>
                <a:latin typeface="Calibri" panose="020F0502020204030204" pitchFamily="34" charset="0"/>
                <a:ea typeface="+mn-lt"/>
                <a:cs typeface="Calibri" panose="020F0502020204030204" pitchFamily="34" charset="0"/>
              </a:rPr>
              <a:t>1962</a:t>
            </a:r>
            <a:r>
              <a:rPr lang="en-US" sz="2400" dirty="0">
                <a:highlight>
                  <a:srgbClr val="FFFFFF"/>
                </a:highlight>
                <a:latin typeface="Calibri" panose="020F0502020204030204" pitchFamily="34" charset="0"/>
                <a:ea typeface="+mn-lt"/>
                <a:cs typeface="Calibri" panose="020F0502020204030204" pitchFamily="34" charset="0"/>
              </a:rPr>
              <a:t> Convention on Consent to Marriage, Minimum Age for Marriage and Registration of Marriages </a:t>
            </a:r>
            <a:r>
              <a:rPr lang="en-US" sz="2100" b="1" i="1" dirty="0">
                <a:highlight>
                  <a:srgbClr val="FFFFFF"/>
                </a:highlight>
                <a:latin typeface="Calibri" panose="020F0502020204030204" pitchFamily="34" charset="0"/>
                <a:ea typeface="+mn-lt"/>
                <a:cs typeface="Calibri" panose="020F0502020204030204" pitchFamily="34" charset="0"/>
              </a:rPr>
              <a:t>[56]</a:t>
            </a:r>
          </a:p>
          <a:p>
            <a:r>
              <a:rPr lang="en-US" sz="2400" b="1" dirty="0">
                <a:highlight>
                  <a:srgbClr val="FFFFFF"/>
                </a:highlight>
                <a:latin typeface="Calibri" panose="020F0502020204030204" pitchFamily="34" charset="0"/>
                <a:ea typeface="+mn-lt"/>
                <a:cs typeface="Calibri" panose="020F0502020204030204" pitchFamily="34" charset="0"/>
              </a:rPr>
              <a:t>1979</a:t>
            </a:r>
            <a:r>
              <a:rPr lang="en-US" sz="2400" dirty="0">
                <a:highlight>
                  <a:srgbClr val="FFFFFF"/>
                </a:highlight>
                <a:latin typeface="Calibri" panose="020F0502020204030204" pitchFamily="34" charset="0"/>
                <a:ea typeface="+mn-lt"/>
                <a:cs typeface="Calibri" panose="020F0502020204030204" pitchFamily="34" charset="0"/>
              </a:rPr>
              <a:t> Convention on the Elimination of All Forms of Discrimination Against Women (CEDAW) </a:t>
            </a:r>
            <a:r>
              <a:rPr lang="en-US" sz="2100" b="1" i="1" dirty="0">
                <a:highlight>
                  <a:srgbClr val="FFFFFF"/>
                </a:highlight>
                <a:latin typeface="Calibri" panose="020F0502020204030204" pitchFamily="34" charset="0"/>
                <a:ea typeface="+mn-lt"/>
                <a:cs typeface="Calibri" panose="020F0502020204030204" pitchFamily="34" charset="0"/>
              </a:rPr>
              <a:t>[189]</a:t>
            </a:r>
          </a:p>
        </p:txBody>
      </p:sp>
      <p:sp>
        <p:nvSpPr>
          <p:cNvPr id="16" name="TextBox 15">
            <a:extLst>
              <a:ext uri="{FF2B5EF4-FFF2-40B4-BE49-F238E27FC236}">
                <a16:creationId xmlns:a16="http://schemas.microsoft.com/office/drawing/2014/main" id="{EF14F6E6-53F3-3399-0D10-E628FCF6F37C}"/>
              </a:ext>
            </a:extLst>
          </p:cNvPr>
          <p:cNvSpPr txBox="1"/>
          <p:nvPr/>
        </p:nvSpPr>
        <p:spPr>
          <a:xfrm>
            <a:off x="14260282" y="8490856"/>
            <a:ext cx="9470572" cy="2400657"/>
          </a:xfrm>
          <a:prstGeom prst="rect">
            <a:avLst/>
          </a:prstGeom>
          <a:solidFill>
            <a:schemeClr val="bg1"/>
          </a:solidFill>
          <a:ln w="28575">
            <a:solidFill>
              <a:srgbClr val="26BDE2"/>
            </a:solidFill>
          </a:ln>
        </p:spPr>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r>
              <a:rPr lang="en-US" sz="2400" b="1" dirty="0">
                <a:highlight>
                  <a:srgbClr val="FFFFFF"/>
                </a:highlight>
                <a:latin typeface="Calibri" panose="020F0502020204030204" pitchFamily="34" charset="0"/>
                <a:ea typeface="+mn-lt"/>
                <a:cs typeface="Calibri" panose="020F0502020204030204" pitchFamily="34" charset="0"/>
              </a:rPr>
              <a:t>1971</a:t>
            </a:r>
            <a:r>
              <a:rPr lang="en-US" sz="2400" dirty="0">
                <a:highlight>
                  <a:srgbClr val="FFFFFF"/>
                </a:highlight>
                <a:latin typeface="Calibri" panose="020F0502020204030204" pitchFamily="34" charset="0"/>
                <a:ea typeface="+mn-lt"/>
                <a:cs typeface="Calibri" panose="020F0502020204030204" pitchFamily="34" charset="0"/>
              </a:rPr>
              <a:t> Ramsar Convention on Wetlands of Intl. Importance </a:t>
            </a:r>
            <a:r>
              <a:rPr lang="en-US" sz="2100" b="1" i="1" dirty="0">
                <a:highlight>
                  <a:srgbClr val="FFFFFF"/>
                </a:highlight>
                <a:latin typeface="Calibri" panose="020F0502020204030204" pitchFamily="34" charset="0"/>
                <a:ea typeface="+mn-lt"/>
                <a:cs typeface="Calibri" panose="020F0502020204030204" pitchFamily="34" charset="0"/>
              </a:rPr>
              <a:t>[171]</a:t>
            </a:r>
          </a:p>
          <a:p>
            <a:r>
              <a:rPr lang="en-US" sz="2400" b="1" dirty="0">
                <a:highlight>
                  <a:srgbClr val="FFFFFF"/>
                </a:highlight>
                <a:latin typeface="Calibri" panose="020F0502020204030204" pitchFamily="34" charset="0"/>
                <a:ea typeface="+mn-lt"/>
                <a:cs typeface="Calibri" panose="020F0502020204030204" pitchFamily="34" charset="0"/>
              </a:rPr>
              <a:t>1992</a:t>
            </a:r>
            <a:r>
              <a:rPr lang="en-US" sz="2400" dirty="0">
                <a:highlight>
                  <a:srgbClr val="FFFFFF"/>
                </a:highlight>
                <a:latin typeface="Calibri" panose="020F0502020204030204" pitchFamily="34" charset="0"/>
                <a:ea typeface="+mn-lt"/>
                <a:cs typeface="Calibri" panose="020F0502020204030204" pitchFamily="34" charset="0"/>
              </a:rPr>
              <a:t> Convention on the Protection and Use of Transboundary Watercourses and Intl. Lakes </a:t>
            </a:r>
            <a:r>
              <a:rPr lang="en-US" sz="2100" b="1" i="1" dirty="0">
                <a:highlight>
                  <a:srgbClr val="FFFFFF"/>
                </a:highlight>
                <a:latin typeface="Calibri" panose="020F0502020204030204" pitchFamily="34" charset="0"/>
                <a:ea typeface="+mn-lt"/>
                <a:cs typeface="Calibri" panose="020F0502020204030204" pitchFamily="34" charset="0"/>
              </a:rPr>
              <a:t>[44] </a:t>
            </a:r>
          </a:p>
          <a:p>
            <a:r>
              <a:rPr lang="en-US" sz="2400" b="1" dirty="0">
                <a:highlight>
                  <a:srgbClr val="FFFFFF"/>
                </a:highlight>
                <a:latin typeface="Calibri" panose="020F0502020204030204" pitchFamily="34" charset="0"/>
                <a:ea typeface="+mn-lt"/>
                <a:cs typeface="Calibri" panose="020F0502020204030204" pitchFamily="34" charset="0"/>
              </a:rPr>
              <a:t>1992</a:t>
            </a:r>
            <a:r>
              <a:rPr lang="en-US" sz="2400" dirty="0">
                <a:highlight>
                  <a:srgbClr val="FFFFFF"/>
                </a:highlight>
                <a:latin typeface="Calibri" panose="020F0502020204030204" pitchFamily="34" charset="0"/>
                <a:ea typeface="+mn-lt"/>
                <a:cs typeface="Calibri" panose="020F0502020204030204" pitchFamily="34" charset="0"/>
              </a:rPr>
              <a:t> UN Convention on Biological Diversity </a:t>
            </a:r>
            <a:r>
              <a:rPr lang="en-US" sz="2100" b="1" i="1" dirty="0">
                <a:highlight>
                  <a:srgbClr val="FFFFFF"/>
                </a:highlight>
                <a:latin typeface="Calibri" panose="020F0502020204030204" pitchFamily="34" charset="0"/>
                <a:ea typeface="+mn-lt"/>
                <a:cs typeface="Calibri" panose="020F0502020204030204" pitchFamily="34" charset="0"/>
              </a:rPr>
              <a:t>[196] </a:t>
            </a:r>
          </a:p>
          <a:p>
            <a:r>
              <a:rPr lang="en-US" sz="2400" b="1" dirty="0">
                <a:highlight>
                  <a:srgbClr val="FFFFFF"/>
                </a:highlight>
                <a:latin typeface="Calibri" panose="020F0502020204030204" pitchFamily="34" charset="0"/>
                <a:ea typeface="+mn-lt"/>
                <a:cs typeface="Calibri" panose="020F0502020204030204" pitchFamily="34" charset="0"/>
              </a:rPr>
              <a:t>1997</a:t>
            </a:r>
            <a:r>
              <a:rPr lang="en-US" sz="2400" dirty="0">
                <a:highlight>
                  <a:srgbClr val="FFFFFF"/>
                </a:highlight>
                <a:latin typeface="Calibri" panose="020F0502020204030204" pitchFamily="34" charset="0"/>
                <a:ea typeface="+mn-lt"/>
                <a:cs typeface="Calibri" panose="020F0502020204030204" pitchFamily="34" charset="0"/>
              </a:rPr>
              <a:t> Convention on the Law of Non-Navigational Uses of Intl. Watercourses </a:t>
            </a:r>
            <a:r>
              <a:rPr lang="en-US" sz="2100" b="1" i="1" dirty="0">
                <a:highlight>
                  <a:srgbClr val="FFFFFF"/>
                </a:highlight>
                <a:latin typeface="Calibri" panose="020F0502020204030204" pitchFamily="34" charset="0"/>
                <a:ea typeface="+mn-lt"/>
                <a:cs typeface="Calibri" panose="020F0502020204030204" pitchFamily="34" charset="0"/>
              </a:rPr>
              <a:t>[37] </a:t>
            </a:r>
          </a:p>
        </p:txBody>
      </p:sp>
      <p:sp>
        <p:nvSpPr>
          <p:cNvPr id="17" name="TextBox 16">
            <a:extLst>
              <a:ext uri="{FF2B5EF4-FFF2-40B4-BE49-F238E27FC236}">
                <a16:creationId xmlns:a16="http://schemas.microsoft.com/office/drawing/2014/main" id="{1D7245AF-ED8C-8BE8-93C4-5D18439B9E12}"/>
              </a:ext>
            </a:extLst>
          </p:cNvPr>
          <p:cNvSpPr txBox="1"/>
          <p:nvPr/>
        </p:nvSpPr>
        <p:spPr>
          <a:xfrm>
            <a:off x="13816970" y="10946011"/>
            <a:ext cx="6945084" cy="2769989"/>
          </a:xfrm>
          <a:prstGeom prst="rect">
            <a:avLst/>
          </a:prstGeom>
          <a:solidFill>
            <a:schemeClr val="bg1"/>
          </a:solidFill>
          <a:ln w="28575">
            <a:solidFill>
              <a:srgbClr val="FCC30B"/>
            </a:solidFill>
          </a:ln>
        </p:spPr>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r>
              <a:rPr lang="en-US" sz="2400" b="1" dirty="0">
                <a:highlight>
                  <a:srgbClr val="FFFFFF"/>
                </a:highlight>
                <a:ea typeface="+mn-lt"/>
                <a:cs typeface="+mn-lt"/>
              </a:rPr>
              <a:t>1994</a:t>
            </a:r>
            <a:r>
              <a:rPr lang="en-US" sz="2400" dirty="0">
                <a:highlight>
                  <a:srgbClr val="FFFFFF"/>
                </a:highlight>
                <a:ea typeface="+mn-lt"/>
                <a:cs typeface="+mn-lt"/>
              </a:rPr>
              <a:t> </a:t>
            </a:r>
            <a:r>
              <a:rPr lang="en-GB" sz="2400" dirty="0">
                <a:highlight>
                  <a:srgbClr val="FFFFFF"/>
                </a:highlight>
                <a:ea typeface="+mn-lt"/>
                <a:cs typeface="+mn-lt"/>
              </a:rPr>
              <a:t>UN Convention to Combat Desertification </a:t>
            </a:r>
            <a:r>
              <a:rPr lang="en-GB" sz="2400" b="1" i="1" dirty="0">
                <a:highlight>
                  <a:srgbClr val="FFFFFF"/>
                </a:highlight>
                <a:ea typeface="+mn-lt"/>
                <a:cs typeface="+mn-lt"/>
              </a:rPr>
              <a:t>[197]</a:t>
            </a:r>
            <a:endParaRPr lang="en-US" sz="2400" b="1" i="1" dirty="0">
              <a:highlight>
                <a:srgbClr val="FFFFFF"/>
              </a:highlight>
              <a:ea typeface="+mn-lt"/>
              <a:cs typeface="+mn-lt"/>
            </a:endParaRPr>
          </a:p>
          <a:p>
            <a:r>
              <a:rPr lang="en-GB" sz="2400" b="1" dirty="0">
                <a:highlight>
                  <a:srgbClr val="FFFFFF"/>
                </a:highlight>
                <a:ea typeface="+mn-lt"/>
                <a:cs typeface="+mn-lt"/>
              </a:rPr>
              <a:t>1994</a:t>
            </a:r>
            <a:r>
              <a:rPr lang="en-GB" sz="2400" dirty="0">
                <a:highlight>
                  <a:srgbClr val="FFFFFF"/>
                </a:highlight>
                <a:ea typeface="+mn-lt"/>
                <a:cs typeface="+mn-lt"/>
              </a:rPr>
              <a:t> Energy Charter Treaty </a:t>
            </a:r>
            <a:r>
              <a:rPr lang="en-GB" sz="2400" b="1" i="1" dirty="0">
                <a:highlight>
                  <a:srgbClr val="FFFFFF"/>
                </a:highlight>
                <a:ea typeface="+mn-lt"/>
                <a:cs typeface="+mn-lt"/>
              </a:rPr>
              <a:t>[56]</a:t>
            </a:r>
            <a:endParaRPr lang="en-US" sz="2400" b="1" i="1" dirty="0">
              <a:highlight>
                <a:srgbClr val="FFFFFF"/>
              </a:highlight>
              <a:ea typeface="+mn-lt"/>
              <a:cs typeface="+mn-lt"/>
            </a:endParaRPr>
          </a:p>
          <a:p>
            <a:r>
              <a:rPr lang="en-GB" sz="2400" b="1" dirty="0">
                <a:highlight>
                  <a:srgbClr val="FFFFFF"/>
                </a:highlight>
                <a:ea typeface="+mn-lt"/>
                <a:cs typeface="+mn-lt"/>
              </a:rPr>
              <a:t>1994</a:t>
            </a:r>
            <a:r>
              <a:rPr lang="en-GB" sz="2400" dirty="0">
                <a:highlight>
                  <a:srgbClr val="FFFFFF"/>
                </a:highlight>
                <a:ea typeface="+mn-lt"/>
                <a:cs typeface="+mn-lt"/>
              </a:rPr>
              <a:t> Protocol on the Energy Efficiency and Related Environmental Aspects </a:t>
            </a:r>
            <a:endParaRPr lang="en-US" sz="2400" dirty="0">
              <a:highlight>
                <a:srgbClr val="FFFFFF"/>
              </a:highlight>
              <a:ea typeface="+mn-lt"/>
              <a:cs typeface="+mn-lt"/>
            </a:endParaRPr>
          </a:p>
          <a:p>
            <a:r>
              <a:rPr lang="en-US" sz="2400" b="1" dirty="0">
                <a:highlight>
                  <a:srgbClr val="FFFFFF"/>
                </a:highlight>
                <a:ea typeface="+mn-lt"/>
                <a:cs typeface="+mn-lt"/>
              </a:rPr>
              <a:t>2009</a:t>
            </a:r>
            <a:r>
              <a:rPr lang="en-US" sz="2400" dirty="0">
                <a:highlight>
                  <a:srgbClr val="FFFFFF"/>
                </a:highlight>
                <a:ea typeface="+mn-lt"/>
                <a:cs typeface="+mn-lt"/>
              </a:rPr>
              <a:t> Statute of the Intl. Renewable Energy Agency </a:t>
            </a:r>
            <a:endParaRPr lang="en-GB" sz="3600" dirty="0">
              <a:cs typeface="Calibri" panose="020F0502020204030204"/>
            </a:endParaRPr>
          </a:p>
        </p:txBody>
      </p:sp>
      <p:sp>
        <p:nvSpPr>
          <p:cNvPr id="18" name="TextBox 17">
            <a:extLst>
              <a:ext uri="{FF2B5EF4-FFF2-40B4-BE49-F238E27FC236}">
                <a16:creationId xmlns:a16="http://schemas.microsoft.com/office/drawing/2014/main" id="{28423CE2-087E-450D-A487-734238F4E66F}"/>
              </a:ext>
            </a:extLst>
          </p:cNvPr>
          <p:cNvSpPr txBox="1"/>
          <p:nvPr/>
        </p:nvSpPr>
        <p:spPr>
          <a:xfrm>
            <a:off x="2852050" y="11887196"/>
            <a:ext cx="8229600" cy="1292662"/>
          </a:xfrm>
          <a:prstGeom prst="rect">
            <a:avLst/>
          </a:prstGeom>
          <a:solidFill>
            <a:schemeClr val="bg1"/>
          </a:solidFill>
          <a:ln w="28575">
            <a:solidFill>
              <a:srgbClr val="A21942"/>
            </a:solidFill>
          </a:ln>
        </p:spPr>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r>
              <a:rPr lang="en-US" sz="2400" b="1" dirty="0">
                <a:highlight>
                  <a:srgbClr val="FFFFFF"/>
                </a:highlight>
                <a:latin typeface="Calibri" panose="020F0502020204030204" pitchFamily="34" charset="0"/>
                <a:ea typeface="+mn-lt"/>
                <a:cs typeface="Calibri" panose="020F0502020204030204" pitchFamily="34" charset="0"/>
              </a:rPr>
              <a:t>1951</a:t>
            </a:r>
            <a:r>
              <a:rPr lang="en-US" sz="2400" dirty="0">
                <a:highlight>
                  <a:srgbClr val="FFFFFF"/>
                </a:highlight>
                <a:latin typeface="Calibri" panose="020F0502020204030204" pitchFamily="34" charset="0"/>
                <a:ea typeface="+mn-lt"/>
                <a:cs typeface="Calibri" panose="020F0502020204030204" pitchFamily="34" charset="0"/>
              </a:rPr>
              <a:t> Equal Renumeration ILO Convention </a:t>
            </a:r>
            <a:r>
              <a:rPr lang="en-US" sz="2400" b="1" i="1" dirty="0">
                <a:highlight>
                  <a:srgbClr val="FFFFFF"/>
                </a:highlight>
                <a:latin typeface="Calibri" panose="020F0502020204030204" pitchFamily="34" charset="0"/>
                <a:ea typeface="+mn-lt"/>
                <a:cs typeface="Calibri" panose="020F0502020204030204" pitchFamily="34" charset="0"/>
              </a:rPr>
              <a:t>[173]</a:t>
            </a:r>
          </a:p>
          <a:p>
            <a:r>
              <a:rPr lang="en-US" sz="2400" b="1" dirty="0">
                <a:highlight>
                  <a:srgbClr val="FFFFFF"/>
                </a:highlight>
                <a:latin typeface="Calibri" panose="020F0502020204030204" pitchFamily="34" charset="0"/>
                <a:ea typeface="+mn-lt"/>
                <a:cs typeface="Calibri" panose="020F0502020204030204" pitchFamily="34" charset="0"/>
              </a:rPr>
              <a:t>1957</a:t>
            </a:r>
            <a:r>
              <a:rPr lang="en-US" sz="2400" dirty="0">
                <a:highlight>
                  <a:srgbClr val="FFFFFF"/>
                </a:highlight>
                <a:latin typeface="Calibri" panose="020F0502020204030204" pitchFamily="34" charset="0"/>
                <a:ea typeface="+mn-lt"/>
                <a:cs typeface="Calibri" panose="020F0502020204030204" pitchFamily="34" charset="0"/>
              </a:rPr>
              <a:t> Abolition of Forced Labour ILO Convention </a:t>
            </a:r>
            <a:r>
              <a:rPr lang="en-US" sz="2400" b="1" i="1" dirty="0">
                <a:highlight>
                  <a:srgbClr val="FFFFFF"/>
                </a:highlight>
                <a:latin typeface="Calibri" panose="020F0502020204030204" pitchFamily="34" charset="0"/>
                <a:ea typeface="+mn-lt"/>
                <a:cs typeface="Calibri" panose="020F0502020204030204" pitchFamily="34" charset="0"/>
              </a:rPr>
              <a:t>[176]</a:t>
            </a:r>
          </a:p>
          <a:p>
            <a:r>
              <a:rPr lang="en-US" sz="2400" b="1" dirty="0">
                <a:highlight>
                  <a:srgbClr val="FFFFFF"/>
                </a:highlight>
                <a:latin typeface="Calibri" panose="020F0502020204030204" pitchFamily="34" charset="0"/>
                <a:ea typeface="+mn-lt"/>
                <a:cs typeface="Calibri" panose="020F0502020204030204" pitchFamily="34" charset="0"/>
              </a:rPr>
              <a:t>1973</a:t>
            </a:r>
            <a:r>
              <a:rPr lang="en-US" sz="2400" dirty="0">
                <a:highlight>
                  <a:srgbClr val="FFFFFF"/>
                </a:highlight>
                <a:latin typeface="Calibri" panose="020F0502020204030204" pitchFamily="34" charset="0"/>
                <a:ea typeface="+mn-lt"/>
                <a:cs typeface="Calibri" panose="020F0502020204030204" pitchFamily="34" charset="0"/>
              </a:rPr>
              <a:t> Minimum Age ILO Convention </a:t>
            </a:r>
            <a:r>
              <a:rPr lang="en-US" sz="2400" b="1" i="1" dirty="0">
                <a:highlight>
                  <a:srgbClr val="FFFFFF"/>
                </a:highlight>
                <a:latin typeface="Calibri" panose="020F0502020204030204" pitchFamily="34" charset="0"/>
                <a:ea typeface="+mn-lt"/>
                <a:cs typeface="Calibri" panose="020F0502020204030204" pitchFamily="34" charset="0"/>
              </a:rPr>
              <a:t>[173]</a:t>
            </a:r>
          </a:p>
        </p:txBody>
      </p:sp>
      <p:sp>
        <p:nvSpPr>
          <p:cNvPr id="19" name="TextBox 18">
            <a:extLst>
              <a:ext uri="{FF2B5EF4-FFF2-40B4-BE49-F238E27FC236}">
                <a16:creationId xmlns:a16="http://schemas.microsoft.com/office/drawing/2014/main" id="{E5632973-715D-124A-DF92-D1A605E0A6C6}"/>
              </a:ext>
            </a:extLst>
          </p:cNvPr>
          <p:cNvSpPr txBox="1"/>
          <p:nvPr/>
        </p:nvSpPr>
        <p:spPr>
          <a:xfrm>
            <a:off x="5660567" y="3418115"/>
            <a:ext cx="8273146" cy="2400657"/>
          </a:xfrm>
          <a:prstGeom prst="rect">
            <a:avLst/>
          </a:prstGeom>
          <a:solidFill>
            <a:schemeClr val="bg1"/>
          </a:solidFill>
          <a:ln w="28575">
            <a:solidFill>
              <a:srgbClr val="4C9F38"/>
            </a:solidFill>
          </a:ln>
        </p:spPr>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r>
              <a:rPr lang="en-US" sz="2400" b="1" dirty="0">
                <a:highlight>
                  <a:srgbClr val="FFFFFF"/>
                </a:highlight>
                <a:latin typeface="Calibri" panose="020F0502020204030204" pitchFamily="34" charset="0"/>
                <a:ea typeface="+mn-lt"/>
                <a:cs typeface="Calibri" panose="020F0502020204030204" pitchFamily="34" charset="0"/>
              </a:rPr>
              <a:t>1946</a:t>
            </a:r>
            <a:r>
              <a:rPr lang="en-US" sz="2400" dirty="0">
                <a:highlight>
                  <a:srgbClr val="FFFFFF"/>
                </a:highlight>
                <a:latin typeface="Calibri" panose="020F0502020204030204" pitchFamily="34" charset="0"/>
                <a:ea typeface="+mn-lt"/>
                <a:cs typeface="Calibri" panose="020F0502020204030204" pitchFamily="34" charset="0"/>
              </a:rPr>
              <a:t> Constitution of the World Health Organization and 2005 Intl. Health Regulations </a:t>
            </a:r>
            <a:r>
              <a:rPr lang="en-US" sz="2400" b="1" i="1" dirty="0">
                <a:highlight>
                  <a:srgbClr val="FFFFFF"/>
                </a:highlight>
                <a:latin typeface="Calibri" panose="020F0502020204030204" pitchFamily="34" charset="0"/>
                <a:ea typeface="+mn-lt"/>
                <a:cs typeface="Calibri" panose="020F0502020204030204" pitchFamily="34" charset="0"/>
              </a:rPr>
              <a:t>[193]</a:t>
            </a:r>
          </a:p>
          <a:p>
            <a:r>
              <a:rPr lang="en-US" sz="2400" b="1" dirty="0">
                <a:highlight>
                  <a:srgbClr val="FFFFFF"/>
                </a:highlight>
                <a:latin typeface="Calibri" panose="020F0502020204030204" pitchFamily="34" charset="0"/>
                <a:ea typeface="+mn-lt"/>
                <a:cs typeface="Calibri" panose="020F0502020204030204" pitchFamily="34" charset="0"/>
              </a:rPr>
              <a:t>1966</a:t>
            </a:r>
            <a:r>
              <a:rPr lang="en-US" sz="2400" dirty="0">
                <a:highlight>
                  <a:srgbClr val="FFFFFF"/>
                </a:highlight>
                <a:latin typeface="Calibri" panose="020F0502020204030204" pitchFamily="34" charset="0"/>
                <a:ea typeface="+mn-lt"/>
                <a:cs typeface="Calibri" panose="020F0502020204030204" pitchFamily="34" charset="0"/>
              </a:rPr>
              <a:t> Intl. Covenant on Economic, Social and Cultural Rights (ICESCR) </a:t>
            </a:r>
            <a:r>
              <a:rPr lang="en-US" sz="2400" b="1" i="1" dirty="0">
                <a:highlight>
                  <a:srgbClr val="FFFFFF"/>
                </a:highlight>
                <a:latin typeface="Calibri" panose="020F0502020204030204" pitchFamily="34" charset="0"/>
                <a:ea typeface="+mn-lt"/>
                <a:cs typeface="Calibri" panose="020F0502020204030204" pitchFamily="34" charset="0"/>
              </a:rPr>
              <a:t>[171]</a:t>
            </a:r>
          </a:p>
          <a:p>
            <a:r>
              <a:rPr lang="en-CA" sz="2400" b="1" dirty="0">
                <a:highlight>
                  <a:srgbClr val="FFFFFF"/>
                </a:highlight>
                <a:latin typeface="Calibri" panose="020F0502020204030204" pitchFamily="34" charset="0"/>
                <a:ea typeface="+mn-lt"/>
                <a:cs typeface="Calibri" panose="020F0502020204030204" pitchFamily="34" charset="0"/>
              </a:rPr>
              <a:t>2003</a:t>
            </a:r>
            <a:r>
              <a:rPr lang="en-CA" sz="2400" dirty="0">
                <a:highlight>
                  <a:srgbClr val="FFFFFF"/>
                </a:highlight>
                <a:latin typeface="Calibri" panose="020F0502020204030204" pitchFamily="34" charset="0"/>
                <a:ea typeface="+mn-lt"/>
                <a:cs typeface="Calibri" panose="020F0502020204030204" pitchFamily="34" charset="0"/>
              </a:rPr>
              <a:t> WHO Framework Convention on Tobacco Control </a:t>
            </a:r>
            <a:r>
              <a:rPr lang="en-CA" sz="2400" b="1" i="1" dirty="0">
                <a:highlight>
                  <a:srgbClr val="FFFFFF"/>
                </a:highlight>
                <a:latin typeface="Calibri" panose="020F0502020204030204" pitchFamily="34" charset="0"/>
                <a:ea typeface="+mn-lt"/>
                <a:cs typeface="Calibri" panose="020F0502020204030204" pitchFamily="34" charset="0"/>
              </a:rPr>
              <a:t>[182]</a:t>
            </a:r>
            <a:endParaRPr lang="en-US" sz="2400" b="1" i="1" dirty="0">
              <a:highlight>
                <a:srgbClr val="FFFFFF"/>
              </a:highlight>
              <a:latin typeface="Calibri" panose="020F0502020204030204" pitchFamily="34" charset="0"/>
              <a:ea typeface="+mn-lt"/>
              <a:cs typeface="Calibri" panose="020F0502020204030204" pitchFamily="34" charset="0"/>
            </a:endParaRPr>
          </a:p>
          <a:p>
            <a:r>
              <a:rPr lang="en-US" sz="2400" b="1" dirty="0">
                <a:highlight>
                  <a:srgbClr val="FFFFFF"/>
                </a:highlight>
                <a:latin typeface="Calibri" panose="020F0502020204030204" pitchFamily="34" charset="0"/>
                <a:ea typeface="+mn-lt"/>
                <a:cs typeface="Calibri" panose="020F0502020204030204" pitchFamily="34" charset="0"/>
              </a:rPr>
              <a:t>2019</a:t>
            </a:r>
            <a:r>
              <a:rPr lang="en-US" sz="2400" dirty="0">
                <a:highlight>
                  <a:srgbClr val="FFFFFF"/>
                </a:highlight>
                <a:latin typeface="Calibri" panose="020F0502020204030204" pitchFamily="34" charset="0"/>
                <a:ea typeface="+mn-lt"/>
                <a:cs typeface="Calibri" panose="020F0502020204030204" pitchFamily="34" charset="0"/>
              </a:rPr>
              <a:t> United States–Mexico–Canada Agreement </a:t>
            </a:r>
            <a:r>
              <a:rPr lang="en-US" sz="2400" b="1" i="1" dirty="0">
                <a:highlight>
                  <a:srgbClr val="FFFFFF"/>
                </a:highlight>
                <a:latin typeface="Calibri" panose="020F0502020204030204" pitchFamily="34" charset="0"/>
                <a:ea typeface="+mn-lt"/>
                <a:cs typeface="Calibri" panose="020F0502020204030204" pitchFamily="34" charset="0"/>
              </a:rPr>
              <a:t>[3]</a:t>
            </a:r>
            <a:endParaRPr lang="en-CA" sz="2400" b="1" i="1" dirty="0">
              <a:highlight>
                <a:srgbClr val="FFFFFF"/>
              </a:highlight>
              <a:latin typeface="Calibri" panose="020F0502020204030204" pitchFamily="34" charset="0"/>
              <a:ea typeface="+mn-lt"/>
              <a:cs typeface="Calibri" panose="020F0502020204030204" pitchFamily="34" charset="0"/>
            </a:endParaRPr>
          </a:p>
        </p:txBody>
      </p:sp>
      <p:sp>
        <p:nvSpPr>
          <p:cNvPr id="20" name="TextBox 19">
            <a:extLst>
              <a:ext uri="{FF2B5EF4-FFF2-40B4-BE49-F238E27FC236}">
                <a16:creationId xmlns:a16="http://schemas.microsoft.com/office/drawing/2014/main" id="{330DD25F-8130-7946-9D32-29926E6FE987}"/>
              </a:ext>
            </a:extLst>
          </p:cNvPr>
          <p:cNvSpPr txBox="1"/>
          <p:nvPr/>
        </p:nvSpPr>
        <p:spPr>
          <a:xfrm>
            <a:off x="14739250" y="4746173"/>
            <a:ext cx="9296400" cy="3139321"/>
          </a:xfrm>
          <a:prstGeom prst="rect">
            <a:avLst/>
          </a:prstGeom>
          <a:solidFill>
            <a:schemeClr val="bg1"/>
          </a:solidFill>
          <a:ln w="28575">
            <a:solidFill>
              <a:srgbClr val="C5192D"/>
            </a:solidFill>
          </a:ln>
        </p:spPr>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r>
              <a:rPr lang="en-US" sz="2400" b="1" dirty="0">
                <a:highlight>
                  <a:srgbClr val="FFFFFF"/>
                </a:highlight>
                <a:latin typeface="Calibri" panose="020F0502020204030204" pitchFamily="34" charset="0"/>
                <a:ea typeface="+mn-lt"/>
                <a:cs typeface="Calibri" panose="020F0502020204030204" pitchFamily="34" charset="0"/>
              </a:rPr>
              <a:t>1960 </a:t>
            </a:r>
            <a:r>
              <a:rPr lang="en-US" sz="2400" dirty="0">
                <a:highlight>
                  <a:srgbClr val="FFFFFF"/>
                </a:highlight>
                <a:latin typeface="Calibri" panose="020F0502020204030204" pitchFamily="34" charset="0"/>
                <a:ea typeface="+mn-lt"/>
                <a:cs typeface="Calibri" panose="020F0502020204030204" pitchFamily="34" charset="0"/>
              </a:rPr>
              <a:t>Convention Against Discrimination in Education </a:t>
            </a:r>
            <a:r>
              <a:rPr lang="en-US" sz="2100" b="1" i="1" dirty="0">
                <a:highlight>
                  <a:srgbClr val="FFFFFF"/>
                </a:highlight>
                <a:latin typeface="Calibri" panose="020F0502020204030204" pitchFamily="34" charset="0"/>
                <a:ea typeface="+mn-lt"/>
                <a:cs typeface="Calibri" panose="020F0502020204030204" pitchFamily="34" charset="0"/>
              </a:rPr>
              <a:t>[106]</a:t>
            </a:r>
          </a:p>
          <a:p>
            <a:r>
              <a:rPr lang="en-US" sz="2400" b="1" dirty="0">
                <a:highlight>
                  <a:srgbClr val="FFFFFF"/>
                </a:highlight>
                <a:latin typeface="Calibri" panose="020F0502020204030204" pitchFamily="34" charset="0"/>
                <a:ea typeface="+mn-lt"/>
                <a:cs typeface="Calibri" panose="020F0502020204030204" pitchFamily="34" charset="0"/>
              </a:rPr>
              <a:t>1979</a:t>
            </a:r>
            <a:r>
              <a:rPr lang="en-US" sz="2400" dirty="0">
                <a:highlight>
                  <a:srgbClr val="FFFFFF"/>
                </a:highlight>
                <a:latin typeface="Calibri" panose="020F0502020204030204" pitchFamily="34" charset="0"/>
                <a:ea typeface="+mn-lt"/>
                <a:cs typeface="Calibri" panose="020F0502020204030204" pitchFamily="34" charset="0"/>
              </a:rPr>
              <a:t> Convention on the Elimination of All Forms of Discrimination Against Women (CEDAW) </a:t>
            </a:r>
            <a:r>
              <a:rPr lang="en-US" sz="2100" b="1" i="1" dirty="0">
                <a:highlight>
                  <a:srgbClr val="FFFFFF"/>
                </a:highlight>
                <a:latin typeface="Calibri" panose="020F0502020204030204" pitchFamily="34" charset="0"/>
                <a:ea typeface="+mn-lt"/>
                <a:cs typeface="Calibri" panose="020F0502020204030204" pitchFamily="34" charset="0"/>
              </a:rPr>
              <a:t>[189]</a:t>
            </a:r>
          </a:p>
          <a:p>
            <a:r>
              <a:rPr lang="en-US" sz="2400" b="1" dirty="0">
                <a:highlight>
                  <a:srgbClr val="FFFFFF"/>
                </a:highlight>
                <a:latin typeface="Calibri" panose="020F0502020204030204" pitchFamily="34" charset="0"/>
                <a:ea typeface="+mn-lt"/>
                <a:cs typeface="Calibri" panose="020F0502020204030204" pitchFamily="34" charset="0"/>
              </a:rPr>
              <a:t>1989</a:t>
            </a:r>
            <a:r>
              <a:rPr lang="en-US" sz="2400" dirty="0">
                <a:highlight>
                  <a:srgbClr val="FFFFFF"/>
                </a:highlight>
                <a:latin typeface="Calibri" panose="020F0502020204030204" pitchFamily="34" charset="0"/>
                <a:ea typeface="+mn-lt"/>
                <a:cs typeface="Calibri" panose="020F0502020204030204" pitchFamily="34" charset="0"/>
              </a:rPr>
              <a:t> Convention on the Rights of the Child </a:t>
            </a:r>
            <a:r>
              <a:rPr lang="en-US" sz="2100" b="1" i="1" dirty="0">
                <a:highlight>
                  <a:srgbClr val="FFFFFF"/>
                </a:highlight>
                <a:latin typeface="Calibri" panose="020F0502020204030204" pitchFamily="34" charset="0"/>
                <a:ea typeface="+mn-lt"/>
                <a:cs typeface="Calibri" panose="020F0502020204030204" pitchFamily="34" charset="0"/>
              </a:rPr>
              <a:t>[196]</a:t>
            </a:r>
          </a:p>
          <a:p>
            <a:r>
              <a:rPr lang="en-US" sz="2400" b="1" dirty="0">
                <a:highlight>
                  <a:srgbClr val="FFFFFF"/>
                </a:highlight>
                <a:latin typeface="Calibri" panose="020F0502020204030204" pitchFamily="34" charset="0"/>
                <a:ea typeface="+mn-lt"/>
                <a:cs typeface="Calibri" panose="020F0502020204030204" pitchFamily="34" charset="0"/>
              </a:rPr>
              <a:t>1990</a:t>
            </a:r>
            <a:r>
              <a:rPr lang="en-US" sz="2400" dirty="0">
                <a:highlight>
                  <a:srgbClr val="FFFFFF"/>
                </a:highlight>
                <a:latin typeface="Calibri" panose="020F0502020204030204" pitchFamily="34" charset="0"/>
                <a:ea typeface="+mn-lt"/>
                <a:cs typeface="Calibri" panose="020F0502020204030204" pitchFamily="34" charset="0"/>
              </a:rPr>
              <a:t> World Declaration on Education for All</a:t>
            </a:r>
          </a:p>
          <a:p>
            <a:r>
              <a:rPr lang="en-US" sz="2400" b="1" dirty="0">
                <a:highlight>
                  <a:srgbClr val="FFFFFF"/>
                </a:highlight>
                <a:latin typeface="Calibri" panose="020F0502020204030204" pitchFamily="34" charset="0"/>
                <a:ea typeface="+mn-lt"/>
                <a:cs typeface="Calibri" panose="020F0502020204030204" pitchFamily="34" charset="0"/>
              </a:rPr>
              <a:t>1990</a:t>
            </a:r>
            <a:r>
              <a:rPr lang="en-US" sz="2400" dirty="0">
                <a:highlight>
                  <a:srgbClr val="FFFFFF"/>
                </a:highlight>
                <a:latin typeface="Calibri" panose="020F0502020204030204" pitchFamily="34" charset="0"/>
                <a:ea typeface="+mn-lt"/>
                <a:cs typeface="Calibri" panose="020F0502020204030204" pitchFamily="34" charset="0"/>
              </a:rPr>
              <a:t> Intl. Convention on the Protection of the Rights of all Migrant Workers and Members of their Family </a:t>
            </a:r>
            <a:r>
              <a:rPr lang="en-US" sz="2100" b="1" i="1" dirty="0">
                <a:highlight>
                  <a:srgbClr val="FFFFFF"/>
                </a:highlight>
                <a:latin typeface="Calibri" panose="020F0502020204030204" pitchFamily="34" charset="0"/>
                <a:ea typeface="+mn-lt"/>
                <a:cs typeface="Calibri" panose="020F0502020204030204" pitchFamily="34" charset="0"/>
              </a:rPr>
              <a:t>[55]</a:t>
            </a:r>
          </a:p>
          <a:p>
            <a:r>
              <a:rPr lang="en-US" sz="2400" b="1" dirty="0">
                <a:highlight>
                  <a:srgbClr val="FFFFFF"/>
                </a:highlight>
                <a:latin typeface="Calibri" panose="020F0502020204030204" pitchFamily="34" charset="0"/>
                <a:ea typeface="+mn-lt"/>
                <a:cs typeface="Calibri" panose="020F0502020204030204" pitchFamily="34" charset="0"/>
              </a:rPr>
              <a:t>2006</a:t>
            </a:r>
            <a:r>
              <a:rPr lang="en-US" sz="2400" dirty="0">
                <a:highlight>
                  <a:srgbClr val="FFFFFF"/>
                </a:highlight>
                <a:latin typeface="Calibri" panose="020F0502020204030204" pitchFamily="34" charset="0"/>
                <a:ea typeface="+mn-lt"/>
                <a:cs typeface="Calibri" panose="020F0502020204030204" pitchFamily="34" charset="0"/>
              </a:rPr>
              <a:t> Convention on the Rights of Persons with Disabilities (CRPD) </a:t>
            </a:r>
            <a:r>
              <a:rPr lang="en-US" sz="2100" b="1" i="1" dirty="0">
                <a:highlight>
                  <a:srgbClr val="FFFFFF"/>
                </a:highlight>
                <a:latin typeface="Calibri" panose="020F0502020204030204" pitchFamily="34" charset="0"/>
                <a:ea typeface="+mn-lt"/>
                <a:cs typeface="Calibri" panose="020F0502020204030204" pitchFamily="34" charset="0"/>
              </a:rPr>
              <a:t>[182]</a:t>
            </a:r>
          </a:p>
        </p:txBody>
      </p:sp>
      <p:sp>
        <p:nvSpPr>
          <p:cNvPr id="22" name="TextBox 21">
            <a:extLst>
              <a:ext uri="{FF2B5EF4-FFF2-40B4-BE49-F238E27FC236}">
                <a16:creationId xmlns:a16="http://schemas.microsoft.com/office/drawing/2014/main" id="{8F52854B-26C4-EBC7-3BA2-9E0A805CADA2}"/>
              </a:ext>
            </a:extLst>
          </p:cNvPr>
          <p:cNvSpPr txBox="1"/>
          <p:nvPr/>
        </p:nvSpPr>
        <p:spPr>
          <a:xfrm>
            <a:off x="17830792" y="195936"/>
            <a:ext cx="6270176" cy="3139321"/>
          </a:xfrm>
          <a:prstGeom prst="rect">
            <a:avLst/>
          </a:prstGeom>
          <a:solidFill>
            <a:schemeClr val="bg1"/>
          </a:solidFill>
          <a:ln w="28575">
            <a:solidFill>
              <a:srgbClr val="DDA63A"/>
            </a:solidFill>
          </a:ln>
        </p:spPr>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r>
              <a:rPr lang="en-CA" sz="2400" b="1" dirty="0">
                <a:highlight>
                  <a:srgbClr val="FFFFFF"/>
                </a:highlight>
                <a:latin typeface="Calibri" panose="020F0502020204030204" pitchFamily="34" charset="0"/>
                <a:ea typeface="+mn-lt"/>
                <a:cs typeface="Calibri" panose="020F0502020204030204" pitchFamily="34" charset="0"/>
              </a:rPr>
              <a:t>1945</a:t>
            </a:r>
            <a:r>
              <a:rPr lang="en-CA" sz="2400" dirty="0">
                <a:highlight>
                  <a:srgbClr val="FFFFFF"/>
                </a:highlight>
                <a:latin typeface="Calibri" panose="020F0502020204030204" pitchFamily="34" charset="0"/>
                <a:ea typeface="+mn-lt"/>
                <a:cs typeface="Calibri" panose="020F0502020204030204" pitchFamily="34" charset="0"/>
              </a:rPr>
              <a:t> Constitution of the UN Food and Agriculture Organization </a:t>
            </a:r>
            <a:r>
              <a:rPr lang="en-CA" sz="2400" b="1" i="1" dirty="0">
                <a:highlight>
                  <a:srgbClr val="FFFFFF"/>
                </a:highlight>
                <a:latin typeface="Calibri" panose="020F0502020204030204" pitchFamily="34" charset="0"/>
                <a:ea typeface="+mn-lt"/>
                <a:cs typeface="Calibri" panose="020F0502020204030204" pitchFamily="34" charset="0"/>
              </a:rPr>
              <a:t>[195]</a:t>
            </a:r>
            <a:endParaRPr lang="en-US" sz="2400" b="1" i="1" dirty="0">
              <a:highlight>
                <a:srgbClr val="FFFFFF"/>
              </a:highlight>
              <a:latin typeface="Calibri" panose="020F0502020204030204" pitchFamily="34" charset="0"/>
              <a:ea typeface="+mn-lt"/>
              <a:cs typeface="Calibri" panose="020F0502020204030204" pitchFamily="34" charset="0"/>
            </a:endParaRPr>
          </a:p>
          <a:p>
            <a:r>
              <a:rPr lang="en-GB" sz="2400" b="1" dirty="0">
                <a:highlight>
                  <a:srgbClr val="FFFFFF"/>
                </a:highlight>
                <a:latin typeface="Calibri" panose="020F0502020204030204" pitchFamily="34" charset="0"/>
                <a:ea typeface="+mn-lt"/>
                <a:cs typeface="Calibri" panose="020F0502020204030204" pitchFamily="34" charset="0"/>
              </a:rPr>
              <a:t>1977</a:t>
            </a:r>
            <a:r>
              <a:rPr lang="en-GB" sz="2400" dirty="0">
                <a:highlight>
                  <a:srgbClr val="FFFFFF"/>
                </a:highlight>
                <a:latin typeface="Calibri" panose="020F0502020204030204" pitchFamily="34" charset="0"/>
                <a:ea typeface="+mn-lt"/>
                <a:cs typeface="Calibri" panose="020F0502020204030204" pitchFamily="34" charset="0"/>
              </a:rPr>
              <a:t> Agreement establishing the Intl. Fund for Agricultural Development </a:t>
            </a:r>
            <a:r>
              <a:rPr lang="en-GB" sz="2100" b="1" i="1" dirty="0">
                <a:highlight>
                  <a:srgbClr val="FFFFFF"/>
                </a:highlight>
                <a:latin typeface="Calibri" panose="020F0502020204030204" pitchFamily="34" charset="0"/>
                <a:ea typeface="+mn-lt"/>
                <a:cs typeface="Calibri" panose="020F0502020204030204" pitchFamily="34" charset="0"/>
              </a:rPr>
              <a:t>[177]</a:t>
            </a:r>
            <a:endParaRPr lang="en-US" sz="2100" b="1" i="1" dirty="0">
              <a:highlight>
                <a:srgbClr val="FFFFFF"/>
              </a:highlight>
              <a:latin typeface="Calibri" panose="020F0502020204030204" pitchFamily="34" charset="0"/>
              <a:ea typeface="+mn-lt"/>
              <a:cs typeface="Calibri" panose="020F0502020204030204" pitchFamily="34" charset="0"/>
            </a:endParaRPr>
          </a:p>
          <a:p>
            <a:r>
              <a:rPr lang="en-GB" sz="2400" b="1" dirty="0">
                <a:highlight>
                  <a:srgbClr val="FFFFFF"/>
                </a:highlight>
                <a:latin typeface="Calibri" panose="020F0502020204030204" pitchFamily="34" charset="0"/>
                <a:ea typeface="+mn-lt"/>
                <a:cs typeface="Calibri" panose="020F0502020204030204" pitchFamily="34" charset="0"/>
              </a:rPr>
              <a:t>2001</a:t>
            </a:r>
            <a:r>
              <a:rPr lang="en-GB" sz="2400" dirty="0">
                <a:highlight>
                  <a:srgbClr val="FFFFFF"/>
                </a:highlight>
                <a:latin typeface="Calibri" panose="020F0502020204030204" pitchFamily="34" charset="0"/>
                <a:ea typeface="+mn-lt"/>
                <a:cs typeface="Calibri" panose="020F0502020204030204" pitchFamily="34" charset="0"/>
              </a:rPr>
              <a:t> Intl. Treaty on Plant Genetic Resources for Food and Agriculture </a:t>
            </a:r>
            <a:r>
              <a:rPr lang="en-GB" sz="2100" b="1" i="1" dirty="0">
                <a:highlight>
                  <a:srgbClr val="FFFFFF"/>
                </a:highlight>
                <a:latin typeface="Calibri" panose="020F0502020204030204" pitchFamily="34" charset="0"/>
                <a:ea typeface="+mn-lt"/>
                <a:cs typeface="Calibri" panose="020F0502020204030204" pitchFamily="34" charset="0"/>
              </a:rPr>
              <a:t>[147]</a:t>
            </a:r>
          </a:p>
          <a:p>
            <a:r>
              <a:rPr lang="en-US" sz="2400" b="1" dirty="0">
                <a:highlight>
                  <a:srgbClr val="FFFFFF"/>
                </a:highlight>
                <a:latin typeface="Calibri" panose="020F0502020204030204" pitchFamily="34" charset="0"/>
                <a:ea typeface="+mn-lt"/>
                <a:cs typeface="Calibri" panose="020F0502020204030204" pitchFamily="34" charset="0"/>
              </a:rPr>
              <a:t>2016</a:t>
            </a:r>
            <a:r>
              <a:rPr lang="en-US" sz="2400" dirty="0">
                <a:highlight>
                  <a:srgbClr val="FFFFFF"/>
                </a:highlight>
                <a:latin typeface="Calibri" panose="020F0502020204030204" pitchFamily="34" charset="0"/>
                <a:ea typeface="+mn-lt"/>
                <a:cs typeface="Calibri" panose="020F0502020204030204" pitchFamily="34" charset="0"/>
              </a:rPr>
              <a:t> Canada-EU Comprehensive Economic and Trade Agreement </a:t>
            </a:r>
            <a:r>
              <a:rPr lang="en-US" sz="2100" b="1" i="1" dirty="0">
                <a:highlight>
                  <a:srgbClr val="FFFFFF"/>
                </a:highlight>
                <a:latin typeface="Calibri" panose="020F0502020204030204" pitchFamily="34" charset="0"/>
                <a:ea typeface="+mn-lt"/>
                <a:cs typeface="Calibri" panose="020F0502020204030204" pitchFamily="34" charset="0"/>
              </a:rPr>
              <a:t>[2]</a:t>
            </a:r>
          </a:p>
        </p:txBody>
      </p:sp>
      <p:sp>
        <p:nvSpPr>
          <p:cNvPr id="23" name="TextBox 22">
            <a:extLst>
              <a:ext uri="{FF2B5EF4-FFF2-40B4-BE49-F238E27FC236}">
                <a16:creationId xmlns:a16="http://schemas.microsoft.com/office/drawing/2014/main" id="{1F87F97A-93AC-D88A-D914-53EB0381E7AF}"/>
              </a:ext>
            </a:extLst>
          </p:cNvPr>
          <p:cNvSpPr txBox="1"/>
          <p:nvPr/>
        </p:nvSpPr>
        <p:spPr>
          <a:xfrm>
            <a:off x="3439879" y="43542"/>
            <a:ext cx="14151426" cy="2400657"/>
          </a:xfrm>
          <a:prstGeom prst="rect">
            <a:avLst/>
          </a:prstGeom>
          <a:solidFill>
            <a:schemeClr val="bg1"/>
          </a:solidFill>
          <a:ln w="28575">
            <a:solidFill>
              <a:srgbClr val="E5243B"/>
            </a:solidFill>
          </a:ln>
        </p:spPr>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r>
              <a:rPr lang="en-US" sz="2400" b="1" dirty="0">
                <a:highlight>
                  <a:srgbClr val="FFFFFF"/>
                </a:highlight>
                <a:latin typeface="Calibri" panose="020F0502020204030204" pitchFamily="34" charset="0"/>
                <a:ea typeface="+mn-lt"/>
                <a:cs typeface="Calibri" panose="020F0502020204030204" pitchFamily="34" charset="0"/>
              </a:rPr>
              <a:t>1948</a:t>
            </a:r>
            <a:r>
              <a:rPr lang="en-US" sz="2400" dirty="0">
                <a:highlight>
                  <a:srgbClr val="FFFFFF"/>
                </a:highlight>
                <a:latin typeface="Calibri" panose="020F0502020204030204" pitchFamily="34" charset="0"/>
                <a:ea typeface="+mn-lt"/>
                <a:cs typeface="Calibri" panose="020F0502020204030204" pitchFamily="34" charset="0"/>
              </a:rPr>
              <a:t> Universal Declaration of Human Rights </a:t>
            </a:r>
            <a:r>
              <a:rPr lang="en-US" sz="2400" b="1" i="1" dirty="0">
                <a:highlight>
                  <a:srgbClr val="FFFFFF"/>
                </a:highlight>
                <a:latin typeface="Calibri" panose="020F0502020204030204" pitchFamily="34" charset="0"/>
                <a:ea typeface="+mn-lt"/>
                <a:cs typeface="Calibri" panose="020F0502020204030204" pitchFamily="34" charset="0"/>
              </a:rPr>
              <a:t>[all]</a:t>
            </a:r>
          </a:p>
          <a:p>
            <a:r>
              <a:rPr lang="en-US" sz="2400" b="1" dirty="0">
                <a:highlight>
                  <a:srgbClr val="FFFFFF"/>
                </a:highlight>
                <a:latin typeface="Calibri" panose="020F0502020204030204" pitchFamily="34" charset="0"/>
                <a:ea typeface="+mn-lt"/>
                <a:cs typeface="Calibri" panose="020F0502020204030204" pitchFamily="34" charset="0"/>
              </a:rPr>
              <a:t>1964</a:t>
            </a:r>
            <a:r>
              <a:rPr lang="en-US" sz="2400" dirty="0">
                <a:highlight>
                  <a:srgbClr val="FFFFFF"/>
                </a:highlight>
                <a:latin typeface="Calibri" panose="020F0502020204030204" pitchFamily="34" charset="0"/>
                <a:ea typeface="+mn-lt"/>
                <a:cs typeface="Calibri" panose="020F0502020204030204" pitchFamily="34" charset="0"/>
              </a:rPr>
              <a:t> UN General Assembly Resolution establishing the UN Conference on Trade and Development </a:t>
            </a:r>
            <a:r>
              <a:rPr lang="en-US" sz="2400" b="1" i="1" dirty="0">
                <a:highlight>
                  <a:srgbClr val="FFFFFF"/>
                </a:highlight>
                <a:latin typeface="Calibri" panose="020F0502020204030204" pitchFamily="34" charset="0"/>
                <a:ea typeface="+mn-lt"/>
                <a:cs typeface="Calibri" panose="020F0502020204030204" pitchFamily="34" charset="0"/>
              </a:rPr>
              <a:t>[195]</a:t>
            </a:r>
          </a:p>
          <a:p>
            <a:r>
              <a:rPr lang="en-US" sz="2400" b="1" dirty="0">
                <a:highlight>
                  <a:srgbClr val="FFFFFF"/>
                </a:highlight>
                <a:latin typeface="Calibri" panose="020F0502020204030204" pitchFamily="34" charset="0"/>
                <a:ea typeface="+mn-lt"/>
                <a:cs typeface="Calibri" panose="020F0502020204030204" pitchFamily="34" charset="0"/>
              </a:rPr>
              <a:t>1966</a:t>
            </a:r>
            <a:r>
              <a:rPr lang="en-US" sz="2400" dirty="0">
                <a:highlight>
                  <a:srgbClr val="FFFFFF"/>
                </a:highlight>
                <a:latin typeface="Calibri" panose="020F0502020204030204" pitchFamily="34" charset="0"/>
                <a:ea typeface="+mn-lt"/>
                <a:cs typeface="Calibri" panose="020F0502020204030204" pitchFamily="34" charset="0"/>
              </a:rPr>
              <a:t> Intl. Covenant on Economic, Social and Cultural Rights (ICESCR) </a:t>
            </a:r>
            <a:r>
              <a:rPr lang="en-US" sz="2400" b="1" i="1" dirty="0">
                <a:highlight>
                  <a:srgbClr val="FFFFFF"/>
                </a:highlight>
                <a:latin typeface="Calibri" panose="020F0502020204030204" pitchFamily="34" charset="0"/>
                <a:ea typeface="+mn-lt"/>
                <a:cs typeface="Calibri" panose="020F0502020204030204" pitchFamily="34" charset="0"/>
              </a:rPr>
              <a:t>[171]</a:t>
            </a:r>
          </a:p>
          <a:p>
            <a:r>
              <a:rPr lang="en-US" sz="2400" b="1" dirty="0">
                <a:highlight>
                  <a:srgbClr val="FFFFFF"/>
                </a:highlight>
                <a:latin typeface="Calibri" panose="020F0502020204030204" pitchFamily="34" charset="0"/>
                <a:ea typeface="+mn-lt"/>
                <a:cs typeface="Calibri" panose="020F0502020204030204" pitchFamily="34" charset="0"/>
              </a:rPr>
              <a:t>1966</a:t>
            </a:r>
            <a:r>
              <a:rPr lang="en-US" sz="2400" dirty="0">
                <a:highlight>
                  <a:srgbClr val="FFFFFF"/>
                </a:highlight>
                <a:latin typeface="Calibri" panose="020F0502020204030204" pitchFamily="34" charset="0"/>
                <a:ea typeface="+mn-lt"/>
                <a:cs typeface="Calibri" panose="020F0502020204030204" pitchFamily="34" charset="0"/>
              </a:rPr>
              <a:t> Intl. Covenant on Civil and Political Rights (ICCPR) </a:t>
            </a:r>
            <a:r>
              <a:rPr lang="en-US" sz="2400" b="1" i="1" dirty="0">
                <a:highlight>
                  <a:srgbClr val="FFFFFF"/>
                </a:highlight>
                <a:latin typeface="Calibri" panose="020F0502020204030204" pitchFamily="34" charset="0"/>
                <a:ea typeface="+mn-lt"/>
                <a:cs typeface="Calibri" panose="020F0502020204030204" pitchFamily="34" charset="0"/>
              </a:rPr>
              <a:t>[173]</a:t>
            </a:r>
          </a:p>
          <a:p>
            <a:r>
              <a:rPr lang="en-US" sz="2400" b="1" dirty="0">
                <a:highlight>
                  <a:srgbClr val="FFFFFF"/>
                </a:highlight>
                <a:latin typeface="Calibri" panose="020F0502020204030204" pitchFamily="34" charset="0"/>
                <a:ea typeface="+mn-lt"/>
                <a:cs typeface="Calibri" panose="020F0502020204030204" pitchFamily="34" charset="0"/>
              </a:rPr>
              <a:t>1989</a:t>
            </a:r>
            <a:r>
              <a:rPr lang="en-US" sz="2400" dirty="0">
                <a:highlight>
                  <a:srgbClr val="FFFFFF"/>
                </a:highlight>
                <a:latin typeface="Calibri" panose="020F0502020204030204" pitchFamily="34" charset="0"/>
                <a:ea typeface="+mn-lt"/>
                <a:cs typeface="Calibri" panose="020F0502020204030204" pitchFamily="34" charset="0"/>
              </a:rPr>
              <a:t> UN Convention on the Rights of the Child</a:t>
            </a:r>
            <a:r>
              <a:rPr lang="en-US" sz="2400" b="1" i="1" dirty="0">
                <a:highlight>
                  <a:srgbClr val="FFFFFF"/>
                </a:highlight>
                <a:latin typeface="Calibri" panose="020F0502020204030204" pitchFamily="34" charset="0"/>
                <a:ea typeface="+mn-lt"/>
                <a:cs typeface="Calibri" panose="020F0502020204030204" pitchFamily="34" charset="0"/>
              </a:rPr>
              <a:t> [196]</a:t>
            </a:r>
          </a:p>
          <a:p>
            <a:r>
              <a:rPr lang="en-US" sz="2400" b="1" dirty="0">
                <a:highlight>
                  <a:srgbClr val="FFFFFF"/>
                </a:highlight>
                <a:latin typeface="Calibri" panose="020F0502020204030204" pitchFamily="34" charset="0"/>
                <a:ea typeface="+mn-lt"/>
                <a:cs typeface="Calibri" panose="020F0502020204030204" pitchFamily="34" charset="0"/>
              </a:rPr>
              <a:t>2008</a:t>
            </a:r>
            <a:r>
              <a:rPr lang="en-US" sz="2400" dirty="0">
                <a:highlight>
                  <a:srgbClr val="FFFFFF"/>
                </a:highlight>
                <a:latin typeface="Calibri" panose="020F0502020204030204" pitchFamily="34" charset="0"/>
                <a:ea typeface="+mn-lt"/>
                <a:cs typeface="Calibri" panose="020F0502020204030204" pitchFamily="34" charset="0"/>
              </a:rPr>
              <a:t> European Union-Caribbean Forum Economic Partnership Agreement </a:t>
            </a:r>
            <a:r>
              <a:rPr lang="en-US" sz="2400" b="1" i="1" dirty="0">
                <a:highlight>
                  <a:srgbClr val="FFFFFF"/>
                </a:highlight>
                <a:latin typeface="Calibri" panose="020F0502020204030204" pitchFamily="34" charset="0"/>
                <a:ea typeface="+mn-lt"/>
                <a:cs typeface="Calibri" panose="020F0502020204030204" pitchFamily="34" charset="0"/>
              </a:rPr>
              <a:t>[2]</a:t>
            </a:r>
            <a:endParaRPr lang="en-US" sz="3200" b="1" i="1" dirty="0">
              <a:latin typeface="Calibri" panose="020F0502020204030204" pitchFamily="34" charset="0"/>
              <a:ea typeface="+mn-lt"/>
              <a:cs typeface="Calibri" panose="020F0502020204030204" pitchFamily="34" charset="0"/>
            </a:endParaRPr>
          </a:p>
        </p:txBody>
      </p:sp>
      <p:sp>
        <p:nvSpPr>
          <p:cNvPr id="2" name="TextBox 1">
            <a:extLst>
              <a:ext uri="{FF2B5EF4-FFF2-40B4-BE49-F238E27FC236}">
                <a16:creationId xmlns:a16="http://schemas.microsoft.com/office/drawing/2014/main" id="{4855D119-A4DE-4E50-B40C-3B18A0D8D4D4}"/>
              </a:ext>
            </a:extLst>
          </p:cNvPr>
          <p:cNvSpPr txBox="1"/>
          <p:nvPr/>
        </p:nvSpPr>
        <p:spPr>
          <a:xfrm>
            <a:off x="5245" y="4700905"/>
            <a:ext cx="3478062" cy="38266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1pPr>
            <a:lvl2pPr marL="0" marR="0" indent="1714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2pPr>
            <a:lvl3pPr marL="0" marR="0" indent="3429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3pPr>
            <a:lvl4pPr marL="0" marR="0" indent="5143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4pPr>
            <a:lvl5pPr marL="0" marR="0" indent="6858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5pPr>
            <a:lvl6pPr marL="0" marR="0" indent="8572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6pPr>
            <a:lvl7pPr marL="0" marR="0" indent="10287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7pPr>
            <a:lvl8pPr marL="0" marR="0" indent="12001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8pPr>
            <a:lvl9pPr marL="0" marR="0" indent="13716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9pPr>
          </a:lstStyle>
          <a:p>
            <a:r>
              <a:rPr lang="en-CA" sz="4000" b="1" dirty="0">
                <a:solidFill>
                  <a:srgbClr val="008080"/>
                </a:solidFill>
                <a:latin typeface="Calibri"/>
              </a:rPr>
              <a:t>Los ODS – respaldados por tratados y regímenes internacionales (1/2)</a:t>
            </a:r>
            <a:endParaRPr lang="en-US" sz="3200" dirty="0"/>
          </a:p>
          <a:p>
            <a:endParaRPr lang="en-CA" sz="3200" b="1" dirty="0">
              <a:solidFill>
                <a:schemeClr val="tx1"/>
              </a:solidFill>
              <a:latin typeface="Calibri"/>
            </a:endParaRPr>
          </a:p>
        </p:txBody>
      </p:sp>
      <p:sp>
        <p:nvSpPr>
          <p:cNvPr id="45" name="TextBox 44">
            <a:extLst>
              <a:ext uri="{FF2B5EF4-FFF2-40B4-BE49-F238E27FC236}">
                <a16:creationId xmlns:a16="http://schemas.microsoft.com/office/drawing/2014/main" id="{F5CAEEFF-7EB1-30EB-C0A4-F5BD794843C8}"/>
              </a:ext>
            </a:extLst>
          </p:cNvPr>
          <p:cNvSpPr txBox="1"/>
          <p:nvPr/>
        </p:nvSpPr>
        <p:spPr>
          <a:xfrm>
            <a:off x="22398212" y="12047891"/>
            <a:ext cx="1831160" cy="1472198"/>
          </a:xfrm>
          <a:prstGeom prst="rect">
            <a:avLst/>
          </a:prstGeom>
          <a:no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1pPr>
            <a:lvl2pPr marL="0" marR="0" indent="1714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2pPr>
            <a:lvl3pPr marL="0" marR="0" indent="3429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3pPr>
            <a:lvl4pPr marL="0" marR="0" indent="5143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4pPr>
            <a:lvl5pPr marL="0" marR="0" indent="6858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5pPr>
            <a:lvl6pPr marL="0" marR="0" indent="8572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6pPr>
            <a:lvl7pPr marL="0" marR="0" indent="10287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7pPr>
            <a:lvl8pPr marL="0" marR="0" indent="12001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8pPr>
            <a:lvl9pPr marL="0" marR="0" indent="13716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9pPr>
          </a:lstStyle>
          <a:p>
            <a:r>
              <a:rPr lang="en-CA" sz="2800" b="1" i="1" dirty="0">
                <a:solidFill>
                  <a:schemeClr val="tx1"/>
                </a:solidFill>
                <a:latin typeface="Calibri"/>
              </a:rPr>
              <a:t>[XXX] </a:t>
            </a:r>
            <a:r>
              <a:rPr lang="en-CA" sz="2800" dirty="0">
                <a:solidFill>
                  <a:schemeClr val="tx1"/>
                </a:solidFill>
                <a:latin typeface="Calibri"/>
              </a:rPr>
              <a:t>= número de Partes</a:t>
            </a:r>
          </a:p>
        </p:txBody>
      </p:sp>
    </p:spTree>
    <p:extLst>
      <p:ext uri="{BB962C8B-B14F-4D97-AF65-F5344CB8AC3E}">
        <p14:creationId xmlns:p14="http://schemas.microsoft.com/office/powerpoint/2010/main" val="267282715"/>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Rectangle 65">
            <a:extLst>
              <a:ext uri="{FF2B5EF4-FFF2-40B4-BE49-F238E27FC236}">
                <a16:creationId xmlns:a16="http://schemas.microsoft.com/office/drawing/2014/main" id="{7FC3CA9E-B32F-38D9-35D1-AADDA176B871}"/>
              </a:ext>
            </a:extLst>
          </p:cNvPr>
          <p:cNvSpPr/>
          <p:nvPr/>
        </p:nvSpPr>
        <p:spPr>
          <a:xfrm>
            <a:off x="15536972" y="1761695"/>
            <a:ext cx="8440000" cy="172786"/>
          </a:xfrm>
          <a:prstGeom prst="rect">
            <a:avLst/>
          </a:prstGeom>
          <a:solidFill>
            <a:srgbClr val="19486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a:p>
        </p:txBody>
      </p:sp>
      <p:sp>
        <p:nvSpPr>
          <p:cNvPr id="64" name="Rectangle 63">
            <a:extLst>
              <a:ext uri="{FF2B5EF4-FFF2-40B4-BE49-F238E27FC236}">
                <a16:creationId xmlns:a16="http://schemas.microsoft.com/office/drawing/2014/main" id="{F582464F-3C8F-B386-80BE-6C64ED63DDA8}"/>
              </a:ext>
            </a:extLst>
          </p:cNvPr>
          <p:cNvSpPr/>
          <p:nvPr/>
        </p:nvSpPr>
        <p:spPr>
          <a:xfrm>
            <a:off x="10555297" y="2023886"/>
            <a:ext cx="11897674" cy="140012"/>
          </a:xfrm>
          <a:prstGeom prst="rect">
            <a:avLst/>
          </a:prstGeom>
          <a:solidFill>
            <a:srgbClr val="00689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a:p>
        </p:txBody>
      </p:sp>
      <p:sp>
        <p:nvSpPr>
          <p:cNvPr id="62" name="Rectangle 61">
            <a:extLst>
              <a:ext uri="{FF2B5EF4-FFF2-40B4-BE49-F238E27FC236}">
                <a16:creationId xmlns:a16="http://schemas.microsoft.com/office/drawing/2014/main" id="{02C88849-FF4E-2896-9A01-D59BCEB7E28C}"/>
              </a:ext>
            </a:extLst>
          </p:cNvPr>
          <p:cNvSpPr/>
          <p:nvPr/>
        </p:nvSpPr>
        <p:spPr>
          <a:xfrm>
            <a:off x="10227554" y="3760918"/>
            <a:ext cx="10750580" cy="140012"/>
          </a:xfrm>
          <a:prstGeom prst="rect">
            <a:avLst/>
          </a:prstGeom>
          <a:solidFill>
            <a:srgbClr val="56C02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a:p>
        </p:txBody>
      </p:sp>
      <p:sp>
        <p:nvSpPr>
          <p:cNvPr id="60" name="Rectangle 59">
            <a:extLst>
              <a:ext uri="{FF2B5EF4-FFF2-40B4-BE49-F238E27FC236}">
                <a16:creationId xmlns:a16="http://schemas.microsoft.com/office/drawing/2014/main" id="{9F50FBCF-ECA4-118B-F5F5-9DF07E474466}"/>
              </a:ext>
            </a:extLst>
          </p:cNvPr>
          <p:cNvSpPr/>
          <p:nvPr/>
        </p:nvSpPr>
        <p:spPr>
          <a:xfrm>
            <a:off x="8498714" y="5858468"/>
            <a:ext cx="10750580" cy="140012"/>
          </a:xfrm>
          <a:prstGeom prst="rect">
            <a:avLst/>
          </a:prstGeom>
          <a:solidFill>
            <a:srgbClr val="0A97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a:p>
        </p:txBody>
      </p:sp>
      <p:sp>
        <p:nvSpPr>
          <p:cNvPr id="58" name="Rectangle 57">
            <a:extLst>
              <a:ext uri="{FF2B5EF4-FFF2-40B4-BE49-F238E27FC236}">
                <a16:creationId xmlns:a16="http://schemas.microsoft.com/office/drawing/2014/main" id="{4E744660-5255-6E90-A870-2D66756F1412}"/>
              </a:ext>
            </a:extLst>
          </p:cNvPr>
          <p:cNvSpPr/>
          <p:nvPr/>
        </p:nvSpPr>
        <p:spPr>
          <a:xfrm>
            <a:off x="9703166" y="6997370"/>
            <a:ext cx="10750580" cy="140012"/>
          </a:xfrm>
          <a:prstGeom prst="rect">
            <a:avLst/>
          </a:prstGeom>
          <a:solidFill>
            <a:srgbClr val="3F7E4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a:p>
        </p:txBody>
      </p:sp>
      <p:sp>
        <p:nvSpPr>
          <p:cNvPr id="56" name="Rectangle 55">
            <a:extLst>
              <a:ext uri="{FF2B5EF4-FFF2-40B4-BE49-F238E27FC236}">
                <a16:creationId xmlns:a16="http://schemas.microsoft.com/office/drawing/2014/main" id="{87C7BF5B-5C74-F8FF-2523-92B1D634FD9F}"/>
              </a:ext>
            </a:extLst>
          </p:cNvPr>
          <p:cNvSpPr/>
          <p:nvPr/>
        </p:nvSpPr>
        <p:spPr>
          <a:xfrm>
            <a:off x="10612650" y="10438660"/>
            <a:ext cx="10750580" cy="140012"/>
          </a:xfrm>
          <a:prstGeom prst="rect">
            <a:avLst/>
          </a:prstGeom>
          <a:solidFill>
            <a:srgbClr val="FD9D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a:p>
        </p:txBody>
      </p:sp>
      <p:sp>
        <p:nvSpPr>
          <p:cNvPr id="52" name="Rectangle 51">
            <a:extLst>
              <a:ext uri="{FF2B5EF4-FFF2-40B4-BE49-F238E27FC236}">
                <a16:creationId xmlns:a16="http://schemas.microsoft.com/office/drawing/2014/main" id="{3F25CB08-EC9D-3792-313B-F06F5F02FF78}"/>
              </a:ext>
            </a:extLst>
          </p:cNvPr>
          <p:cNvSpPr/>
          <p:nvPr/>
        </p:nvSpPr>
        <p:spPr>
          <a:xfrm>
            <a:off x="13857294" y="12306790"/>
            <a:ext cx="10258968" cy="164592"/>
          </a:xfrm>
          <a:prstGeom prst="rect">
            <a:avLst/>
          </a:prstGeom>
          <a:solidFill>
            <a:srgbClr val="FD682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a:p>
        </p:txBody>
      </p:sp>
      <p:sp>
        <p:nvSpPr>
          <p:cNvPr id="50" name="Rectangle 49">
            <a:extLst>
              <a:ext uri="{FF2B5EF4-FFF2-40B4-BE49-F238E27FC236}">
                <a16:creationId xmlns:a16="http://schemas.microsoft.com/office/drawing/2014/main" id="{7C5A73C4-284E-372A-5D31-244B124BC5CC}"/>
              </a:ext>
            </a:extLst>
          </p:cNvPr>
          <p:cNvSpPr/>
          <p:nvPr/>
        </p:nvSpPr>
        <p:spPr>
          <a:xfrm>
            <a:off x="11374652" y="11618532"/>
            <a:ext cx="10750580" cy="140012"/>
          </a:xfrm>
          <a:prstGeom prst="rect">
            <a:avLst/>
          </a:prstGeom>
          <a:solidFill>
            <a:srgbClr val="DD136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a:p>
        </p:txBody>
      </p:sp>
      <p:grpSp>
        <p:nvGrpSpPr>
          <p:cNvPr id="49" name="Group 48">
            <a:extLst>
              <a:ext uri="{FF2B5EF4-FFF2-40B4-BE49-F238E27FC236}">
                <a16:creationId xmlns:a16="http://schemas.microsoft.com/office/drawing/2014/main" id="{ECE89CD0-92CE-4DFF-82D7-9DB5A1568A78}"/>
              </a:ext>
            </a:extLst>
          </p:cNvPr>
          <p:cNvGrpSpPr/>
          <p:nvPr/>
        </p:nvGrpSpPr>
        <p:grpSpPr>
          <a:xfrm>
            <a:off x="18213159" y="888451"/>
            <a:ext cx="6264834" cy="12032770"/>
            <a:chOff x="21068843" y="717850"/>
            <a:chExt cx="6264834" cy="12032769"/>
          </a:xfrm>
        </p:grpSpPr>
        <p:pic>
          <p:nvPicPr>
            <p:cNvPr id="6" name="Picture 2" descr="Uncategorized – The F Factor">
              <a:extLst>
                <a:ext uri="{FF2B5EF4-FFF2-40B4-BE49-F238E27FC236}">
                  <a16:creationId xmlns:a16="http://schemas.microsoft.com/office/drawing/2014/main" id="{93D9BF8F-04D7-DB4F-98E1-9E543D4DF239}"/>
                </a:ext>
              </a:extLst>
            </p:cNvPr>
            <p:cNvPicPr>
              <a:picLocks noChangeArrowheads="1"/>
            </p:cNvPicPr>
            <p:nvPr/>
          </p:nvPicPr>
          <p:blipFill rotWithShape="1">
            <a:blip r:embed="rId2">
              <a:extLst>
                <a:ext uri="{28A0092B-C50C-407E-A947-70E740481C1C}">
                  <a14:useLocalDpi xmlns:a14="http://schemas.microsoft.com/office/drawing/2010/main" val="0"/>
                </a:ext>
              </a:extLst>
            </a:blip>
            <a:srcRect l="-6033" t="-7742" r="48423" b="-3759"/>
            <a:stretch/>
          </p:blipFill>
          <p:spPr bwMode="auto">
            <a:xfrm>
              <a:off x="21068843" y="717850"/>
              <a:ext cx="6126480" cy="12032769"/>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952F4EE5-1647-4044-BD3D-E7A9359E9F9B}"/>
                </a:ext>
              </a:extLst>
            </p:cNvPr>
            <p:cNvSpPr/>
            <p:nvPr/>
          </p:nvSpPr>
          <p:spPr>
            <a:xfrm>
              <a:off x="25179055" y="6215085"/>
              <a:ext cx="2154622" cy="1444498"/>
            </a:xfrm>
            <a:prstGeom prst="rect">
              <a:avLst/>
            </a:prstGeom>
            <a:solidFill>
              <a:schemeClr val="bg1"/>
            </a:solidFill>
            <a:ln w="50800" cap="flat">
              <a:noFill/>
              <a:prstDash val="solid"/>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1pPr>
              <a:lvl2pPr marL="0" marR="0" indent="1714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2pPr>
              <a:lvl3pPr marL="0" marR="0" indent="3429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3pPr>
              <a:lvl4pPr marL="0" marR="0" indent="5143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4pPr>
              <a:lvl5pPr marL="0" marR="0" indent="6858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5pPr>
              <a:lvl6pPr marL="0" marR="0" indent="8572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6pPr>
              <a:lvl7pPr marL="0" marR="0" indent="10287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7pPr>
              <a:lvl8pPr marL="0" marR="0" indent="12001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8pPr>
              <a:lvl9pPr marL="0" marR="0" indent="13716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9pPr>
            </a:lstStyle>
            <a:p>
              <a:pPr>
                <a:lnSpc>
                  <a:spcPct val="80000"/>
                </a:lnSpc>
                <a:buClrTx/>
              </a:pPr>
              <a:r>
                <a:rPr lang="en-US" sz="2100">
                  <a:solidFill>
                    <a:srgbClr val="FF404B"/>
                  </a:solidFill>
                </a:rPr>
                <a:t>  </a:t>
              </a:r>
            </a:p>
            <a:p>
              <a:pPr>
                <a:lnSpc>
                  <a:spcPct val="80000"/>
                </a:lnSpc>
                <a:buClrTx/>
              </a:pPr>
              <a:endParaRPr lang="en-US" sz="2100">
                <a:solidFill>
                  <a:srgbClr val="FF404B"/>
                </a:solidFill>
              </a:endParaRPr>
            </a:p>
            <a:p>
              <a:pPr>
                <a:lnSpc>
                  <a:spcPct val="80000"/>
                </a:lnSpc>
                <a:buClrTx/>
              </a:pPr>
              <a:endParaRPr lang="en-US" sz="2100">
                <a:solidFill>
                  <a:srgbClr val="FF404B"/>
                </a:solidFill>
              </a:endParaRPr>
            </a:p>
            <a:p>
              <a:pPr>
                <a:lnSpc>
                  <a:spcPct val="80000"/>
                </a:lnSpc>
                <a:buClrTx/>
              </a:pPr>
              <a:endParaRPr lang="en-US" sz="2100">
                <a:solidFill>
                  <a:srgbClr val="FF404B"/>
                </a:solidFill>
              </a:endParaRPr>
            </a:p>
          </p:txBody>
        </p:sp>
      </p:grpSp>
      <p:sp>
        <p:nvSpPr>
          <p:cNvPr id="17" name="TextBox 16">
            <a:extLst>
              <a:ext uri="{FF2B5EF4-FFF2-40B4-BE49-F238E27FC236}">
                <a16:creationId xmlns:a16="http://schemas.microsoft.com/office/drawing/2014/main" id="{7F78B562-DB90-5D4F-8BE6-CE328C96F18E}"/>
              </a:ext>
            </a:extLst>
          </p:cNvPr>
          <p:cNvSpPr txBox="1"/>
          <p:nvPr/>
        </p:nvSpPr>
        <p:spPr>
          <a:xfrm>
            <a:off x="1432560" y="1295515"/>
            <a:ext cx="4358640" cy="50270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1pPr>
            <a:lvl2pPr marL="0" marR="0" indent="1714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2pPr>
            <a:lvl3pPr marL="0" marR="0" indent="3429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3pPr>
            <a:lvl4pPr marL="0" marR="0" indent="5143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4pPr>
            <a:lvl5pPr marL="0" marR="0" indent="6858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5pPr>
            <a:lvl6pPr marL="0" marR="0" indent="8572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6pPr>
            <a:lvl7pPr marL="0" marR="0" indent="10287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7pPr>
            <a:lvl8pPr marL="0" marR="0" indent="12001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8pPr>
            <a:lvl9pPr marL="0" marR="0" indent="13716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9pPr>
          </a:lstStyle>
          <a:p>
            <a:endParaRPr lang="en-US" sz="2100">
              <a:latin typeface="Futura Medium"/>
            </a:endParaRPr>
          </a:p>
        </p:txBody>
      </p:sp>
      <p:sp>
        <p:nvSpPr>
          <p:cNvPr id="18" name="TextBox 17">
            <a:extLst>
              <a:ext uri="{FF2B5EF4-FFF2-40B4-BE49-F238E27FC236}">
                <a16:creationId xmlns:a16="http://schemas.microsoft.com/office/drawing/2014/main" id="{3407B1E5-D658-9545-871C-9A249A53A30B}"/>
              </a:ext>
            </a:extLst>
          </p:cNvPr>
          <p:cNvSpPr txBox="1"/>
          <p:nvPr/>
        </p:nvSpPr>
        <p:spPr>
          <a:xfrm>
            <a:off x="-883603" y="11680529"/>
            <a:ext cx="6424534" cy="425758"/>
          </a:xfrm>
          <a:prstGeom prst="rect">
            <a:avLst/>
          </a:prstGeom>
          <a:noFill/>
          <a:ln w="381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1pPr>
            <a:lvl2pPr marL="0" marR="0" indent="1714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2pPr>
            <a:lvl3pPr marL="0" marR="0" indent="3429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3pPr>
            <a:lvl4pPr marL="0" marR="0" indent="5143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4pPr>
            <a:lvl5pPr marL="0" marR="0" indent="6858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5pPr>
            <a:lvl6pPr marL="0" marR="0" indent="8572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6pPr>
            <a:lvl7pPr marL="0" marR="0" indent="10287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7pPr>
            <a:lvl8pPr marL="0" marR="0" indent="12001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8pPr>
            <a:lvl9pPr marL="0" marR="0" indent="13716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9pPr>
          </a:lstStyle>
          <a:p>
            <a:pPr algn="r">
              <a:spcBef>
                <a:spcPts val="0"/>
              </a:spcBef>
            </a:pPr>
            <a:endParaRPr lang="en-GB" sz="2100" dirty="0">
              <a:latin typeface="Futura Medium"/>
            </a:endParaRPr>
          </a:p>
        </p:txBody>
      </p:sp>
      <p:sp>
        <p:nvSpPr>
          <p:cNvPr id="19" name="TextBox 18">
            <a:extLst>
              <a:ext uri="{FF2B5EF4-FFF2-40B4-BE49-F238E27FC236}">
                <a16:creationId xmlns:a16="http://schemas.microsoft.com/office/drawing/2014/main" id="{2BF100DC-A83D-D64C-BE29-1C12C15A1F4F}"/>
              </a:ext>
            </a:extLst>
          </p:cNvPr>
          <p:cNvSpPr txBox="1"/>
          <p:nvPr/>
        </p:nvSpPr>
        <p:spPr>
          <a:xfrm>
            <a:off x="13635578" y="9917757"/>
            <a:ext cx="5072300" cy="425758"/>
          </a:xfrm>
          <a:prstGeom prst="rect">
            <a:avLst/>
          </a:prstGeom>
          <a:noFill/>
          <a:ln w="381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1pPr>
            <a:lvl2pPr marL="0" marR="0" indent="1714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2pPr>
            <a:lvl3pPr marL="0" marR="0" indent="3429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3pPr>
            <a:lvl4pPr marL="0" marR="0" indent="5143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4pPr>
            <a:lvl5pPr marL="0" marR="0" indent="6858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5pPr>
            <a:lvl6pPr marL="0" marR="0" indent="8572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6pPr>
            <a:lvl7pPr marL="0" marR="0" indent="10287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7pPr>
            <a:lvl8pPr marL="0" marR="0" indent="12001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8pPr>
            <a:lvl9pPr marL="0" marR="0" indent="13716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9pPr>
          </a:lstStyle>
          <a:p>
            <a:pPr algn="r">
              <a:spcBef>
                <a:spcPts val="0"/>
              </a:spcBef>
            </a:pPr>
            <a:endParaRPr lang="en-US" sz="2100">
              <a:highlight>
                <a:srgbClr val="FFFFFF"/>
              </a:highlight>
              <a:latin typeface="Futura Medium"/>
            </a:endParaRPr>
          </a:p>
        </p:txBody>
      </p:sp>
      <p:sp>
        <p:nvSpPr>
          <p:cNvPr id="20" name="TextBox 19">
            <a:extLst>
              <a:ext uri="{FF2B5EF4-FFF2-40B4-BE49-F238E27FC236}">
                <a16:creationId xmlns:a16="http://schemas.microsoft.com/office/drawing/2014/main" id="{D4AC17F8-686C-F147-A7C4-BE1017AD7454}"/>
              </a:ext>
            </a:extLst>
          </p:cNvPr>
          <p:cNvSpPr txBox="1"/>
          <p:nvPr/>
        </p:nvSpPr>
        <p:spPr>
          <a:xfrm>
            <a:off x="4538006" y="12169251"/>
            <a:ext cx="5502172" cy="425758"/>
          </a:xfrm>
          <a:prstGeom prst="rect">
            <a:avLst/>
          </a:prstGeom>
          <a:noFill/>
          <a:ln w="381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1pPr>
            <a:lvl2pPr marL="0" marR="0" indent="1714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2pPr>
            <a:lvl3pPr marL="0" marR="0" indent="3429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3pPr>
            <a:lvl4pPr marL="0" marR="0" indent="5143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4pPr>
            <a:lvl5pPr marL="0" marR="0" indent="6858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5pPr>
            <a:lvl6pPr marL="0" marR="0" indent="8572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6pPr>
            <a:lvl7pPr marL="0" marR="0" indent="10287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7pPr>
            <a:lvl8pPr marL="0" marR="0" indent="12001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8pPr>
            <a:lvl9pPr marL="0" marR="0" indent="13716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9pPr>
          </a:lstStyle>
          <a:p>
            <a:pPr algn="r">
              <a:spcBef>
                <a:spcPts val="0"/>
              </a:spcBef>
            </a:pPr>
            <a:endParaRPr lang="en-GB" sz="2100" dirty="0">
              <a:highlight>
                <a:srgbClr val="FFFFFF"/>
              </a:highlight>
              <a:latin typeface="Futura Medium"/>
            </a:endParaRPr>
          </a:p>
        </p:txBody>
      </p:sp>
      <p:sp>
        <p:nvSpPr>
          <p:cNvPr id="24" name="TextBox 23">
            <a:extLst>
              <a:ext uri="{FF2B5EF4-FFF2-40B4-BE49-F238E27FC236}">
                <a16:creationId xmlns:a16="http://schemas.microsoft.com/office/drawing/2014/main" id="{C88ACCED-4A8E-7943-9958-2D5993C09CB0}"/>
              </a:ext>
            </a:extLst>
          </p:cNvPr>
          <p:cNvSpPr txBox="1"/>
          <p:nvPr/>
        </p:nvSpPr>
        <p:spPr>
          <a:xfrm>
            <a:off x="310514" y="3084555"/>
            <a:ext cx="8638416" cy="425758"/>
          </a:xfrm>
          <a:prstGeom prst="rect">
            <a:avLst/>
          </a:prstGeom>
          <a:noFill/>
          <a:ln w="381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1pPr>
            <a:lvl2pPr marL="0" marR="0" indent="1714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2pPr>
            <a:lvl3pPr marL="0" marR="0" indent="3429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3pPr>
            <a:lvl4pPr marL="0" marR="0" indent="5143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4pPr>
            <a:lvl5pPr marL="0" marR="0" indent="6858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5pPr>
            <a:lvl6pPr marL="0" marR="0" indent="8572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6pPr>
            <a:lvl7pPr marL="0" marR="0" indent="10287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7pPr>
            <a:lvl8pPr marL="0" marR="0" indent="12001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8pPr>
            <a:lvl9pPr marL="0" marR="0" indent="13716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9pPr>
          </a:lstStyle>
          <a:p>
            <a:pPr algn="r">
              <a:spcBef>
                <a:spcPts val="0"/>
              </a:spcBef>
            </a:pPr>
            <a:endParaRPr lang="en-GB" sz="2100" dirty="0">
              <a:latin typeface="Futura Medium"/>
            </a:endParaRPr>
          </a:p>
        </p:txBody>
      </p:sp>
      <p:sp>
        <p:nvSpPr>
          <p:cNvPr id="26" name="TextBox 25">
            <a:extLst>
              <a:ext uri="{FF2B5EF4-FFF2-40B4-BE49-F238E27FC236}">
                <a16:creationId xmlns:a16="http://schemas.microsoft.com/office/drawing/2014/main" id="{215EB81F-5E80-0D4F-ADE9-A39B62FD735D}"/>
              </a:ext>
            </a:extLst>
          </p:cNvPr>
          <p:cNvSpPr txBox="1"/>
          <p:nvPr/>
        </p:nvSpPr>
        <p:spPr>
          <a:xfrm>
            <a:off x="13853461" y="12648079"/>
            <a:ext cx="7652142" cy="425758"/>
          </a:xfrm>
          <a:prstGeom prst="rect">
            <a:avLst/>
          </a:prstGeom>
          <a:noFill/>
          <a:ln w="381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1pPr>
            <a:lvl2pPr marL="0" marR="0" indent="1714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2pPr>
            <a:lvl3pPr marL="0" marR="0" indent="3429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3pPr>
            <a:lvl4pPr marL="0" marR="0" indent="5143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4pPr>
            <a:lvl5pPr marL="0" marR="0" indent="6858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5pPr>
            <a:lvl6pPr marL="0" marR="0" indent="8572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6pPr>
            <a:lvl7pPr marL="0" marR="0" indent="10287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7pPr>
            <a:lvl8pPr marL="0" marR="0" indent="12001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8pPr>
            <a:lvl9pPr marL="0" marR="0" indent="13716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9pPr>
          </a:lstStyle>
          <a:p>
            <a:pPr algn="r">
              <a:spcBef>
                <a:spcPts val="0"/>
              </a:spcBef>
            </a:pPr>
            <a:endParaRPr lang="en-GB" sz="2100" dirty="0">
              <a:highlight>
                <a:srgbClr val="FFFFFF"/>
              </a:highlight>
              <a:latin typeface="Futura Medium"/>
            </a:endParaRPr>
          </a:p>
        </p:txBody>
      </p:sp>
      <p:sp>
        <p:nvSpPr>
          <p:cNvPr id="32" name="TextBox 31">
            <a:extLst>
              <a:ext uri="{FF2B5EF4-FFF2-40B4-BE49-F238E27FC236}">
                <a16:creationId xmlns:a16="http://schemas.microsoft.com/office/drawing/2014/main" id="{C1E97A35-D01A-13D1-2BE5-67B2B8FBD8C1}"/>
              </a:ext>
            </a:extLst>
          </p:cNvPr>
          <p:cNvSpPr txBox="1"/>
          <p:nvPr/>
        </p:nvSpPr>
        <p:spPr>
          <a:xfrm>
            <a:off x="13062296" y="11856740"/>
            <a:ext cx="8410624" cy="1800493"/>
          </a:xfrm>
          <a:prstGeom prst="rect">
            <a:avLst/>
          </a:prstGeom>
          <a:solidFill>
            <a:schemeClr val="bg1"/>
          </a:solidFill>
          <a:ln w="28575">
            <a:solidFill>
              <a:srgbClr val="FD6825"/>
            </a:solidFill>
          </a:ln>
        </p:spPr>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pPr algn="r"/>
            <a:r>
              <a:rPr lang="en-GB" sz="2100" b="1" dirty="0">
                <a:highlight>
                  <a:srgbClr val="FFFFFF"/>
                </a:highlight>
                <a:latin typeface="Calibri" panose="020F0502020204030204" pitchFamily="34" charset="0"/>
                <a:ea typeface="+mn-lt"/>
                <a:cs typeface="Calibri" panose="020F0502020204030204" pitchFamily="34" charset="0"/>
              </a:rPr>
              <a:t>1948</a:t>
            </a:r>
            <a:r>
              <a:rPr lang="en-GB" sz="2100" dirty="0">
                <a:highlight>
                  <a:srgbClr val="FFFFFF"/>
                </a:highlight>
                <a:latin typeface="Calibri" panose="020F0502020204030204" pitchFamily="34" charset="0"/>
                <a:ea typeface="+mn-lt"/>
                <a:cs typeface="Calibri" panose="020F0502020204030204" pitchFamily="34" charset="0"/>
              </a:rPr>
              <a:t> Universal Declaration of Human Rights</a:t>
            </a:r>
            <a:endParaRPr lang="en-US" sz="2100" dirty="0">
              <a:highlight>
                <a:srgbClr val="FFFFFF"/>
              </a:highlight>
              <a:latin typeface="Calibri" panose="020F0502020204030204" pitchFamily="34" charset="0"/>
              <a:ea typeface="+mn-lt"/>
              <a:cs typeface="Calibri" panose="020F0502020204030204" pitchFamily="34" charset="0"/>
            </a:endParaRPr>
          </a:p>
          <a:p>
            <a:pPr algn="r"/>
            <a:r>
              <a:rPr lang="en-GB" sz="2100" b="1" dirty="0">
                <a:highlight>
                  <a:srgbClr val="FFFFFF"/>
                </a:highlight>
                <a:latin typeface="Calibri" panose="020F0502020204030204" pitchFamily="34" charset="0"/>
                <a:ea typeface="+mn-lt"/>
                <a:cs typeface="Calibri" panose="020F0502020204030204" pitchFamily="34" charset="0"/>
              </a:rPr>
              <a:t>1947</a:t>
            </a:r>
            <a:r>
              <a:rPr lang="en-GB" sz="2100" dirty="0">
                <a:highlight>
                  <a:srgbClr val="FFFFFF"/>
                </a:highlight>
                <a:latin typeface="Calibri" panose="020F0502020204030204" pitchFamily="34" charset="0"/>
                <a:ea typeface="+mn-lt"/>
                <a:cs typeface="Calibri" panose="020F0502020204030204" pitchFamily="34" charset="0"/>
              </a:rPr>
              <a:t> General Agreement on Tariffs and Trade</a:t>
            </a:r>
          </a:p>
          <a:p>
            <a:pPr algn="r"/>
            <a:r>
              <a:rPr lang="en-US" sz="2100" b="1" dirty="0">
                <a:highlight>
                  <a:srgbClr val="FFFFFF"/>
                </a:highlight>
                <a:latin typeface="Calibri" panose="020F0502020204030204" pitchFamily="34" charset="0"/>
                <a:ea typeface="+mn-lt"/>
                <a:cs typeface="Calibri" panose="020F0502020204030204" pitchFamily="34" charset="0"/>
              </a:rPr>
              <a:t>1966</a:t>
            </a:r>
            <a:r>
              <a:rPr lang="en-US" sz="2100" dirty="0">
                <a:highlight>
                  <a:srgbClr val="FFFFFF"/>
                </a:highlight>
                <a:latin typeface="Calibri" panose="020F0502020204030204" pitchFamily="34" charset="0"/>
                <a:ea typeface="+mn-lt"/>
                <a:cs typeface="Calibri" panose="020F0502020204030204" pitchFamily="34" charset="0"/>
              </a:rPr>
              <a:t> Intl Covenant on Economic, Social and Cultural Rights (ICESCR) </a:t>
            </a:r>
            <a:r>
              <a:rPr lang="en-US" sz="2100" b="1" i="1" dirty="0">
                <a:highlight>
                  <a:srgbClr val="FFFFFF"/>
                </a:highlight>
                <a:latin typeface="Calibri" panose="020F0502020204030204" pitchFamily="34" charset="0"/>
                <a:ea typeface="+mn-lt"/>
                <a:cs typeface="Calibri" panose="020F0502020204030204" pitchFamily="34" charset="0"/>
              </a:rPr>
              <a:t>[171]</a:t>
            </a:r>
          </a:p>
          <a:p>
            <a:pPr algn="r"/>
            <a:r>
              <a:rPr lang="en-US" sz="2100" b="1" dirty="0">
                <a:highlight>
                  <a:srgbClr val="FFFFFF"/>
                </a:highlight>
                <a:latin typeface="Calibri" panose="020F0502020204030204" pitchFamily="34" charset="0"/>
                <a:ea typeface="+mn-lt"/>
                <a:cs typeface="Calibri" panose="020F0502020204030204" pitchFamily="34" charset="0"/>
              </a:rPr>
              <a:t>1966</a:t>
            </a:r>
            <a:r>
              <a:rPr lang="en-US" sz="2100" dirty="0">
                <a:highlight>
                  <a:srgbClr val="FFFFFF"/>
                </a:highlight>
                <a:latin typeface="Calibri" panose="020F0502020204030204" pitchFamily="34" charset="0"/>
                <a:ea typeface="+mn-lt"/>
                <a:cs typeface="Calibri" panose="020F0502020204030204" pitchFamily="34" charset="0"/>
              </a:rPr>
              <a:t> Intl. Covenant on Civil and Political Rights (ICCPR) </a:t>
            </a:r>
            <a:r>
              <a:rPr lang="en-US" sz="2100" b="1" i="1" dirty="0">
                <a:highlight>
                  <a:srgbClr val="FFFFFF"/>
                </a:highlight>
                <a:latin typeface="Calibri" panose="020F0502020204030204" pitchFamily="34" charset="0"/>
                <a:ea typeface="+mn-lt"/>
                <a:cs typeface="Calibri" panose="020F0502020204030204" pitchFamily="34" charset="0"/>
              </a:rPr>
              <a:t>[173]</a:t>
            </a:r>
          </a:p>
          <a:p>
            <a:pPr algn="r"/>
            <a:r>
              <a:rPr lang="en-GB" sz="2100" b="1" dirty="0">
                <a:highlight>
                  <a:srgbClr val="FFFFFF"/>
                </a:highlight>
                <a:latin typeface="Calibri" panose="020F0502020204030204" pitchFamily="34" charset="0"/>
                <a:ea typeface="+mn-lt"/>
                <a:cs typeface="Calibri" panose="020F0502020204030204" pitchFamily="34" charset="0"/>
              </a:rPr>
              <a:t>1994</a:t>
            </a:r>
            <a:r>
              <a:rPr lang="en-GB" sz="2100" dirty="0">
                <a:highlight>
                  <a:srgbClr val="FFFFFF"/>
                </a:highlight>
                <a:latin typeface="Calibri" panose="020F0502020204030204" pitchFamily="34" charset="0"/>
                <a:ea typeface="+mn-lt"/>
                <a:cs typeface="Calibri" panose="020F0502020204030204" pitchFamily="34" charset="0"/>
              </a:rPr>
              <a:t> Marrakesh Agreement Est. the World Trade Organization </a:t>
            </a:r>
            <a:r>
              <a:rPr lang="en-GB" sz="2100" b="1" i="1" dirty="0">
                <a:highlight>
                  <a:srgbClr val="FFFFFF"/>
                </a:highlight>
                <a:latin typeface="Calibri" panose="020F0502020204030204" pitchFamily="34" charset="0"/>
                <a:ea typeface="+mn-lt"/>
                <a:cs typeface="Calibri" panose="020F0502020204030204" pitchFamily="34" charset="0"/>
              </a:rPr>
              <a:t>[164]</a:t>
            </a:r>
          </a:p>
        </p:txBody>
      </p:sp>
      <p:sp>
        <p:nvSpPr>
          <p:cNvPr id="33" name="TextBox 32">
            <a:extLst>
              <a:ext uri="{FF2B5EF4-FFF2-40B4-BE49-F238E27FC236}">
                <a16:creationId xmlns:a16="http://schemas.microsoft.com/office/drawing/2014/main" id="{110C9D49-E02E-4224-7B74-DD94F371F8F8}"/>
              </a:ext>
            </a:extLst>
          </p:cNvPr>
          <p:cNvSpPr txBox="1"/>
          <p:nvPr/>
        </p:nvSpPr>
        <p:spPr>
          <a:xfrm>
            <a:off x="79505" y="11747832"/>
            <a:ext cx="12585292" cy="1800493"/>
          </a:xfrm>
          <a:prstGeom prst="rect">
            <a:avLst/>
          </a:prstGeom>
          <a:solidFill>
            <a:schemeClr val="bg1"/>
          </a:solidFill>
          <a:ln w="28575">
            <a:solidFill>
              <a:srgbClr val="DD1367"/>
            </a:solidFill>
          </a:ln>
        </p:spPr>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pPr algn="r"/>
            <a:r>
              <a:rPr lang="en-GB" sz="2100" b="1" dirty="0">
                <a:highlight>
                  <a:srgbClr val="FFFFFF"/>
                </a:highlight>
                <a:latin typeface="Calibri"/>
                <a:ea typeface="+mn-lt"/>
                <a:cs typeface="Segoe UI"/>
              </a:rPr>
              <a:t>1948 </a:t>
            </a:r>
            <a:r>
              <a:rPr lang="en-GB" sz="2100" dirty="0">
                <a:highlight>
                  <a:srgbClr val="FFFFFF"/>
                </a:highlight>
                <a:latin typeface="Calibri"/>
                <a:ea typeface="+mn-lt"/>
                <a:cs typeface="Segoe UI"/>
              </a:rPr>
              <a:t>Universal Declaration of Human Rights</a:t>
            </a:r>
            <a:endParaRPr lang="en-US" sz="2100" dirty="0">
              <a:highlight>
                <a:srgbClr val="FFFFFF"/>
              </a:highlight>
              <a:latin typeface="Calibri"/>
              <a:ea typeface="+mn-lt"/>
              <a:cs typeface="Segoe UI"/>
            </a:endParaRPr>
          </a:p>
          <a:p>
            <a:pPr algn="r"/>
            <a:r>
              <a:rPr lang="en-US" sz="2100" b="1" dirty="0">
                <a:highlight>
                  <a:srgbClr val="FFFFFF"/>
                </a:highlight>
                <a:latin typeface="Calibri"/>
                <a:ea typeface="+mn-lt"/>
                <a:cs typeface="Segoe UI"/>
              </a:rPr>
              <a:t>1966</a:t>
            </a:r>
            <a:r>
              <a:rPr lang="en-US" sz="2100" dirty="0">
                <a:highlight>
                  <a:srgbClr val="FFFFFF"/>
                </a:highlight>
                <a:latin typeface="Calibri"/>
                <a:ea typeface="+mn-lt"/>
                <a:cs typeface="Segoe UI"/>
              </a:rPr>
              <a:t> Intl. Convention on Economic, Social and Cultural Rights (ICESCR) </a:t>
            </a:r>
            <a:r>
              <a:rPr lang="en-US" sz="2100" b="1" i="1" dirty="0">
                <a:highlight>
                  <a:srgbClr val="FFFFFF"/>
                </a:highlight>
                <a:latin typeface="Calibri"/>
                <a:ea typeface="+mn-lt"/>
                <a:cs typeface="Segoe UI"/>
              </a:rPr>
              <a:t>[171]</a:t>
            </a:r>
            <a:r>
              <a:rPr lang="en-US" sz="2100" dirty="0">
                <a:highlight>
                  <a:srgbClr val="FFFFFF"/>
                </a:highlight>
                <a:latin typeface="Calibri"/>
                <a:ea typeface="+mn-lt"/>
                <a:cs typeface="Segoe UI"/>
              </a:rPr>
              <a:t> </a:t>
            </a:r>
          </a:p>
          <a:p>
            <a:pPr algn="r"/>
            <a:r>
              <a:rPr lang="en-US" sz="2100" b="1" dirty="0">
                <a:highlight>
                  <a:srgbClr val="FFFFFF"/>
                </a:highlight>
                <a:latin typeface="Calibri"/>
                <a:ea typeface="+mn-lt"/>
                <a:cs typeface="Segoe UI"/>
              </a:rPr>
              <a:t>1966 </a:t>
            </a:r>
            <a:r>
              <a:rPr lang="en-US" sz="2100" dirty="0">
                <a:highlight>
                  <a:srgbClr val="FFFFFF"/>
                </a:highlight>
                <a:latin typeface="Calibri"/>
                <a:ea typeface="+mn-lt"/>
                <a:cs typeface="Segoe UI"/>
              </a:rPr>
              <a:t>Intl. Covenant on Civil and Political Rights (ICCPR) </a:t>
            </a:r>
            <a:r>
              <a:rPr lang="en-US" sz="2100" b="1" i="1" dirty="0">
                <a:highlight>
                  <a:srgbClr val="FFFFFF"/>
                </a:highlight>
                <a:latin typeface="Calibri"/>
                <a:ea typeface="+mn-lt"/>
                <a:cs typeface="Segoe UI"/>
              </a:rPr>
              <a:t>[173]</a:t>
            </a:r>
          </a:p>
          <a:p>
            <a:pPr algn="r"/>
            <a:r>
              <a:rPr lang="en-US" sz="2100" b="1" dirty="0">
                <a:highlight>
                  <a:srgbClr val="FFFFFF"/>
                </a:highlight>
                <a:latin typeface="Calibri"/>
                <a:ea typeface="+mn-lt"/>
                <a:cs typeface="Segoe UI"/>
              </a:rPr>
              <a:t>1979 </a:t>
            </a:r>
            <a:r>
              <a:rPr lang="en-US" sz="2100" dirty="0">
                <a:highlight>
                  <a:srgbClr val="FFFFFF"/>
                </a:highlight>
                <a:latin typeface="Calibri"/>
                <a:ea typeface="+mn-lt"/>
                <a:cs typeface="Segoe UI"/>
              </a:rPr>
              <a:t>Convention on the Elimination of All Forms of Discrimination Against Women (CEDAW) </a:t>
            </a:r>
            <a:r>
              <a:rPr lang="en-US" sz="2100" b="1" i="1" dirty="0">
                <a:highlight>
                  <a:srgbClr val="FFFFFF"/>
                </a:highlight>
                <a:latin typeface="Calibri"/>
                <a:ea typeface="+mn-lt"/>
                <a:cs typeface="Segoe UI"/>
              </a:rPr>
              <a:t>[189]</a:t>
            </a:r>
            <a:endParaRPr lang="en-GB" sz="2100" b="1" i="1" dirty="0">
              <a:highlight>
                <a:srgbClr val="FFFFFF"/>
              </a:highlight>
              <a:latin typeface="Calibri"/>
              <a:ea typeface="+mn-lt"/>
              <a:cs typeface="Segoe UI"/>
            </a:endParaRPr>
          </a:p>
          <a:p>
            <a:pPr algn="r"/>
            <a:r>
              <a:rPr lang="en-US" sz="2100" b="1" dirty="0">
                <a:highlight>
                  <a:srgbClr val="FFFFFF"/>
                </a:highlight>
                <a:latin typeface="Calibri"/>
                <a:ea typeface="+mn-lt"/>
                <a:cs typeface="Segoe UI"/>
              </a:rPr>
              <a:t>2006</a:t>
            </a:r>
            <a:r>
              <a:rPr lang="en-US" sz="2100" dirty="0">
                <a:highlight>
                  <a:srgbClr val="FFFFFF"/>
                </a:highlight>
                <a:latin typeface="Calibri"/>
                <a:ea typeface="+mn-lt"/>
                <a:cs typeface="Segoe UI"/>
              </a:rPr>
              <a:t> Convention on the Rights of Persons with Disabilities (CRPD) </a:t>
            </a:r>
            <a:r>
              <a:rPr lang="en-US" sz="2100" b="1" i="1" dirty="0">
                <a:highlight>
                  <a:srgbClr val="FFFFFF"/>
                </a:highlight>
                <a:latin typeface="Calibri"/>
                <a:ea typeface="+mn-lt"/>
                <a:cs typeface="Segoe UI"/>
              </a:rPr>
              <a:t>[182]</a:t>
            </a:r>
          </a:p>
        </p:txBody>
      </p:sp>
      <p:sp>
        <p:nvSpPr>
          <p:cNvPr id="34" name="TextBox 33">
            <a:extLst>
              <a:ext uri="{FF2B5EF4-FFF2-40B4-BE49-F238E27FC236}">
                <a16:creationId xmlns:a16="http://schemas.microsoft.com/office/drawing/2014/main" id="{43B4056A-13EB-5D04-9112-42BAB1E2CEDA}"/>
              </a:ext>
            </a:extLst>
          </p:cNvPr>
          <p:cNvSpPr txBox="1"/>
          <p:nvPr/>
        </p:nvSpPr>
        <p:spPr>
          <a:xfrm>
            <a:off x="526024" y="7907241"/>
            <a:ext cx="8406584" cy="2769989"/>
          </a:xfrm>
          <a:prstGeom prst="rect">
            <a:avLst/>
          </a:prstGeom>
          <a:solidFill>
            <a:schemeClr val="bg1"/>
          </a:solidFill>
          <a:ln w="28575">
            <a:solidFill>
              <a:srgbClr val="BF8B2E"/>
            </a:solidFill>
          </a:ln>
        </p:spPr>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pPr algn="r"/>
            <a:r>
              <a:rPr lang="en-GB" sz="2100" b="1" dirty="0">
                <a:highlight>
                  <a:srgbClr val="FFFFFF"/>
                </a:highlight>
                <a:latin typeface="Calibri" panose="020F0502020204030204" pitchFamily="34" charset="0"/>
                <a:ea typeface="+mn-lt"/>
                <a:cs typeface="Calibri" panose="020F0502020204030204" pitchFamily="34" charset="0"/>
              </a:rPr>
              <a:t>1989</a:t>
            </a:r>
            <a:r>
              <a:rPr lang="en-GB" sz="2100" dirty="0">
                <a:highlight>
                  <a:srgbClr val="FFFFFF"/>
                </a:highlight>
                <a:latin typeface="Calibri" panose="020F0502020204030204" pitchFamily="34" charset="0"/>
                <a:ea typeface="+mn-lt"/>
                <a:cs typeface="Calibri" panose="020F0502020204030204" pitchFamily="34" charset="0"/>
              </a:rPr>
              <a:t> Basel Convention on the Control of Transboundary Movements of Hazardous Waste and their Disposal </a:t>
            </a:r>
            <a:r>
              <a:rPr lang="en-GB" sz="2100" b="1" i="1" dirty="0">
                <a:highlight>
                  <a:srgbClr val="FFFFFF"/>
                </a:highlight>
                <a:latin typeface="Calibri" panose="020F0502020204030204" pitchFamily="34" charset="0"/>
                <a:ea typeface="+mn-lt"/>
                <a:cs typeface="Calibri" panose="020F0502020204030204" pitchFamily="34" charset="0"/>
              </a:rPr>
              <a:t>[188]</a:t>
            </a:r>
          </a:p>
          <a:p>
            <a:pPr algn="r"/>
            <a:r>
              <a:rPr lang="en-GB" sz="2100" b="1" dirty="0">
                <a:highlight>
                  <a:srgbClr val="FFFFFF"/>
                </a:highlight>
                <a:latin typeface="Calibri" panose="020F0502020204030204" pitchFamily="34" charset="0"/>
                <a:ea typeface="+mn-lt"/>
                <a:cs typeface="Calibri" panose="020F0502020204030204" pitchFamily="34" charset="0"/>
              </a:rPr>
              <a:t>1992</a:t>
            </a:r>
            <a:r>
              <a:rPr lang="en-GB" sz="2100" dirty="0">
                <a:highlight>
                  <a:srgbClr val="FFFFFF"/>
                </a:highlight>
                <a:latin typeface="Calibri" panose="020F0502020204030204" pitchFamily="34" charset="0"/>
                <a:ea typeface="+mn-lt"/>
                <a:cs typeface="Calibri" panose="020F0502020204030204" pitchFamily="34" charset="0"/>
              </a:rPr>
              <a:t> UN Convention on Biodiversity </a:t>
            </a:r>
            <a:r>
              <a:rPr lang="en-GB" sz="2100" b="1" i="1" dirty="0">
                <a:highlight>
                  <a:srgbClr val="FFFFFF"/>
                </a:highlight>
                <a:latin typeface="Calibri" panose="020F0502020204030204" pitchFamily="34" charset="0"/>
                <a:ea typeface="+mn-lt"/>
                <a:cs typeface="Calibri" panose="020F0502020204030204" pitchFamily="34" charset="0"/>
              </a:rPr>
              <a:t>[196]</a:t>
            </a:r>
            <a:endParaRPr lang="en-US" sz="2100" b="1" i="1" dirty="0">
              <a:highlight>
                <a:srgbClr val="FFFFFF"/>
              </a:highlight>
              <a:latin typeface="Calibri" panose="020F0502020204030204" pitchFamily="34" charset="0"/>
              <a:ea typeface="+mn-lt"/>
              <a:cs typeface="Calibri" panose="020F0502020204030204" pitchFamily="34" charset="0"/>
            </a:endParaRPr>
          </a:p>
          <a:p>
            <a:pPr algn="r"/>
            <a:r>
              <a:rPr lang="en-GB" sz="2100" b="1" dirty="0">
                <a:highlight>
                  <a:srgbClr val="FFFFFF"/>
                </a:highlight>
                <a:latin typeface="Calibri" panose="020F0502020204030204" pitchFamily="34" charset="0"/>
                <a:ea typeface="+mn-lt"/>
                <a:cs typeface="Calibri" panose="020F0502020204030204" pitchFamily="34" charset="0"/>
              </a:rPr>
              <a:t>1998</a:t>
            </a:r>
            <a:r>
              <a:rPr lang="en-GB" sz="2100" dirty="0">
                <a:highlight>
                  <a:srgbClr val="FFFFFF"/>
                </a:highlight>
                <a:latin typeface="Calibri" panose="020F0502020204030204" pitchFamily="34" charset="0"/>
                <a:ea typeface="+mn-lt"/>
                <a:cs typeface="Calibri" panose="020F0502020204030204" pitchFamily="34" charset="0"/>
              </a:rPr>
              <a:t> Rotterdam Convention on the Prior Informed Consent Procedure for Certain Hazardous Chemicals and Pesticides in Intl. Trade </a:t>
            </a:r>
            <a:r>
              <a:rPr lang="en-GB" sz="2100" b="1" i="1" dirty="0">
                <a:highlight>
                  <a:srgbClr val="FFFFFF"/>
                </a:highlight>
                <a:latin typeface="Calibri" panose="020F0502020204030204" pitchFamily="34" charset="0"/>
                <a:ea typeface="+mn-lt"/>
                <a:cs typeface="Calibri" panose="020F0502020204030204" pitchFamily="34" charset="0"/>
              </a:rPr>
              <a:t>[164]</a:t>
            </a:r>
          </a:p>
          <a:p>
            <a:pPr algn="r"/>
            <a:r>
              <a:rPr lang="en-GB" sz="2100" b="1" dirty="0">
                <a:highlight>
                  <a:srgbClr val="FFFFFF"/>
                </a:highlight>
                <a:latin typeface="Calibri" panose="020F0502020204030204" pitchFamily="34" charset="0"/>
                <a:ea typeface="+mn-lt"/>
                <a:cs typeface="Calibri" panose="020F0502020204030204" pitchFamily="34" charset="0"/>
              </a:rPr>
              <a:t>2000 </a:t>
            </a:r>
            <a:r>
              <a:rPr lang="en-GB" sz="2100" dirty="0">
                <a:highlight>
                  <a:srgbClr val="FFFFFF"/>
                </a:highlight>
                <a:latin typeface="Calibri" panose="020F0502020204030204" pitchFamily="34" charset="0"/>
                <a:ea typeface="+mn-lt"/>
                <a:cs typeface="Calibri" panose="020F0502020204030204" pitchFamily="34" charset="0"/>
              </a:rPr>
              <a:t>Cartagena Protocol on Biosafety </a:t>
            </a:r>
            <a:r>
              <a:rPr lang="en-GB" sz="2100" b="1" i="1" dirty="0">
                <a:highlight>
                  <a:srgbClr val="FFFFFF"/>
                </a:highlight>
                <a:latin typeface="Calibri" panose="020F0502020204030204" pitchFamily="34" charset="0"/>
                <a:ea typeface="+mn-lt"/>
                <a:cs typeface="Calibri" panose="020F0502020204030204" pitchFamily="34" charset="0"/>
              </a:rPr>
              <a:t>[173]</a:t>
            </a:r>
            <a:endParaRPr lang="en-US" sz="2100" b="1" i="1" dirty="0">
              <a:highlight>
                <a:srgbClr val="FFFFFF"/>
              </a:highlight>
              <a:latin typeface="Calibri" panose="020F0502020204030204" pitchFamily="34" charset="0"/>
              <a:ea typeface="+mn-lt"/>
              <a:cs typeface="Calibri" panose="020F0502020204030204" pitchFamily="34" charset="0"/>
            </a:endParaRPr>
          </a:p>
          <a:p>
            <a:pPr algn="r"/>
            <a:r>
              <a:rPr lang="en-GB" sz="2100" b="1" dirty="0">
                <a:highlight>
                  <a:srgbClr val="FFFFFF"/>
                </a:highlight>
                <a:latin typeface="Calibri" panose="020F0502020204030204" pitchFamily="34" charset="0"/>
                <a:ea typeface="+mn-lt"/>
                <a:cs typeface="Calibri" panose="020F0502020204030204" pitchFamily="34" charset="0"/>
              </a:rPr>
              <a:t>2001</a:t>
            </a:r>
            <a:r>
              <a:rPr lang="en-GB" sz="2100" dirty="0">
                <a:highlight>
                  <a:srgbClr val="FFFFFF"/>
                </a:highlight>
                <a:latin typeface="Calibri" panose="020F0502020204030204" pitchFamily="34" charset="0"/>
                <a:ea typeface="+mn-lt"/>
                <a:cs typeface="Calibri" panose="020F0502020204030204" pitchFamily="34" charset="0"/>
              </a:rPr>
              <a:t> Stockholm Convention on Persistent Organic Pollutants </a:t>
            </a:r>
            <a:r>
              <a:rPr lang="en-GB" sz="2100" b="1" i="1" dirty="0">
                <a:highlight>
                  <a:srgbClr val="FFFFFF"/>
                </a:highlight>
                <a:latin typeface="Calibri" panose="020F0502020204030204" pitchFamily="34" charset="0"/>
                <a:ea typeface="+mn-lt"/>
                <a:cs typeface="Calibri" panose="020F0502020204030204" pitchFamily="34" charset="0"/>
              </a:rPr>
              <a:t>[184]</a:t>
            </a:r>
          </a:p>
          <a:p>
            <a:pPr algn="r"/>
            <a:r>
              <a:rPr lang="en-GB" sz="2100" b="1" dirty="0">
                <a:highlight>
                  <a:srgbClr val="FFFFFF"/>
                </a:highlight>
                <a:latin typeface="Calibri" panose="020F0502020204030204" pitchFamily="34" charset="0"/>
                <a:ea typeface="+mn-lt"/>
                <a:cs typeface="Calibri" panose="020F0502020204030204" pitchFamily="34" charset="0"/>
              </a:rPr>
              <a:t>2013</a:t>
            </a:r>
            <a:r>
              <a:rPr lang="en-GB" sz="2100" dirty="0">
                <a:highlight>
                  <a:srgbClr val="FFFFFF"/>
                </a:highlight>
                <a:latin typeface="Calibri" panose="020F0502020204030204" pitchFamily="34" charset="0"/>
                <a:ea typeface="+mn-lt"/>
                <a:cs typeface="Calibri" panose="020F0502020204030204" pitchFamily="34" charset="0"/>
              </a:rPr>
              <a:t> Minamata Convention on Mercury </a:t>
            </a:r>
            <a:r>
              <a:rPr lang="en-GB" sz="2100" b="1" i="1" dirty="0">
                <a:highlight>
                  <a:srgbClr val="FFFFFF"/>
                </a:highlight>
                <a:latin typeface="Calibri" panose="020F0502020204030204" pitchFamily="34" charset="0"/>
                <a:ea typeface="+mn-lt"/>
                <a:cs typeface="Calibri" panose="020F0502020204030204" pitchFamily="34" charset="0"/>
              </a:rPr>
              <a:t>[124]</a:t>
            </a:r>
          </a:p>
        </p:txBody>
      </p:sp>
      <p:sp>
        <p:nvSpPr>
          <p:cNvPr id="39" name="TextBox 38">
            <a:extLst>
              <a:ext uri="{FF2B5EF4-FFF2-40B4-BE49-F238E27FC236}">
                <a16:creationId xmlns:a16="http://schemas.microsoft.com/office/drawing/2014/main" id="{D23BB54F-0B47-C84B-2A2E-54094D01C167}"/>
              </a:ext>
            </a:extLst>
          </p:cNvPr>
          <p:cNvSpPr txBox="1"/>
          <p:nvPr/>
        </p:nvSpPr>
        <p:spPr>
          <a:xfrm>
            <a:off x="10229763" y="10260221"/>
            <a:ext cx="9438966" cy="1154162"/>
          </a:xfrm>
          <a:prstGeom prst="rect">
            <a:avLst/>
          </a:prstGeom>
          <a:solidFill>
            <a:schemeClr val="bg1"/>
          </a:solidFill>
          <a:ln w="28575">
            <a:solidFill>
              <a:srgbClr val="FD9D24"/>
            </a:solidFill>
          </a:ln>
        </p:spPr>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pPr algn="r"/>
            <a:r>
              <a:rPr lang="en-US" sz="2100" b="1" dirty="0">
                <a:highlight>
                  <a:srgbClr val="FFFFFF"/>
                </a:highlight>
                <a:latin typeface="Calibri" panose="020F0502020204030204" pitchFamily="34" charset="0"/>
                <a:ea typeface="+mn-lt"/>
                <a:cs typeface="Calibri" panose="020F0502020204030204" pitchFamily="34" charset="0"/>
              </a:rPr>
              <a:t>1966</a:t>
            </a:r>
            <a:r>
              <a:rPr lang="en-US" sz="2100" dirty="0">
                <a:highlight>
                  <a:srgbClr val="FFFFFF"/>
                </a:highlight>
                <a:latin typeface="Calibri" panose="020F0502020204030204" pitchFamily="34" charset="0"/>
                <a:ea typeface="+mn-lt"/>
                <a:cs typeface="Calibri" panose="020F0502020204030204" pitchFamily="34" charset="0"/>
              </a:rPr>
              <a:t> Intl. Covenant on Economic, Social and Cultural Rights (ICESCR) </a:t>
            </a:r>
            <a:r>
              <a:rPr lang="en-US" sz="2100" b="1" i="1" dirty="0">
                <a:highlight>
                  <a:srgbClr val="FFFFFF"/>
                </a:highlight>
                <a:latin typeface="Calibri" panose="020F0502020204030204" pitchFamily="34" charset="0"/>
                <a:ea typeface="+mn-lt"/>
                <a:cs typeface="Calibri" panose="020F0502020204030204" pitchFamily="34" charset="0"/>
              </a:rPr>
              <a:t>[171] </a:t>
            </a:r>
          </a:p>
          <a:p>
            <a:pPr algn="r"/>
            <a:r>
              <a:rPr lang="en-GB" sz="2100" b="1" dirty="0">
                <a:highlight>
                  <a:srgbClr val="FFFFFF"/>
                </a:highlight>
                <a:latin typeface="Calibri" panose="020F0502020204030204" pitchFamily="34" charset="0"/>
                <a:ea typeface="+mn-lt"/>
                <a:cs typeface="Calibri" panose="020F0502020204030204" pitchFamily="34" charset="0"/>
              </a:rPr>
              <a:t>1966</a:t>
            </a:r>
            <a:r>
              <a:rPr lang="en-GB" sz="2100" dirty="0">
                <a:highlight>
                  <a:srgbClr val="FFFFFF"/>
                </a:highlight>
                <a:latin typeface="Calibri" panose="020F0502020204030204" pitchFamily="34" charset="0"/>
                <a:ea typeface="+mn-lt"/>
                <a:cs typeface="Calibri" panose="020F0502020204030204" pitchFamily="34" charset="0"/>
              </a:rPr>
              <a:t> Intl. Conv. on the Elimination of All Forms of Racial Discrimination    </a:t>
            </a:r>
            <a:r>
              <a:rPr lang="en-GB" sz="2100" b="1" i="1" dirty="0">
                <a:highlight>
                  <a:srgbClr val="FFFFFF"/>
                </a:highlight>
                <a:latin typeface="Calibri" panose="020F0502020204030204" pitchFamily="34" charset="0"/>
                <a:ea typeface="+mn-lt"/>
                <a:cs typeface="Calibri" panose="020F0502020204030204" pitchFamily="34" charset="0"/>
              </a:rPr>
              <a:t>[182]</a:t>
            </a:r>
          </a:p>
          <a:p>
            <a:pPr algn="r"/>
            <a:r>
              <a:rPr lang="en-US" sz="2100" b="1" dirty="0">
                <a:highlight>
                  <a:srgbClr val="FFFFFF"/>
                </a:highlight>
                <a:latin typeface="Calibri" panose="020F0502020204030204" pitchFamily="34" charset="0"/>
                <a:ea typeface="+mn-lt"/>
                <a:cs typeface="Calibri" panose="020F0502020204030204" pitchFamily="34" charset="0"/>
              </a:rPr>
              <a:t>1989</a:t>
            </a:r>
            <a:r>
              <a:rPr lang="en-US" sz="2100" dirty="0">
                <a:highlight>
                  <a:srgbClr val="FFFFFF"/>
                </a:highlight>
                <a:latin typeface="Calibri" panose="020F0502020204030204" pitchFamily="34" charset="0"/>
                <a:ea typeface="+mn-lt"/>
                <a:cs typeface="Calibri" panose="020F0502020204030204" pitchFamily="34" charset="0"/>
              </a:rPr>
              <a:t> UN Convention on the Rights of the Child (CRC) </a:t>
            </a:r>
            <a:r>
              <a:rPr lang="en-US" sz="2100" b="1" i="1" dirty="0">
                <a:highlight>
                  <a:srgbClr val="FFFFFF"/>
                </a:highlight>
                <a:latin typeface="Calibri" panose="020F0502020204030204" pitchFamily="34" charset="0"/>
                <a:ea typeface="+mn-lt"/>
                <a:cs typeface="Calibri" panose="020F0502020204030204" pitchFamily="34" charset="0"/>
              </a:rPr>
              <a:t>[196]</a:t>
            </a:r>
          </a:p>
        </p:txBody>
      </p:sp>
      <p:sp>
        <p:nvSpPr>
          <p:cNvPr id="40" name="TextBox 39">
            <a:extLst>
              <a:ext uri="{FF2B5EF4-FFF2-40B4-BE49-F238E27FC236}">
                <a16:creationId xmlns:a16="http://schemas.microsoft.com/office/drawing/2014/main" id="{AC71ECD6-EBD1-AAC3-D334-8CAC6441A546}"/>
              </a:ext>
            </a:extLst>
          </p:cNvPr>
          <p:cNvSpPr txBox="1"/>
          <p:nvPr/>
        </p:nvSpPr>
        <p:spPr>
          <a:xfrm>
            <a:off x="9148217" y="6132513"/>
            <a:ext cx="9291478" cy="3093154"/>
          </a:xfrm>
          <a:prstGeom prst="rect">
            <a:avLst/>
          </a:prstGeom>
          <a:solidFill>
            <a:schemeClr val="bg1"/>
          </a:solidFill>
          <a:ln w="28575">
            <a:solidFill>
              <a:srgbClr val="3F7E44"/>
            </a:solidFill>
          </a:ln>
        </p:spPr>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pPr algn="r"/>
            <a:r>
              <a:rPr lang="en-US" sz="2100" b="1" dirty="0">
                <a:highlight>
                  <a:srgbClr val="FFFFFF"/>
                </a:highlight>
                <a:latin typeface="Calibri" panose="020F0502020204030204" pitchFamily="34" charset="0"/>
                <a:ea typeface="+mn-lt"/>
                <a:cs typeface="Calibri" panose="020F0502020204030204" pitchFamily="34" charset="0"/>
              </a:rPr>
              <a:t>1966</a:t>
            </a:r>
            <a:r>
              <a:rPr lang="en-US" sz="2100" dirty="0">
                <a:highlight>
                  <a:srgbClr val="FFFFFF"/>
                </a:highlight>
                <a:latin typeface="Calibri" panose="020F0502020204030204" pitchFamily="34" charset="0"/>
                <a:ea typeface="+mn-lt"/>
                <a:cs typeface="Calibri" panose="020F0502020204030204" pitchFamily="34" charset="0"/>
              </a:rPr>
              <a:t> Intl. Convention on Economic, Social and Cultural Rights (ICESCR) </a:t>
            </a:r>
            <a:r>
              <a:rPr lang="en-US" sz="2100" b="1" i="1" dirty="0">
                <a:highlight>
                  <a:srgbClr val="FFFFFF"/>
                </a:highlight>
                <a:latin typeface="Calibri" panose="020F0502020204030204" pitchFamily="34" charset="0"/>
                <a:ea typeface="+mn-lt"/>
                <a:cs typeface="Calibri" panose="020F0502020204030204" pitchFamily="34" charset="0"/>
              </a:rPr>
              <a:t>[171]</a:t>
            </a:r>
          </a:p>
          <a:p>
            <a:pPr algn="r"/>
            <a:r>
              <a:rPr lang="en-GB" sz="2100" b="1" dirty="0">
                <a:highlight>
                  <a:srgbClr val="FFFFFF"/>
                </a:highlight>
                <a:latin typeface="Calibri" panose="020F0502020204030204" pitchFamily="34" charset="0"/>
                <a:ea typeface="+mn-lt"/>
                <a:cs typeface="Calibri" panose="020F0502020204030204" pitchFamily="34" charset="0"/>
              </a:rPr>
              <a:t>1985</a:t>
            </a:r>
            <a:r>
              <a:rPr lang="en-GB" sz="2100" dirty="0">
                <a:highlight>
                  <a:srgbClr val="FFFFFF"/>
                </a:highlight>
                <a:latin typeface="Calibri" panose="020F0502020204030204" pitchFamily="34" charset="0"/>
                <a:ea typeface="+mn-lt"/>
                <a:cs typeface="Calibri" panose="020F0502020204030204" pitchFamily="34" charset="0"/>
              </a:rPr>
              <a:t> Vienna Convention for the Protection of the Ozone Layer </a:t>
            </a:r>
            <a:r>
              <a:rPr lang="en-GB" sz="2100" b="1" i="1" dirty="0">
                <a:highlight>
                  <a:srgbClr val="FFFFFF"/>
                </a:highlight>
                <a:latin typeface="Calibri" panose="020F0502020204030204" pitchFamily="34" charset="0"/>
                <a:ea typeface="+mn-lt"/>
                <a:cs typeface="Calibri" panose="020F0502020204030204" pitchFamily="34" charset="0"/>
              </a:rPr>
              <a:t>[198]</a:t>
            </a:r>
          </a:p>
          <a:p>
            <a:pPr algn="r"/>
            <a:r>
              <a:rPr lang="en-GB" sz="2100" b="1" dirty="0">
                <a:highlight>
                  <a:srgbClr val="FFFFFF"/>
                </a:highlight>
                <a:latin typeface="Calibri" panose="020F0502020204030204" pitchFamily="34" charset="0"/>
                <a:ea typeface="+mn-lt"/>
                <a:cs typeface="Calibri" panose="020F0502020204030204" pitchFamily="34" charset="0"/>
              </a:rPr>
              <a:t>1987</a:t>
            </a:r>
            <a:r>
              <a:rPr lang="en-GB" sz="2100" dirty="0">
                <a:highlight>
                  <a:srgbClr val="FFFFFF"/>
                </a:highlight>
                <a:latin typeface="Calibri" panose="020F0502020204030204" pitchFamily="34" charset="0"/>
                <a:ea typeface="+mn-lt"/>
                <a:cs typeface="Calibri" panose="020F0502020204030204" pitchFamily="34" charset="0"/>
              </a:rPr>
              <a:t> Montreal Protocol on Substances that Deplete the Ozone Layer </a:t>
            </a:r>
            <a:r>
              <a:rPr lang="en-GB" sz="2100" b="1" i="1" dirty="0">
                <a:highlight>
                  <a:srgbClr val="FFFFFF"/>
                </a:highlight>
                <a:latin typeface="Calibri" panose="020F0502020204030204" pitchFamily="34" charset="0"/>
                <a:ea typeface="+mn-lt"/>
                <a:cs typeface="Calibri" panose="020F0502020204030204" pitchFamily="34" charset="0"/>
              </a:rPr>
              <a:t>[197]</a:t>
            </a:r>
            <a:endParaRPr lang="en-US" sz="2100" b="1" i="1" dirty="0">
              <a:highlight>
                <a:srgbClr val="FFFFFF"/>
              </a:highlight>
              <a:latin typeface="Calibri" panose="020F0502020204030204" pitchFamily="34" charset="0"/>
              <a:ea typeface="+mn-lt"/>
              <a:cs typeface="Calibri" panose="020F0502020204030204" pitchFamily="34" charset="0"/>
            </a:endParaRPr>
          </a:p>
          <a:p>
            <a:pPr algn="r"/>
            <a:r>
              <a:rPr lang="en-GB" sz="2100" b="1" dirty="0">
                <a:highlight>
                  <a:srgbClr val="FFFFFF"/>
                </a:highlight>
                <a:latin typeface="Calibri" panose="020F0502020204030204" pitchFamily="34" charset="0"/>
                <a:ea typeface="+mn-lt"/>
                <a:cs typeface="Calibri" panose="020F0502020204030204" pitchFamily="34" charset="0"/>
              </a:rPr>
              <a:t>1992</a:t>
            </a:r>
            <a:r>
              <a:rPr lang="en-GB" sz="2100" dirty="0">
                <a:highlight>
                  <a:srgbClr val="FFFFFF"/>
                </a:highlight>
                <a:latin typeface="Calibri" panose="020F0502020204030204" pitchFamily="34" charset="0"/>
                <a:ea typeface="+mn-lt"/>
                <a:cs typeface="Calibri" panose="020F0502020204030204" pitchFamily="34" charset="0"/>
              </a:rPr>
              <a:t> The UN Framework Convention on Climate Change (UNFCCC) </a:t>
            </a:r>
            <a:r>
              <a:rPr lang="en-GB" sz="2100" b="1" i="1" dirty="0">
                <a:highlight>
                  <a:srgbClr val="FFFFFF"/>
                </a:highlight>
                <a:latin typeface="Calibri" panose="020F0502020204030204" pitchFamily="34" charset="0"/>
                <a:ea typeface="+mn-lt"/>
                <a:cs typeface="Calibri" panose="020F0502020204030204" pitchFamily="34" charset="0"/>
              </a:rPr>
              <a:t>[197]</a:t>
            </a:r>
            <a:endParaRPr lang="en-US" sz="2100" b="1" i="1" dirty="0">
              <a:highlight>
                <a:srgbClr val="FFFFFF"/>
              </a:highlight>
              <a:latin typeface="Calibri" panose="020F0502020204030204" pitchFamily="34" charset="0"/>
              <a:ea typeface="+mn-lt"/>
              <a:cs typeface="Calibri" panose="020F0502020204030204" pitchFamily="34" charset="0"/>
            </a:endParaRPr>
          </a:p>
          <a:p>
            <a:pPr algn="r"/>
            <a:r>
              <a:rPr lang="en-GB" sz="2100" b="1" dirty="0">
                <a:highlight>
                  <a:srgbClr val="FFFFFF"/>
                </a:highlight>
                <a:latin typeface="Calibri" panose="020F0502020204030204" pitchFamily="34" charset="0"/>
                <a:ea typeface="+mn-lt"/>
                <a:cs typeface="Calibri" panose="020F0502020204030204" pitchFamily="34" charset="0"/>
              </a:rPr>
              <a:t>1994 </a:t>
            </a:r>
            <a:r>
              <a:rPr lang="en-GB" sz="2100" dirty="0">
                <a:highlight>
                  <a:srgbClr val="FFFFFF"/>
                </a:highlight>
                <a:latin typeface="Calibri" panose="020F0502020204030204" pitchFamily="34" charset="0"/>
                <a:ea typeface="+mn-lt"/>
                <a:cs typeface="Calibri" panose="020F0502020204030204" pitchFamily="34" charset="0"/>
              </a:rPr>
              <a:t>The UN Convention to Combat Desertification in Those Countries Experiencing Drought and/or Desertification, Particularly in Africa (UNCCD) </a:t>
            </a:r>
            <a:r>
              <a:rPr lang="en-GB" sz="2100" b="1" i="1" dirty="0">
                <a:highlight>
                  <a:srgbClr val="FFFFFF"/>
                </a:highlight>
                <a:latin typeface="Calibri" panose="020F0502020204030204" pitchFamily="34" charset="0"/>
                <a:ea typeface="+mn-lt"/>
                <a:cs typeface="Calibri" panose="020F0502020204030204" pitchFamily="34" charset="0"/>
              </a:rPr>
              <a:t>[197]</a:t>
            </a:r>
            <a:endParaRPr lang="en-US" sz="2100" b="1" i="1" dirty="0">
              <a:highlight>
                <a:srgbClr val="FFFFFF"/>
              </a:highlight>
              <a:latin typeface="Calibri" panose="020F0502020204030204" pitchFamily="34" charset="0"/>
              <a:ea typeface="+mn-lt"/>
              <a:cs typeface="Calibri" panose="020F0502020204030204" pitchFamily="34" charset="0"/>
            </a:endParaRPr>
          </a:p>
          <a:p>
            <a:pPr algn="r"/>
            <a:r>
              <a:rPr lang="en-GB" sz="2100" b="1" dirty="0">
                <a:highlight>
                  <a:srgbClr val="FFFFFF"/>
                </a:highlight>
                <a:latin typeface="Calibri" panose="020F0502020204030204" pitchFamily="34" charset="0"/>
                <a:ea typeface="+mn-lt"/>
                <a:cs typeface="Calibri" panose="020F0502020204030204" pitchFamily="34" charset="0"/>
              </a:rPr>
              <a:t>2015</a:t>
            </a:r>
            <a:r>
              <a:rPr lang="en-GB" sz="2100" dirty="0">
                <a:highlight>
                  <a:srgbClr val="FFFFFF"/>
                </a:highlight>
                <a:latin typeface="Calibri" panose="020F0502020204030204" pitchFamily="34" charset="0"/>
                <a:ea typeface="+mn-lt"/>
                <a:cs typeface="Calibri" panose="020F0502020204030204" pitchFamily="34" charset="0"/>
              </a:rPr>
              <a:t> Paris Agreement to the UN Framework Convention on Climate Change </a:t>
            </a:r>
            <a:r>
              <a:rPr lang="en-GB" sz="2100" b="1" i="1" dirty="0">
                <a:highlight>
                  <a:srgbClr val="FFFFFF"/>
                </a:highlight>
                <a:latin typeface="Calibri" panose="020F0502020204030204" pitchFamily="34" charset="0"/>
                <a:ea typeface="+mn-lt"/>
                <a:cs typeface="Calibri" panose="020F0502020204030204" pitchFamily="34" charset="0"/>
              </a:rPr>
              <a:t>[189]</a:t>
            </a:r>
          </a:p>
          <a:p>
            <a:pPr algn="r"/>
            <a:r>
              <a:rPr lang="en-GB" sz="2100" b="1" dirty="0">
                <a:highlight>
                  <a:srgbClr val="FFFFFF"/>
                </a:highlight>
                <a:latin typeface="Calibri" panose="020F0502020204030204" pitchFamily="34" charset="0"/>
                <a:ea typeface="+mn-lt"/>
                <a:cs typeface="Calibri" panose="020F0502020204030204" pitchFamily="34" charset="0"/>
              </a:rPr>
              <a:t>2016</a:t>
            </a:r>
            <a:r>
              <a:rPr lang="en-GB" sz="2100" dirty="0">
                <a:highlight>
                  <a:srgbClr val="FFFFFF"/>
                </a:highlight>
                <a:latin typeface="Calibri" panose="020F0502020204030204" pitchFamily="34" charset="0"/>
                <a:ea typeface="+mn-lt"/>
                <a:cs typeface="Calibri" panose="020F0502020204030204" pitchFamily="34" charset="0"/>
              </a:rPr>
              <a:t> Kigali </a:t>
            </a:r>
            <a:r>
              <a:rPr lang="en-US" sz="2100" dirty="0">
                <a:highlight>
                  <a:srgbClr val="FFFFFF"/>
                </a:highlight>
                <a:latin typeface="Calibri" panose="020F0502020204030204" pitchFamily="34" charset="0"/>
                <a:ea typeface="+mn-lt"/>
                <a:cs typeface="Calibri" panose="020F0502020204030204" pitchFamily="34" charset="0"/>
              </a:rPr>
              <a:t>Amendment to the Montreal Protocol on Substances that Deplete the Ozone Layer </a:t>
            </a:r>
            <a:r>
              <a:rPr lang="en-GB" sz="2100" b="1" i="1" dirty="0">
                <a:highlight>
                  <a:srgbClr val="FFFFFF"/>
                </a:highlight>
                <a:latin typeface="Calibri" panose="020F0502020204030204" pitchFamily="34" charset="0"/>
                <a:ea typeface="+mn-lt"/>
                <a:cs typeface="Calibri" panose="020F0502020204030204" pitchFamily="34" charset="0"/>
              </a:rPr>
              <a:t>[114]</a:t>
            </a:r>
            <a:r>
              <a:rPr lang="en-US" sz="2100" b="1" i="1" dirty="0">
                <a:highlight>
                  <a:srgbClr val="FFFFFF"/>
                </a:highlight>
                <a:latin typeface="Calibri" panose="020F0502020204030204" pitchFamily="34" charset="0"/>
                <a:ea typeface="+mn-lt"/>
                <a:cs typeface="Calibri" panose="020F0502020204030204" pitchFamily="34" charset="0"/>
              </a:rPr>
              <a:t> </a:t>
            </a:r>
          </a:p>
        </p:txBody>
      </p:sp>
      <p:sp>
        <p:nvSpPr>
          <p:cNvPr id="41" name="TextBox 40">
            <a:extLst>
              <a:ext uri="{FF2B5EF4-FFF2-40B4-BE49-F238E27FC236}">
                <a16:creationId xmlns:a16="http://schemas.microsoft.com/office/drawing/2014/main" id="{78441C5A-2165-5D98-8E70-239C11AFA9DF}"/>
              </a:ext>
            </a:extLst>
          </p:cNvPr>
          <p:cNvSpPr txBox="1"/>
          <p:nvPr/>
        </p:nvSpPr>
        <p:spPr>
          <a:xfrm>
            <a:off x="225440" y="2544449"/>
            <a:ext cx="8705060" cy="4708981"/>
          </a:xfrm>
          <a:prstGeom prst="rect">
            <a:avLst/>
          </a:prstGeom>
          <a:solidFill>
            <a:schemeClr val="bg1"/>
          </a:solidFill>
          <a:ln w="28575">
            <a:solidFill>
              <a:srgbClr val="0A97D9"/>
            </a:solidFill>
          </a:ln>
        </p:spPr>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pPr algn="r"/>
            <a:r>
              <a:rPr lang="en-US" sz="2100" b="1" dirty="0">
                <a:highlight>
                  <a:srgbClr val="FFFFFF"/>
                </a:highlight>
                <a:latin typeface="Calibri" panose="020F0502020204030204" pitchFamily="34" charset="0"/>
                <a:ea typeface="+mn-lt"/>
                <a:cs typeface="Calibri" panose="020F0502020204030204" pitchFamily="34" charset="0"/>
              </a:rPr>
              <a:t>1971</a:t>
            </a:r>
            <a:r>
              <a:rPr lang="en-US" sz="2100" dirty="0">
                <a:highlight>
                  <a:srgbClr val="FFFFFF"/>
                </a:highlight>
                <a:latin typeface="Calibri" panose="020F0502020204030204" pitchFamily="34" charset="0"/>
                <a:ea typeface="+mn-lt"/>
                <a:cs typeface="Calibri" panose="020F0502020204030204" pitchFamily="34" charset="0"/>
              </a:rPr>
              <a:t> Ramsar Conv. on Wetlands of Intl. Importance </a:t>
            </a:r>
            <a:r>
              <a:rPr lang="en-US" sz="2100" b="1" i="1" dirty="0">
                <a:highlight>
                  <a:srgbClr val="FFFFFF"/>
                </a:highlight>
                <a:latin typeface="Calibri" panose="020F0502020204030204" pitchFamily="34" charset="0"/>
                <a:ea typeface="+mn-lt"/>
                <a:cs typeface="Calibri" panose="020F0502020204030204" pitchFamily="34" charset="0"/>
              </a:rPr>
              <a:t>[172]</a:t>
            </a:r>
          </a:p>
          <a:p>
            <a:pPr algn="r"/>
            <a:r>
              <a:rPr lang="en-GB" sz="2100" b="1" dirty="0">
                <a:highlight>
                  <a:srgbClr val="FFFFFF"/>
                </a:highlight>
                <a:latin typeface="Calibri" panose="020F0502020204030204" pitchFamily="34" charset="0"/>
                <a:ea typeface="+mn-lt"/>
                <a:cs typeface="Calibri" panose="020F0502020204030204" pitchFamily="34" charset="0"/>
              </a:rPr>
              <a:t>1978</a:t>
            </a:r>
            <a:r>
              <a:rPr lang="en-GB" sz="2100" dirty="0">
                <a:highlight>
                  <a:srgbClr val="FFFFFF"/>
                </a:highlight>
                <a:latin typeface="Calibri" panose="020F0502020204030204" pitchFamily="34" charset="0"/>
                <a:ea typeface="+mn-lt"/>
                <a:cs typeface="Calibri" panose="020F0502020204030204" pitchFamily="34" charset="0"/>
              </a:rPr>
              <a:t> Convention on Cooperation in the Northwest Atlantic Fisheries </a:t>
            </a:r>
            <a:r>
              <a:rPr lang="en-GB" sz="2100" b="1" i="1" dirty="0">
                <a:highlight>
                  <a:srgbClr val="FFFFFF"/>
                </a:highlight>
                <a:latin typeface="Calibri" panose="020F0502020204030204" pitchFamily="34" charset="0"/>
                <a:ea typeface="+mn-lt"/>
                <a:cs typeface="Calibri" panose="020F0502020204030204" pitchFamily="34" charset="0"/>
              </a:rPr>
              <a:t>[9]</a:t>
            </a:r>
            <a:endParaRPr lang="en-US" sz="2100" b="1" i="1" dirty="0">
              <a:highlight>
                <a:srgbClr val="FFFFFF"/>
              </a:highlight>
              <a:latin typeface="Calibri" panose="020F0502020204030204" pitchFamily="34" charset="0"/>
              <a:ea typeface="+mn-lt"/>
              <a:cs typeface="Calibri" panose="020F0502020204030204" pitchFamily="34" charset="0"/>
            </a:endParaRPr>
          </a:p>
          <a:p>
            <a:pPr algn="r"/>
            <a:r>
              <a:rPr lang="en-GB" sz="2100" b="1" dirty="0">
                <a:highlight>
                  <a:srgbClr val="FFFFFF"/>
                </a:highlight>
                <a:latin typeface="Calibri" panose="020F0502020204030204" pitchFamily="34" charset="0"/>
                <a:ea typeface="+mn-lt"/>
                <a:cs typeface="Calibri" panose="020F0502020204030204" pitchFamily="34" charset="0"/>
              </a:rPr>
              <a:t>1982 </a:t>
            </a:r>
            <a:r>
              <a:rPr lang="en-GB" sz="2100" dirty="0">
                <a:highlight>
                  <a:srgbClr val="FFFFFF"/>
                </a:highlight>
                <a:latin typeface="Calibri" panose="020F0502020204030204" pitchFamily="34" charset="0"/>
                <a:ea typeface="+mn-lt"/>
                <a:cs typeface="Calibri" panose="020F0502020204030204" pitchFamily="34" charset="0"/>
              </a:rPr>
              <a:t>Conv. for the Conservation of Salmon in the North Atlantic Ocean </a:t>
            </a:r>
            <a:r>
              <a:rPr lang="en-GB" sz="2100" b="1" i="1" dirty="0">
                <a:highlight>
                  <a:srgbClr val="FFFFFF"/>
                </a:highlight>
                <a:latin typeface="Calibri" panose="020F0502020204030204" pitchFamily="34" charset="0"/>
                <a:ea typeface="+mn-lt"/>
                <a:cs typeface="Calibri" panose="020F0502020204030204" pitchFamily="34" charset="0"/>
              </a:rPr>
              <a:t>[9]</a:t>
            </a:r>
          </a:p>
          <a:p>
            <a:pPr algn="r"/>
            <a:r>
              <a:rPr lang="en-GB" sz="2100" b="1" dirty="0">
                <a:highlight>
                  <a:srgbClr val="FFFFFF"/>
                </a:highlight>
                <a:latin typeface="Calibri" panose="020F0502020204030204" pitchFamily="34" charset="0"/>
                <a:ea typeface="+mn-lt"/>
                <a:cs typeface="Calibri" panose="020F0502020204030204" pitchFamily="34" charset="0"/>
              </a:rPr>
              <a:t>1982</a:t>
            </a:r>
            <a:r>
              <a:rPr lang="en-GB" sz="2100" dirty="0">
                <a:highlight>
                  <a:srgbClr val="FFFFFF"/>
                </a:highlight>
                <a:latin typeface="Calibri" panose="020F0502020204030204" pitchFamily="34" charset="0"/>
                <a:ea typeface="+mn-lt"/>
                <a:cs typeface="Calibri" panose="020F0502020204030204" pitchFamily="34" charset="0"/>
              </a:rPr>
              <a:t> UN Convention on the Law of the Seas (UNCLOS) </a:t>
            </a:r>
            <a:r>
              <a:rPr lang="en-GB" sz="2100" b="1" i="1" dirty="0">
                <a:highlight>
                  <a:srgbClr val="FFFFFF"/>
                </a:highlight>
                <a:latin typeface="Calibri" panose="020F0502020204030204" pitchFamily="34" charset="0"/>
                <a:ea typeface="+mn-lt"/>
                <a:cs typeface="Calibri" panose="020F0502020204030204" pitchFamily="34" charset="0"/>
              </a:rPr>
              <a:t>[168]</a:t>
            </a:r>
            <a:endParaRPr lang="en-US" sz="2100" b="1" i="1" dirty="0">
              <a:highlight>
                <a:srgbClr val="FFFFFF"/>
              </a:highlight>
              <a:latin typeface="Calibri" panose="020F0502020204030204" pitchFamily="34" charset="0"/>
              <a:ea typeface="+mn-lt"/>
              <a:cs typeface="Calibri" panose="020F0502020204030204" pitchFamily="34" charset="0"/>
            </a:endParaRPr>
          </a:p>
          <a:p>
            <a:pPr algn="r"/>
            <a:r>
              <a:rPr lang="en-US" sz="2100" b="1" dirty="0">
                <a:highlight>
                  <a:srgbClr val="FFFFFF"/>
                </a:highlight>
                <a:latin typeface="Calibri" panose="020F0502020204030204" pitchFamily="34" charset="0"/>
                <a:ea typeface="+mn-lt"/>
                <a:cs typeface="Calibri" panose="020F0502020204030204" pitchFamily="34" charset="0"/>
              </a:rPr>
              <a:t>1992</a:t>
            </a:r>
            <a:r>
              <a:rPr lang="en-US" sz="2100" dirty="0">
                <a:highlight>
                  <a:srgbClr val="FFFFFF"/>
                </a:highlight>
                <a:latin typeface="Calibri" panose="020F0502020204030204" pitchFamily="34" charset="0"/>
                <a:ea typeface="+mn-lt"/>
                <a:cs typeface="Calibri" panose="020F0502020204030204" pitchFamily="34" charset="0"/>
              </a:rPr>
              <a:t> Conv. on Protection &amp; Use of Transboundary Watercourses &amp; Intl. Lakes </a:t>
            </a:r>
            <a:r>
              <a:rPr lang="en-US" sz="2100" b="1" i="1" dirty="0">
                <a:highlight>
                  <a:srgbClr val="FFFFFF"/>
                </a:highlight>
                <a:latin typeface="Calibri" panose="020F0502020204030204" pitchFamily="34" charset="0"/>
                <a:ea typeface="+mn-lt"/>
                <a:cs typeface="Calibri" panose="020F0502020204030204" pitchFamily="34" charset="0"/>
              </a:rPr>
              <a:t>[44]</a:t>
            </a:r>
            <a:r>
              <a:rPr lang="en-US" sz="2100" dirty="0">
                <a:highlight>
                  <a:srgbClr val="FFFFFF"/>
                </a:highlight>
                <a:latin typeface="Calibri" panose="020F0502020204030204" pitchFamily="34" charset="0"/>
                <a:ea typeface="+mn-lt"/>
                <a:cs typeface="Calibri" panose="020F0502020204030204" pitchFamily="34" charset="0"/>
              </a:rPr>
              <a:t> </a:t>
            </a:r>
          </a:p>
          <a:p>
            <a:pPr algn="r"/>
            <a:r>
              <a:rPr lang="en-GB" sz="2100" b="1" dirty="0">
                <a:highlight>
                  <a:srgbClr val="FFFFFF"/>
                </a:highlight>
                <a:latin typeface="Calibri" panose="020F0502020204030204" pitchFamily="34" charset="0"/>
                <a:ea typeface="+mn-lt"/>
                <a:cs typeface="Calibri" panose="020F0502020204030204" pitchFamily="34" charset="0"/>
              </a:rPr>
              <a:t>1995</a:t>
            </a:r>
            <a:r>
              <a:rPr lang="en-GB" sz="2100" dirty="0">
                <a:highlight>
                  <a:srgbClr val="FFFFFF"/>
                </a:highlight>
                <a:latin typeface="Calibri" panose="020F0502020204030204" pitchFamily="34" charset="0"/>
                <a:ea typeface="+mn-lt"/>
                <a:cs typeface="Calibri" panose="020F0502020204030204" pitchFamily="34" charset="0"/>
              </a:rPr>
              <a:t> UN Fish Stocks Agreement (UNFSA) </a:t>
            </a:r>
            <a:r>
              <a:rPr lang="en-GB" sz="2100" b="1" i="1" dirty="0">
                <a:highlight>
                  <a:srgbClr val="FFFFFF"/>
                </a:highlight>
                <a:latin typeface="Calibri" panose="020F0502020204030204" pitchFamily="34" charset="0"/>
                <a:ea typeface="+mn-lt"/>
                <a:cs typeface="Calibri" panose="020F0502020204030204" pitchFamily="34" charset="0"/>
              </a:rPr>
              <a:t>[87]</a:t>
            </a:r>
            <a:endParaRPr lang="en-US" sz="2100" b="1" i="1" dirty="0">
              <a:highlight>
                <a:srgbClr val="FFFFFF"/>
              </a:highlight>
              <a:latin typeface="Calibri" panose="020F0502020204030204" pitchFamily="34" charset="0"/>
              <a:ea typeface="+mn-lt"/>
              <a:cs typeface="Calibri" panose="020F0502020204030204" pitchFamily="34" charset="0"/>
            </a:endParaRPr>
          </a:p>
          <a:p>
            <a:pPr algn="r"/>
            <a:r>
              <a:rPr lang="en-GB" sz="2100" b="1" dirty="0">
                <a:highlight>
                  <a:srgbClr val="FFFFFF"/>
                </a:highlight>
                <a:latin typeface="Calibri" panose="020F0502020204030204" pitchFamily="34" charset="0"/>
                <a:ea typeface="+mn-lt"/>
                <a:cs typeface="Calibri" panose="020F0502020204030204" pitchFamily="34" charset="0"/>
              </a:rPr>
              <a:t>1995</a:t>
            </a:r>
            <a:r>
              <a:rPr lang="en-GB" sz="2100" dirty="0">
                <a:highlight>
                  <a:srgbClr val="FFFFFF"/>
                </a:highlight>
                <a:latin typeface="Calibri" panose="020F0502020204030204" pitchFamily="34" charset="0"/>
                <a:ea typeface="+mn-lt"/>
                <a:cs typeface="Calibri" panose="020F0502020204030204" pitchFamily="34" charset="0"/>
              </a:rPr>
              <a:t> Agreement on Conservation &amp; Management of Straddling Fish Stocks &amp; Highly Migratory Fish </a:t>
            </a:r>
            <a:r>
              <a:rPr lang="en-GB" sz="2100" b="1" i="1" dirty="0">
                <a:highlight>
                  <a:srgbClr val="FFFFFF"/>
                </a:highlight>
                <a:latin typeface="Calibri" panose="020F0502020204030204" pitchFamily="34" charset="0"/>
                <a:ea typeface="+mn-lt"/>
                <a:cs typeface="Calibri" panose="020F0502020204030204" pitchFamily="34" charset="0"/>
              </a:rPr>
              <a:t>Stocks [91]</a:t>
            </a:r>
            <a:endParaRPr lang="en-US" sz="2100" b="1" i="1" dirty="0">
              <a:highlight>
                <a:srgbClr val="FFFFFF"/>
              </a:highlight>
              <a:latin typeface="Calibri" panose="020F0502020204030204" pitchFamily="34" charset="0"/>
              <a:ea typeface="+mn-lt"/>
              <a:cs typeface="Calibri" panose="020F0502020204030204" pitchFamily="34" charset="0"/>
            </a:endParaRPr>
          </a:p>
          <a:p>
            <a:pPr algn="r"/>
            <a:r>
              <a:rPr lang="en-GB" sz="2100" b="1" dirty="0">
                <a:highlight>
                  <a:srgbClr val="FFFFFF"/>
                </a:highlight>
                <a:latin typeface="Calibri" panose="020F0502020204030204" pitchFamily="34" charset="0"/>
                <a:ea typeface="+mn-lt"/>
                <a:cs typeface="Calibri" panose="020F0502020204030204" pitchFamily="34" charset="0"/>
              </a:rPr>
              <a:t>1996 </a:t>
            </a:r>
            <a:r>
              <a:rPr lang="en-GB" sz="2100" dirty="0">
                <a:highlight>
                  <a:srgbClr val="FFFFFF"/>
                </a:highlight>
                <a:latin typeface="Calibri" panose="020F0502020204030204" pitchFamily="34" charset="0"/>
                <a:ea typeface="+mn-lt"/>
                <a:cs typeface="Calibri" panose="020F0502020204030204" pitchFamily="34" charset="0"/>
              </a:rPr>
              <a:t>Declaration on the Establishment of the Arctic Council </a:t>
            </a:r>
            <a:r>
              <a:rPr lang="en-GB" sz="2100" b="1" i="1" dirty="0">
                <a:highlight>
                  <a:srgbClr val="FFFFFF"/>
                </a:highlight>
                <a:latin typeface="Calibri" panose="020F0502020204030204" pitchFamily="34" charset="0"/>
                <a:ea typeface="+mn-lt"/>
                <a:cs typeface="Calibri" panose="020F0502020204030204" pitchFamily="34" charset="0"/>
              </a:rPr>
              <a:t>[8]</a:t>
            </a:r>
          </a:p>
          <a:p>
            <a:pPr algn="r"/>
            <a:r>
              <a:rPr lang="en-GB" sz="2100" b="1" dirty="0">
                <a:highlight>
                  <a:srgbClr val="FFFFFF"/>
                </a:highlight>
                <a:latin typeface="Calibri" panose="020F0502020204030204" pitchFamily="34" charset="0"/>
                <a:ea typeface="+mn-lt"/>
                <a:cs typeface="Calibri" panose="020F0502020204030204" pitchFamily="34" charset="0"/>
              </a:rPr>
              <a:t>1997</a:t>
            </a:r>
            <a:r>
              <a:rPr lang="en-GB" sz="2100" dirty="0">
                <a:highlight>
                  <a:srgbClr val="FFFFFF"/>
                </a:highlight>
                <a:latin typeface="Calibri" panose="020F0502020204030204" pitchFamily="34" charset="0"/>
                <a:ea typeface="+mn-lt"/>
                <a:cs typeface="Calibri" panose="020F0502020204030204" pitchFamily="34" charset="0"/>
              </a:rPr>
              <a:t> Convention on the Law of the Non-navigational Uses of Intl. Watercourses (New York Convention) </a:t>
            </a:r>
            <a:r>
              <a:rPr lang="en-GB" sz="2100" b="1" i="1" dirty="0">
                <a:highlight>
                  <a:srgbClr val="FFFFFF"/>
                </a:highlight>
                <a:latin typeface="Calibri" panose="020F0502020204030204" pitchFamily="34" charset="0"/>
                <a:ea typeface="+mn-lt"/>
                <a:cs typeface="Calibri" panose="020F0502020204030204" pitchFamily="34" charset="0"/>
              </a:rPr>
              <a:t>[37]</a:t>
            </a:r>
            <a:endParaRPr lang="en-US" sz="2100" b="1" i="1" dirty="0">
              <a:highlight>
                <a:srgbClr val="FFFFFF"/>
              </a:highlight>
              <a:latin typeface="Calibri" panose="020F0502020204030204" pitchFamily="34" charset="0"/>
              <a:ea typeface="+mn-lt"/>
              <a:cs typeface="Calibri" panose="020F0502020204030204" pitchFamily="34" charset="0"/>
            </a:endParaRPr>
          </a:p>
          <a:p>
            <a:pPr algn="r"/>
            <a:r>
              <a:rPr lang="en-GB" sz="2100" dirty="0">
                <a:highlight>
                  <a:srgbClr val="FFFFFF"/>
                </a:highlight>
                <a:latin typeface="Calibri" panose="020F0502020204030204" pitchFamily="34" charset="0"/>
                <a:ea typeface="+mn-lt"/>
                <a:cs typeface="Calibri" panose="020F0502020204030204" pitchFamily="34" charset="0"/>
              </a:rPr>
              <a:t> </a:t>
            </a:r>
            <a:r>
              <a:rPr lang="en-GB" sz="2100" b="1" dirty="0">
                <a:highlight>
                  <a:srgbClr val="FFFFFF"/>
                </a:highlight>
                <a:latin typeface="Calibri" panose="020F0502020204030204" pitchFamily="34" charset="0"/>
                <a:ea typeface="+mn-lt"/>
                <a:cs typeface="Calibri" panose="020F0502020204030204" pitchFamily="34" charset="0"/>
              </a:rPr>
              <a:t>2023</a:t>
            </a:r>
            <a:r>
              <a:rPr lang="en-GB" sz="2100" dirty="0">
                <a:highlight>
                  <a:srgbClr val="FFFFFF"/>
                </a:highlight>
                <a:latin typeface="Calibri" panose="020F0502020204030204" pitchFamily="34" charset="0"/>
                <a:ea typeface="+mn-lt"/>
                <a:cs typeface="Calibri" panose="020F0502020204030204" pitchFamily="34" charset="0"/>
              </a:rPr>
              <a:t> Agreement under UNCLOS on the Conservation &amp; Sustainable Use of Marine Biological Diversity of Areas beyond National Jurisdiction (BBNJ) </a:t>
            </a:r>
            <a:r>
              <a:rPr lang="en-GB" sz="2100" b="1" i="1" dirty="0">
                <a:highlight>
                  <a:srgbClr val="FFFFFF"/>
                </a:highlight>
                <a:latin typeface="Calibri" panose="020F0502020204030204" pitchFamily="34" charset="0"/>
                <a:ea typeface="+mn-lt"/>
                <a:cs typeface="Calibri" panose="020F0502020204030204" pitchFamily="34" charset="0"/>
              </a:rPr>
              <a:t>[33]</a:t>
            </a:r>
          </a:p>
        </p:txBody>
      </p:sp>
      <p:sp>
        <p:nvSpPr>
          <p:cNvPr id="42" name="TextBox 41">
            <a:extLst>
              <a:ext uri="{FF2B5EF4-FFF2-40B4-BE49-F238E27FC236}">
                <a16:creationId xmlns:a16="http://schemas.microsoft.com/office/drawing/2014/main" id="{75AA248E-E814-1E60-DE01-3CED946D4AE3}"/>
              </a:ext>
            </a:extLst>
          </p:cNvPr>
          <p:cNvSpPr txBox="1"/>
          <p:nvPr/>
        </p:nvSpPr>
        <p:spPr>
          <a:xfrm>
            <a:off x="9148217" y="2788627"/>
            <a:ext cx="9430447" cy="2769989"/>
          </a:xfrm>
          <a:prstGeom prst="rect">
            <a:avLst/>
          </a:prstGeom>
          <a:solidFill>
            <a:schemeClr val="bg1"/>
          </a:solidFill>
          <a:ln w="28575">
            <a:solidFill>
              <a:srgbClr val="56C02B"/>
            </a:solidFill>
          </a:ln>
        </p:spPr>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pPr algn="r"/>
            <a:r>
              <a:rPr lang="en-GB" sz="2100" b="1" dirty="0">
                <a:highlight>
                  <a:srgbClr val="FFFFFF"/>
                </a:highlight>
                <a:latin typeface="Calibri" panose="020F0502020204030204" pitchFamily="34" charset="0"/>
                <a:ea typeface="+mn-lt"/>
                <a:cs typeface="Calibri" panose="020F0502020204030204" pitchFamily="34" charset="0"/>
              </a:rPr>
              <a:t> 1951</a:t>
            </a:r>
            <a:r>
              <a:rPr lang="en-GB" sz="2100" dirty="0">
                <a:highlight>
                  <a:srgbClr val="FFFFFF"/>
                </a:highlight>
                <a:latin typeface="Calibri" panose="020F0502020204030204" pitchFamily="34" charset="0"/>
                <a:ea typeface="+mn-lt"/>
                <a:cs typeface="Calibri" panose="020F0502020204030204" pitchFamily="34" charset="0"/>
              </a:rPr>
              <a:t> Intl. Plant Protection Convention (IPPC) </a:t>
            </a:r>
            <a:r>
              <a:rPr lang="en-GB" sz="2100" b="1" i="1" dirty="0">
                <a:highlight>
                  <a:srgbClr val="FFFFFF"/>
                </a:highlight>
                <a:latin typeface="Calibri" panose="020F0502020204030204" pitchFamily="34" charset="0"/>
                <a:ea typeface="+mn-lt"/>
                <a:cs typeface="Calibri" panose="020F0502020204030204" pitchFamily="34" charset="0"/>
              </a:rPr>
              <a:t>[184]</a:t>
            </a:r>
          </a:p>
          <a:p>
            <a:pPr algn="r"/>
            <a:r>
              <a:rPr lang="en-GB" sz="2100" b="1" dirty="0">
                <a:highlight>
                  <a:srgbClr val="FFFFFF"/>
                </a:highlight>
                <a:latin typeface="Calibri" panose="020F0502020204030204" pitchFamily="34" charset="0"/>
                <a:ea typeface="+mn-lt"/>
                <a:cs typeface="Calibri" panose="020F0502020204030204" pitchFamily="34" charset="0"/>
              </a:rPr>
              <a:t>1971 </a:t>
            </a:r>
            <a:r>
              <a:rPr lang="en-US" sz="2100" dirty="0">
                <a:highlight>
                  <a:srgbClr val="FFFFFF"/>
                </a:highlight>
                <a:latin typeface="Calibri" panose="020F0502020204030204" pitchFamily="34" charset="0"/>
                <a:ea typeface="+mn-lt"/>
                <a:cs typeface="Calibri" panose="020F0502020204030204" pitchFamily="34" charset="0"/>
              </a:rPr>
              <a:t>Ramsar Conv. on Wetlands of Intl. Importance </a:t>
            </a:r>
            <a:r>
              <a:rPr lang="en-US" sz="2100" b="1" i="1" dirty="0">
                <a:highlight>
                  <a:srgbClr val="FFFFFF"/>
                </a:highlight>
                <a:latin typeface="Calibri" panose="020F0502020204030204" pitchFamily="34" charset="0"/>
                <a:ea typeface="+mn-lt"/>
                <a:cs typeface="Calibri" panose="020F0502020204030204" pitchFamily="34" charset="0"/>
              </a:rPr>
              <a:t>[172]</a:t>
            </a:r>
            <a:endParaRPr lang="en-GB" sz="2100" b="1" i="1" dirty="0">
              <a:highlight>
                <a:srgbClr val="FFFFFF"/>
              </a:highlight>
              <a:latin typeface="Calibri" panose="020F0502020204030204" pitchFamily="34" charset="0"/>
              <a:ea typeface="+mn-lt"/>
              <a:cs typeface="Calibri" panose="020F0502020204030204" pitchFamily="34" charset="0"/>
            </a:endParaRPr>
          </a:p>
          <a:p>
            <a:pPr algn="r"/>
            <a:r>
              <a:rPr lang="en-GB" sz="2100" b="1" dirty="0">
                <a:highlight>
                  <a:srgbClr val="FFFFFF"/>
                </a:highlight>
                <a:latin typeface="Calibri" panose="020F0502020204030204" pitchFamily="34" charset="0"/>
                <a:ea typeface="+mn-lt"/>
                <a:cs typeface="Calibri" panose="020F0502020204030204" pitchFamily="34" charset="0"/>
              </a:rPr>
              <a:t>1972</a:t>
            </a:r>
            <a:r>
              <a:rPr lang="en-GB" sz="2100" dirty="0">
                <a:highlight>
                  <a:srgbClr val="FFFFFF"/>
                </a:highlight>
                <a:latin typeface="Calibri" panose="020F0502020204030204" pitchFamily="34" charset="0"/>
                <a:ea typeface="+mn-lt"/>
                <a:cs typeface="Calibri" panose="020F0502020204030204" pitchFamily="34" charset="0"/>
              </a:rPr>
              <a:t> Conv. Concerning the Protection of the World Cultural &amp; Natural Heritage (World Heritage Convention) </a:t>
            </a:r>
            <a:r>
              <a:rPr lang="en-GB" sz="2100" b="1" i="1" dirty="0">
                <a:highlight>
                  <a:srgbClr val="FFFFFF"/>
                </a:highlight>
                <a:latin typeface="Calibri" panose="020F0502020204030204" pitchFamily="34" charset="0"/>
                <a:ea typeface="+mn-lt"/>
                <a:cs typeface="Calibri" panose="020F0502020204030204" pitchFamily="34" charset="0"/>
              </a:rPr>
              <a:t>[194]</a:t>
            </a:r>
          </a:p>
          <a:p>
            <a:pPr algn="r"/>
            <a:r>
              <a:rPr lang="en-GB" sz="2100" b="1" dirty="0">
                <a:highlight>
                  <a:srgbClr val="FFFFFF"/>
                </a:highlight>
                <a:latin typeface="Calibri" panose="020F0502020204030204" pitchFamily="34" charset="0"/>
                <a:ea typeface="+mn-lt"/>
                <a:cs typeface="Calibri" panose="020F0502020204030204" pitchFamily="34" charset="0"/>
              </a:rPr>
              <a:t>1973</a:t>
            </a:r>
            <a:r>
              <a:rPr lang="en-GB" sz="2100" dirty="0">
                <a:highlight>
                  <a:srgbClr val="FFFFFF"/>
                </a:highlight>
                <a:latin typeface="Calibri" panose="020F0502020204030204" pitchFamily="34" charset="0"/>
                <a:ea typeface="+mn-lt"/>
                <a:cs typeface="Calibri" panose="020F0502020204030204" pitchFamily="34" charset="0"/>
              </a:rPr>
              <a:t> Conv. on Intl. Trade in Endangered Species of Wild Fauna &amp; Flora (CITES) </a:t>
            </a:r>
            <a:r>
              <a:rPr lang="en-GB" sz="2100" b="1" i="1" dirty="0">
                <a:highlight>
                  <a:srgbClr val="FFFFFF"/>
                </a:highlight>
                <a:latin typeface="Calibri" panose="020F0502020204030204" pitchFamily="34" charset="0"/>
                <a:ea typeface="+mn-lt"/>
                <a:cs typeface="Calibri" panose="020F0502020204030204" pitchFamily="34" charset="0"/>
              </a:rPr>
              <a:t>[183]</a:t>
            </a:r>
          </a:p>
          <a:p>
            <a:pPr algn="r"/>
            <a:r>
              <a:rPr lang="en-GB" sz="2100" b="1" dirty="0">
                <a:highlight>
                  <a:srgbClr val="FFFFFF"/>
                </a:highlight>
                <a:latin typeface="Calibri" panose="020F0502020204030204" pitchFamily="34" charset="0"/>
                <a:ea typeface="+mn-lt"/>
                <a:cs typeface="Calibri" panose="020F0502020204030204" pitchFamily="34" charset="0"/>
              </a:rPr>
              <a:t>1991</a:t>
            </a:r>
            <a:r>
              <a:rPr lang="en-GB" sz="2100" dirty="0">
                <a:highlight>
                  <a:srgbClr val="FFFFFF"/>
                </a:highlight>
                <a:latin typeface="Calibri" panose="020F0502020204030204" pitchFamily="34" charset="0"/>
                <a:ea typeface="+mn-lt"/>
                <a:cs typeface="Calibri" panose="020F0502020204030204" pitchFamily="34" charset="0"/>
              </a:rPr>
              <a:t> Conv. on Conservation of Migratory Species of Wild Animals (CMS) </a:t>
            </a:r>
            <a:r>
              <a:rPr lang="en-GB" sz="2100" b="1" i="1" dirty="0">
                <a:highlight>
                  <a:srgbClr val="FFFFFF"/>
                </a:highlight>
                <a:latin typeface="Calibri" panose="020F0502020204030204" pitchFamily="34" charset="0"/>
                <a:ea typeface="+mn-lt"/>
                <a:cs typeface="Calibri" panose="020F0502020204030204" pitchFamily="34" charset="0"/>
              </a:rPr>
              <a:t>[131]</a:t>
            </a:r>
            <a:endParaRPr lang="en-US" sz="2100" b="1" i="1" dirty="0">
              <a:highlight>
                <a:srgbClr val="FFFFFF"/>
              </a:highlight>
              <a:latin typeface="Calibri" panose="020F0502020204030204" pitchFamily="34" charset="0"/>
              <a:ea typeface="+mn-lt"/>
              <a:cs typeface="Calibri" panose="020F0502020204030204" pitchFamily="34" charset="0"/>
            </a:endParaRPr>
          </a:p>
          <a:p>
            <a:pPr algn="r"/>
            <a:r>
              <a:rPr lang="en-GB" sz="2100" b="1" dirty="0">
                <a:highlight>
                  <a:srgbClr val="FFFFFF"/>
                </a:highlight>
                <a:latin typeface="Calibri" panose="020F0502020204030204" pitchFamily="34" charset="0"/>
                <a:ea typeface="+mn-lt"/>
                <a:cs typeface="Calibri" panose="020F0502020204030204" pitchFamily="34" charset="0"/>
              </a:rPr>
              <a:t>1992 </a:t>
            </a:r>
            <a:r>
              <a:rPr lang="en-GB" sz="2100" dirty="0">
                <a:highlight>
                  <a:srgbClr val="FFFFFF"/>
                </a:highlight>
                <a:latin typeface="Calibri" panose="020F0502020204030204" pitchFamily="34" charset="0"/>
                <a:ea typeface="+mn-lt"/>
                <a:cs typeface="Calibri" panose="020F0502020204030204" pitchFamily="34" charset="0"/>
              </a:rPr>
              <a:t>UN Convention on Biodiversity (CBD) </a:t>
            </a:r>
            <a:r>
              <a:rPr lang="en-GB" sz="2100" b="1" i="1" dirty="0">
                <a:highlight>
                  <a:srgbClr val="FFFFFF"/>
                </a:highlight>
                <a:latin typeface="Calibri" panose="020F0502020204030204" pitchFamily="34" charset="0"/>
                <a:ea typeface="+mn-lt"/>
                <a:cs typeface="Calibri" panose="020F0502020204030204" pitchFamily="34" charset="0"/>
              </a:rPr>
              <a:t>[196] </a:t>
            </a:r>
          </a:p>
          <a:p>
            <a:pPr algn="r"/>
            <a:r>
              <a:rPr lang="en-GB" sz="2100" b="1" dirty="0">
                <a:highlight>
                  <a:srgbClr val="FFFFFF"/>
                </a:highlight>
                <a:latin typeface="Calibri" panose="020F0502020204030204" pitchFamily="34" charset="0"/>
                <a:ea typeface="+mn-lt"/>
                <a:cs typeface="Calibri" panose="020F0502020204030204" pitchFamily="34" charset="0"/>
              </a:rPr>
              <a:t>2001</a:t>
            </a:r>
            <a:r>
              <a:rPr lang="en-GB" sz="2100" dirty="0">
                <a:highlight>
                  <a:srgbClr val="FFFFFF"/>
                </a:highlight>
                <a:latin typeface="Calibri" panose="020F0502020204030204" pitchFamily="34" charset="0"/>
                <a:ea typeface="+mn-lt"/>
                <a:cs typeface="Calibri" panose="020F0502020204030204" pitchFamily="34" charset="0"/>
              </a:rPr>
              <a:t> Intl. Treaty on Plant Genetic Resources for Food &amp; Agriculture </a:t>
            </a:r>
            <a:r>
              <a:rPr lang="en-GB" sz="2100" b="1" i="1" dirty="0">
                <a:highlight>
                  <a:srgbClr val="FFFFFF"/>
                </a:highlight>
                <a:latin typeface="Calibri" panose="020F0502020204030204" pitchFamily="34" charset="0"/>
                <a:ea typeface="+mn-lt"/>
                <a:cs typeface="Calibri" panose="020F0502020204030204" pitchFamily="34" charset="0"/>
              </a:rPr>
              <a:t>[153]</a:t>
            </a:r>
            <a:r>
              <a:rPr lang="en-GB" sz="2100" dirty="0">
                <a:highlight>
                  <a:srgbClr val="FFFFFF"/>
                </a:highlight>
                <a:latin typeface="Calibri" panose="020F0502020204030204" pitchFamily="34" charset="0"/>
                <a:ea typeface="+mn-lt"/>
                <a:cs typeface="Calibri" panose="020F0502020204030204" pitchFamily="34" charset="0"/>
              </a:rPr>
              <a:t> </a:t>
            </a:r>
          </a:p>
        </p:txBody>
      </p:sp>
      <p:sp>
        <p:nvSpPr>
          <p:cNvPr id="43" name="TextBox 42">
            <a:extLst>
              <a:ext uri="{FF2B5EF4-FFF2-40B4-BE49-F238E27FC236}">
                <a16:creationId xmlns:a16="http://schemas.microsoft.com/office/drawing/2014/main" id="{3D126372-6F32-7FA2-57A3-1ADC1A3D9B8C}"/>
              </a:ext>
            </a:extLst>
          </p:cNvPr>
          <p:cNvSpPr txBox="1"/>
          <p:nvPr/>
        </p:nvSpPr>
        <p:spPr>
          <a:xfrm>
            <a:off x="1096304" y="683574"/>
            <a:ext cx="9599792" cy="1477328"/>
          </a:xfrm>
          <a:prstGeom prst="rect">
            <a:avLst/>
          </a:prstGeom>
          <a:solidFill>
            <a:schemeClr val="bg1"/>
          </a:solidFill>
          <a:ln w="28575">
            <a:solidFill>
              <a:srgbClr val="00689D"/>
            </a:solidFill>
          </a:ln>
        </p:spPr>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pPr algn="r"/>
            <a:r>
              <a:rPr lang="en-GB" sz="2100" b="1" dirty="0">
                <a:highlight>
                  <a:srgbClr val="FFFFFF"/>
                </a:highlight>
                <a:latin typeface="Calibri"/>
                <a:ea typeface="+mn-lt"/>
                <a:cs typeface="Segoe UI"/>
              </a:rPr>
              <a:t>1969</a:t>
            </a:r>
            <a:r>
              <a:rPr lang="en-GB" sz="2100" dirty="0">
                <a:highlight>
                  <a:srgbClr val="FFFFFF"/>
                </a:highlight>
                <a:latin typeface="Calibri"/>
                <a:ea typeface="+mn-lt"/>
                <a:cs typeface="Segoe UI"/>
              </a:rPr>
              <a:t> </a:t>
            </a:r>
            <a:r>
              <a:rPr lang="en-US" sz="2100" dirty="0">
                <a:highlight>
                  <a:srgbClr val="FFFFFF"/>
                </a:highlight>
                <a:latin typeface="Calibri"/>
                <a:ea typeface="+mn-lt"/>
                <a:cs typeface="Segoe UI"/>
              </a:rPr>
              <a:t>Intl. Convention on the Elimination of All Forms of Racial Discrimination </a:t>
            </a:r>
            <a:r>
              <a:rPr lang="en-US" sz="2100" b="1" i="1" dirty="0">
                <a:highlight>
                  <a:srgbClr val="FFFFFF"/>
                </a:highlight>
                <a:latin typeface="Calibri"/>
                <a:ea typeface="+mn-lt"/>
                <a:cs typeface="Segoe UI"/>
              </a:rPr>
              <a:t>[182]</a:t>
            </a:r>
            <a:endParaRPr lang="en-GB" sz="2100" b="1" i="1" dirty="0">
              <a:highlight>
                <a:srgbClr val="FFFFFF"/>
              </a:highlight>
              <a:latin typeface="Calibri"/>
              <a:ea typeface="+mn-lt"/>
              <a:cs typeface="Segoe UI"/>
            </a:endParaRPr>
          </a:p>
          <a:p>
            <a:pPr algn="r"/>
            <a:r>
              <a:rPr lang="en-GB" sz="2100" b="1" dirty="0">
                <a:highlight>
                  <a:srgbClr val="FFFFFF"/>
                </a:highlight>
                <a:ea typeface="+mn-lt"/>
                <a:cs typeface="Segoe UI"/>
              </a:rPr>
              <a:t>1988</a:t>
            </a:r>
            <a:r>
              <a:rPr lang="en-GB" sz="2100" dirty="0">
                <a:highlight>
                  <a:srgbClr val="FFFFFF"/>
                </a:highlight>
                <a:ea typeface="+mn-lt"/>
                <a:cs typeface="Segoe UI"/>
              </a:rPr>
              <a:t> Agreement Establishing the Intl. Development Law Organization </a:t>
            </a:r>
            <a:r>
              <a:rPr lang="en-GB" sz="2100" b="1" i="1" dirty="0">
                <a:highlight>
                  <a:srgbClr val="FFFFFF"/>
                </a:highlight>
                <a:latin typeface="Calibri"/>
                <a:ea typeface="+mn-lt"/>
                <a:cs typeface="Segoe UI"/>
              </a:rPr>
              <a:t>[34]</a:t>
            </a:r>
          </a:p>
          <a:p>
            <a:pPr algn="r"/>
            <a:r>
              <a:rPr lang="en-GB" sz="2100" b="1" dirty="0">
                <a:highlight>
                  <a:srgbClr val="FFFFFF"/>
                </a:highlight>
                <a:ea typeface="+mn-lt"/>
                <a:cs typeface="Segoe UI"/>
              </a:rPr>
              <a:t>2000</a:t>
            </a:r>
            <a:r>
              <a:rPr lang="en-GB" sz="2100" dirty="0">
                <a:highlight>
                  <a:srgbClr val="FFFFFF"/>
                </a:highlight>
                <a:ea typeface="+mn-lt"/>
                <a:cs typeface="Segoe UI"/>
              </a:rPr>
              <a:t> UN Convention on Transnational Organized Crime </a:t>
            </a:r>
            <a:r>
              <a:rPr lang="en-GB" sz="2100" b="1" i="1" dirty="0">
                <a:highlight>
                  <a:srgbClr val="FFFFFF"/>
                </a:highlight>
                <a:latin typeface="Calibri"/>
                <a:ea typeface="+mn-lt"/>
                <a:cs typeface="Segoe UI"/>
              </a:rPr>
              <a:t>[190]</a:t>
            </a:r>
          </a:p>
          <a:p>
            <a:pPr algn="r"/>
            <a:r>
              <a:rPr lang="en-GB" sz="2100" b="1" dirty="0">
                <a:highlight>
                  <a:srgbClr val="FFFFFF"/>
                </a:highlight>
                <a:latin typeface="Calibri"/>
                <a:ea typeface="+mn-lt"/>
                <a:cs typeface="Segoe UI"/>
              </a:rPr>
              <a:t>2003</a:t>
            </a:r>
            <a:r>
              <a:rPr lang="en-GB" sz="2100" dirty="0">
                <a:highlight>
                  <a:srgbClr val="FFFFFF"/>
                </a:highlight>
                <a:latin typeface="Calibri"/>
                <a:ea typeface="+mn-lt"/>
                <a:cs typeface="Segoe UI"/>
              </a:rPr>
              <a:t> UN Convention Against Corruption (UNCAC) </a:t>
            </a:r>
            <a:r>
              <a:rPr lang="en-GB" sz="2100" b="1" i="1" dirty="0">
                <a:highlight>
                  <a:srgbClr val="FFFFFF"/>
                </a:highlight>
                <a:latin typeface="Calibri"/>
                <a:ea typeface="+mn-lt"/>
                <a:cs typeface="Segoe UI"/>
              </a:rPr>
              <a:t>[187]</a:t>
            </a:r>
          </a:p>
        </p:txBody>
      </p:sp>
      <p:sp>
        <p:nvSpPr>
          <p:cNvPr id="44" name="TextBox 43">
            <a:extLst>
              <a:ext uri="{FF2B5EF4-FFF2-40B4-BE49-F238E27FC236}">
                <a16:creationId xmlns:a16="http://schemas.microsoft.com/office/drawing/2014/main" id="{F477D423-187D-6B71-22DD-A91732314995}"/>
              </a:ext>
            </a:extLst>
          </p:cNvPr>
          <p:cNvSpPr txBox="1"/>
          <p:nvPr/>
        </p:nvSpPr>
        <p:spPr>
          <a:xfrm>
            <a:off x="13702426" y="106516"/>
            <a:ext cx="8587072" cy="1800493"/>
          </a:xfrm>
          <a:prstGeom prst="rect">
            <a:avLst/>
          </a:prstGeom>
          <a:solidFill>
            <a:schemeClr val="bg1"/>
          </a:solidFill>
          <a:ln w="28575">
            <a:solidFill>
              <a:srgbClr val="19486A"/>
            </a:solidFill>
          </a:ln>
        </p:spPr>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pPr algn="r"/>
            <a:r>
              <a:rPr lang="en-GB" sz="2100" b="1" dirty="0">
                <a:highlight>
                  <a:srgbClr val="FFFFFF"/>
                </a:highlight>
                <a:latin typeface="Calibri"/>
                <a:ea typeface="+mn-lt"/>
                <a:cs typeface="Segoe UI"/>
              </a:rPr>
              <a:t>1945</a:t>
            </a:r>
            <a:r>
              <a:rPr lang="en-GB" sz="2100" dirty="0">
                <a:highlight>
                  <a:srgbClr val="FFFFFF"/>
                </a:highlight>
                <a:latin typeface="Calibri"/>
                <a:ea typeface="+mn-lt"/>
                <a:cs typeface="Segoe UI"/>
              </a:rPr>
              <a:t> Charter of the United Nations </a:t>
            </a:r>
            <a:r>
              <a:rPr lang="en-GB" sz="2100" b="1" i="1" dirty="0">
                <a:highlight>
                  <a:srgbClr val="FFFFFF"/>
                </a:highlight>
                <a:latin typeface="Calibri"/>
                <a:ea typeface="+mn-lt"/>
                <a:cs typeface="Segoe UI"/>
              </a:rPr>
              <a:t>[193]</a:t>
            </a:r>
          </a:p>
          <a:p>
            <a:pPr algn="r"/>
            <a:r>
              <a:rPr lang="en-GB" sz="2100" b="1" dirty="0">
                <a:highlight>
                  <a:srgbClr val="FFFFFF"/>
                </a:highlight>
                <a:latin typeface="Calibri"/>
                <a:ea typeface="+mn-lt"/>
                <a:cs typeface="Segoe UI"/>
              </a:rPr>
              <a:t>1948</a:t>
            </a:r>
            <a:r>
              <a:rPr lang="en-GB" sz="2100" dirty="0">
                <a:highlight>
                  <a:srgbClr val="FFFFFF"/>
                </a:highlight>
                <a:latin typeface="Calibri"/>
                <a:ea typeface="+mn-lt"/>
                <a:cs typeface="Segoe UI"/>
              </a:rPr>
              <a:t> Universal Declaration of Human Rights </a:t>
            </a:r>
            <a:endParaRPr lang="en-US" sz="2100" dirty="0">
              <a:highlight>
                <a:srgbClr val="FFFFFF"/>
              </a:highlight>
              <a:latin typeface="Calibri"/>
              <a:ea typeface="+mn-lt"/>
              <a:cs typeface="Segoe UI"/>
            </a:endParaRPr>
          </a:p>
          <a:p>
            <a:pPr algn="r"/>
            <a:r>
              <a:rPr lang="en-US" sz="2100" b="1" dirty="0">
                <a:highlight>
                  <a:srgbClr val="FFFFFF"/>
                </a:highlight>
                <a:latin typeface="Calibri"/>
                <a:ea typeface="+mn-lt"/>
                <a:cs typeface="Segoe UI"/>
              </a:rPr>
              <a:t>1966</a:t>
            </a:r>
            <a:r>
              <a:rPr lang="en-US" sz="2100" dirty="0">
                <a:highlight>
                  <a:srgbClr val="FFFFFF"/>
                </a:highlight>
                <a:latin typeface="Calibri"/>
                <a:ea typeface="+mn-lt"/>
                <a:cs typeface="Segoe UI"/>
              </a:rPr>
              <a:t> Intl. Covenant on Economic, Social and Cultural Rights (ICESCR) </a:t>
            </a:r>
            <a:r>
              <a:rPr lang="en-US" sz="2100" b="1" i="1" dirty="0">
                <a:highlight>
                  <a:srgbClr val="FFFFFF"/>
                </a:highlight>
                <a:latin typeface="Calibri"/>
                <a:ea typeface="+mn-lt"/>
                <a:cs typeface="Segoe UI"/>
              </a:rPr>
              <a:t>[171] </a:t>
            </a:r>
          </a:p>
          <a:p>
            <a:pPr algn="r"/>
            <a:r>
              <a:rPr lang="en-US" sz="2100" b="1" dirty="0">
                <a:highlight>
                  <a:srgbClr val="FFFFFF"/>
                </a:highlight>
                <a:ea typeface="+mn-lt"/>
                <a:cs typeface="Segoe UI"/>
              </a:rPr>
              <a:t>1989</a:t>
            </a:r>
            <a:r>
              <a:rPr lang="en-US" sz="2100" dirty="0">
                <a:highlight>
                  <a:srgbClr val="FFFFFF"/>
                </a:highlight>
                <a:ea typeface="+mn-lt"/>
                <a:cs typeface="Segoe UI"/>
              </a:rPr>
              <a:t> UN Convention on the Rights of the Child (CRC) </a:t>
            </a:r>
            <a:r>
              <a:rPr lang="en-US" sz="2100" b="1" i="1" dirty="0">
                <a:highlight>
                  <a:srgbClr val="FFFFFF"/>
                </a:highlight>
                <a:latin typeface="Calibri"/>
                <a:ea typeface="+mn-lt"/>
                <a:cs typeface="Segoe UI"/>
              </a:rPr>
              <a:t>[196]</a:t>
            </a:r>
          </a:p>
          <a:p>
            <a:pPr algn="r"/>
            <a:r>
              <a:rPr lang="en-US" sz="2100" b="1" dirty="0">
                <a:highlight>
                  <a:srgbClr val="FFFFFF"/>
                </a:highlight>
                <a:latin typeface="Calibri"/>
                <a:ea typeface="+mn-lt"/>
                <a:cs typeface="Segoe UI"/>
              </a:rPr>
              <a:t>2006</a:t>
            </a:r>
            <a:r>
              <a:rPr lang="en-US" sz="2100" dirty="0">
                <a:highlight>
                  <a:srgbClr val="FFFFFF"/>
                </a:highlight>
                <a:latin typeface="Calibri"/>
                <a:ea typeface="+mn-lt"/>
                <a:cs typeface="Segoe UI"/>
              </a:rPr>
              <a:t> Convention on the Rights of Persons with Disabilities (CRPD) </a:t>
            </a:r>
            <a:r>
              <a:rPr lang="en-US" sz="2100" b="1" i="1" dirty="0">
                <a:highlight>
                  <a:srgbClr val="FFFFFF"/>
                </a:highlight>
                <a:latin typeface="Calibri"/>
                <a:ea typeface="+mn-lt"/>
                <a:cs typeface="Segoe UI"/>
              </a:rPr>
              <a:t>[182]</a:t>
            </a:r>
          </a:p>
        </p:txBody>
      </p:sp>
      <p:sp>
        <p:nvSpPr>
          <p:cNvPr id="46" name="TextBox 45">
            <a:extLst>
              <a:ext uri="{FF2B5EF4-FFF2-40B4-BE49-F238E27FC236}">
                <a16:creationId xmlns:a16="http://schemas.microsoft.com/office/drawing/2014/main" id="{E14F0832-0675-38CD-4AAA-43C09F4DAACC}"/>
              </a:ext>
            </a:extLst>
          </p:cNvPr>
          <p:cNvSpPr txBox="1"/>
          <p:nvPr/>
        </p:nvSpPr>
        <p:spPr>
          <a:xfrm>
            <a:off x="20898791" y="5303030"/>
            <a:ext cx="3478062" cy="39497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1pPr>
            <a:lvl2pPr marL="0" marR="0" indent="1714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2pPr>
            <a:lvl3pPr marL="0" marR="0" indent="3429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3pPr>
            <a:lvl4pPr marL="0" marR="0" indent="5143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4pPr>
            <a:lvl5pPr marL="0" marR="0" indent="6858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5pPr>
            <a:lvl6pPr marL="0" marR="0" indent="8572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6pPr>
            <a:lvl7pPr marL="0" marR="0" indent="10287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7pPr>
            <a:lvl8pPr marL="0" marR="0" indent="12001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8pPr>
            <a:lvl9pPr marL="0" marR="0" indent="13716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9pPr>
          </a:lstStyle>
          <a:p>
            <a:pPr algn="r"/>
            <a:r>
              <a:rPr lang="en-CA" sz="4000" b="1" dirty="0">
                <a:solidFill>
                  <a:srgbClr val="008080"/>
                </a:solidFill>
                <a:latin typeface="Calibri"/>
              </a:rPr>
              <a:t>Los ODS – respaldados por tratados y regímenes internacionales (2/2)</a:t>
            </a:r>
            <a:endParaRPr lang="en-US" sz="4000" dirty="0"/>
          </a:p>
          <a:p>
            <a:pPr algn="r"/>
            <a:endParaRPr lang="en-CA" sz="4000" b="1" dirty="0">
              <a:solidFill>
                <a:schemeClr val="tx1"/>
              </a:solidFill>
              <a:latin typeface="Calibri"/>
            </a:endParaRPr>
          </a:p>
        </p:txBody>
      </p:sp>
      <p:sp>
        <p:nvSpPr>
          <p:cNvPr id="54" name="Rectangle 53">
            <a:extLst>
              <a:ext uri="{FF2B5EF4-FFF2-40B4-BE49-F238E27FC236}">
                <a16:creationId xmlns:a16="http://schemas.microsoft.com/office/drawing/2014/main" id="{0B028D2C-CC9A-81C6-2845-A84518E35FD9}"/>
              </a:ext>
            </a:extLst>
          </p:cNvPr>
          <p:cNvSpPr/>
          <p:nvPr/>
        </p:nvSpPr>
        <p:spPr>
          <a:xfrm>
            <a:off x="8941166" y="9799564"/>
            <a:ext cx="10750580" cy="140012"/>
          </a:xfrm>
          <a:prstGeom prst="rect">
            <a:avLst/>
          </a:prstGeom>
          <a:solidFill>
            <a:srgbClr val="BF8B2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600"/>
          </a:p>
        </p:txBody>
      </p:sp>
    </p:spTree>
    <p:extLst>
      <p:ext uri="{BB962C8B-B14F-4D97-AF65-F5344CB8AC3E}">
        <p14:creationId xmlns:p14="http://schemas.microsoft.com/office/powerpoint/2010/main" val="40516501"/>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D8E6B9-91B9-9217-F9C1-DC0DDD3D6F5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3DC7CFC-41CD-6990-1411-7B8674F8E0C0}"/>
              </a:ext>
            </a:extLst>
          </p:cNvPr>
          <p:cNvSpPr>
            <a:spLocks noGrp="1"/>
          </p:cNvSpPr>
          <p:nvPr>
            <p:ph type="title"/>
          </p:nvPr>
        </p:nvSpPr>
        <p:spPr>
          <a:xfrm>
            <a:off x="732194" y="501722"/>
            <a:ext cx="23218051" cy="1524001"/>
          </a:xfrm>
        </p:spPr>
        <p:txBody>
          <a:bodyPr>
            <a:normAutofit/>
          </a:bodyPr>
          <a:lstStyle/>
          <a:p>
            <a:r>
              <a:rPr lang="en-CA" sz="5200" b="1" dirty="0" err="1">
                <a:solidFill>
                  <a:srgbClr val="000099"/>
                </a:solidFill>
                <a:latin typeface="Futura"/>
              </a:rPr>
              <a:t>Convenciones</a:t>
            </a:r>
            <a:r>
              <a:rPr lang="en-CA" sz="5200" b="1" dirty="0">
                <a:solidFill>
                  <a:srgbClr val="000099"/>
                </a:solidFill>
                <a:latin typeface="Futura"/>
              </a:rPr>
              <a:t> de Rio – </a:t>
            </a:r>
            <a:r>
              <a:rPr lang="en-CA" sz="5200" b="1" dirty="0" err="1">
                <a:solidFill>
                  <a:srgbClr val="000099"/>
                </a:solidFill>
                <a:latin typeface="Futura"/>
              </a:rPr>
              <a:t>soluciones</a:t>
            </a:r>
            <a:r>
              <a:rPr lang="en-CA" sz="5200" b="1" dirty="0">
                <a:solidFill>
                  <a:srgbClr val="000099"/>
                </a:solidFill>
                <a:latin typeface="Futura"/>
              </a:rPr>
              <a:t> </a:t>
            </a:r>
            <a:r>
              <a:rPr lang="en-CA" sz="5200" b="1" dirty="0" err="1">
                <a:solidFill>
                  <a:srgbClr val="000099"/>
                </a:solidFill>
                <a:latin typeface="Futura"/>
              </a:rPr>
              <a:t>basadas</a:t>
            </a:r>
            <a:r>
              <a:rPr lang="en-CA" sz="5200" b="1" dirty="0">
                <a:solidFill>
                  <a:srgbClr val="000099"/>
                </a:solidFill>
                <a:latin typeface="Futura"/>
              </a:rPr>
              <a:t> </a:t>
            </a:r>
            <a:r>
              <a:rPr lang="en-CA" sz="5200" b="1" dirty="0" err="1">
                <a:solidFill>
                  <a:srgbClr val="000099"/>
                </a:solidFill>
                <a:latin typeface="Futura"/>
              </a:rPr>
              <a:t>en</a:t>
            </a:r>
            <a:r>
              <a:rPr lang="en-CA" sz="5200" b="1" dirty="0">
                <a:solidFill>
                  <a:srgbClr val="000099"/>
                </a:solidFill>
                <a:latin typeface="Futura"/>
              </a:rPr>
              <a:t> la </a:t>
            </a:r>
            <a:r>
              <a:rPr lang="en-CA" sz="5200" b="1" dirty="0" err="1">
                <a:solidFill>
                  <a:srgbClr val="000099"/>
                </a:solidFill>
                <a:latin typeface="Futura"/>
              </a:rPr>
              <a:t>naturaleza</a:t>
            </a:r>
            <a:r>
              <a:rPr lang="en-CA" sz="5200" b="1" dirty="0">
                <a:solidFill>
                  <a:srgbClr val="000099"/>
                </a:solidFill>
                <a:latin typeface="Futura"/>
              </a:rPr>
              <a:t> (</a:t>
            </a:r>
            <a:r>
              <a:rPr lang="en-CA" sz="5200" b="1" dirty="0" err="1">
                <a:solidFill>
                  <a:srgbClr val="000099"/>
                </a:solidFill>
                <a:latin typeface="Futura"/>
              </a:rPr>
              <a:t>NbS</a:t>
            </a:r>
            <a:r>
              <a:rPr lang="en-CA" sz="5200" b="1" dirty="0">
                <a:solidFill>
                  <a:srgbClr val="000099"/>
                </a:solidFill>
                <a:latin typeface="Futura"/>
              </a:rPr>
              <a:t>) 1/2</a:t>
            </a:r>
          </a:p>
        </p:txBody>
      </p:sp>
      <p:sp>
        <p:nvSpPr>
          <p:cNvPr id="14" name="Text Placeholder 3">
            <a:extLst>
              <a:ext uri="{FF2B5EF4-FFF2-40B4-BE49-F238E27FC236}">
                <a16:creationId xmlns:a16="http://schemas.microsoft.com/office/drawing/2014/main" id="{62019643-05F1-F077-41E5-EB83901B655D}"/>
              </a:ext>
            </a:extLst>
          </p:cNvPr>
          <p:cNvSpPr txBox="1">
            <a:spLocks/>
          </p:cNvSpPr>
          <p:nvPr/>
        </p:nvSpPr>
        <p:spPr>
          <a:xfrm>
            <a:off x="732195" y="2058334"/>
            <a:ext cx="16900712" cy="10816820"/>
          </a:xfrm>
          <a:prstGeom prst="rect">
            <a:avLst/>
          </a:prstGeom>
        </p:spPr>
        <p:txBody>
          <a:bodyPr/>
          <a:lstStyle>
            <a:lvl1pPr marL="0" marR="0" indent="0" algn="l" defTabSz="812800" latinLnBrk="0">
              <a:lnSpc>
                <a:spcPct val="15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Garamond" panose="02020404030301010803" pitchFamily="18" charset="0"/>
                <a:ea typeface="Futura"/>
                <a:cs typeface="Futura"/>
                <a:sym typeface="Futura"/>
              </a:defRPr>
            </a:lvl1pPr>
            <a:lvl2pPr marL="0" marR="0" indent="0" algn="l" defTabSz="812800" latinLnBrk="0">
              <a:lnSpc>
                <a:spcPct val="15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2pPr>
            <a:lvl3pPr marL="0" marR="0" indent="0" algn="l" defTabSz="812800" latinLnBrk="0">
              <a:lnSpc>
                <a:spcPct val="150000"/>
              </a:lnSpc>
              <a:spcBef>
                <a:spcPts val="1200"/>
              </a:spcBef>
              <a:spcAft>
                <a:spcPts val="0"/>
              </a:spcAft>
              <a:buClrTx/>
              <a:buSzTx/>
              <a:buFontTx/>
              <a:buNone/>
              <a:tabLst/>
              <a:defRPr sz="3200" b="0" i="0" u="none" strike="noStrike" cap="none" spc="0" baseline="0">
                <a:ln>
                  <a:noFill/>
                </a:ln>
                <a:solidFill>
                  <a:srgbClr val="000000"/>
                </a:solidFill>
                <a:uFillTx/>
                <a:latin typeface="Futura"/>
                <a:ea typeface="Futura"/>
                <a:cs typeface="Futura"/>
                <a:sym typeface="Futura"/>
              </a:defRPr>
            </a:lvl3pPr>
            <a:lvl4pPr marL="539999" marR="0" indent="-539999" algn="l" defTabSz="812800" latinLnBrk="0">
              <a:lnSpc>
                <a:spcPct val="150000"/>
              </a:lnSpc>
              <a:spcBef>
                <a:spcPts val="1200"/>
              </a:spcBef>
              <a:spcAft>
                <a:spcPts val="0"/>
              </a:spcAft>
              <a:buClr>
                <a:schemeClr val="accent1"/>
              </a:buClr>
              <a:buSzPct val="100000"/>
              <a:buFont typeface="Wingdings" charset="2"/>
              <a:buChar char="§"/>
              <a:tabLst/>
              <a:defRPr sz="3200" b="0" i="0" u="none" strike="noStrike" cap="none" spc="0" baseline="0">
                <a:ln>
                  <a:noFill/>
                </a:ln>
                <a:solidFill>
                  <a:srgbClr val="000000"/>
                </a:solidFill>
                <a:uFillTx/>
                <a:latin typeface="Garamond" panose="02020404030301010803" pitchFamily="18" charset="0"/>
                <a:ea typeface="Futura"/>
                <a:cs typeface="Futura"/>
                <a:sym typeface="Futura"/>
              </a:defRPr>
            </a:lvl4pPr>
            <a:lvl5pPr marL="540000" marR="0" indent="-539999" algn="l" defTabSz="812800" latinLnBrk="0">
              <a:lnSpc>
                <a:spcPct val="100000"/>
              </a:lnSpc>
              <a:spcBef>
                <a:spcPts val="1200"/>
              </a:spcBef>
              <a:spcAft>
                <a:spcPts val="0"/>
              </a:spcAft>
              <a:buClr>
                <a:srgbClr val="F4336B"/>
              </a:buClr>
              <a:buSzPct val="100000"/>
              <a:buFontTx/>
              <a:buChar char="—"/>
              <a:tabLst/>
              <a:defRPr sz="3200" b="0" i="0" u="none" strike="noStrike" cap="none" spc="0" baseline="0">
                <a:ln>
                  <a:noFill/>
                </a:ln>
                <a:solidFill>
                  <a:srgbClr val="000000"/>
                </a:solidFill>
                <a:uFillTx/>
                <a:latin typeface="Futura"/>
                <a:ea typeface="Futura"/>
                <a:cs typeface="Futura"/>
                <a:sym typeface="Futura"/>
              </a:defRPr>
            </a:lvl5pPr>
            <a:lvl6pPr marL="0" marR="0" indent="355600" algn="l" defTabSz="812800" latinLnBrk="0">
              <a:lnSpc>
                <a:spcPct val="8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6pPr>
            <a:lvl7pPr marL="0" marR="0" indent="711200" algn="l" defTabSz="812800" latinLnBrk="0">
              <a:lnSpc>
                <a:spcPct val="8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7pPr>
            <a:lvl8pPr marL="0" marR="0" indent="1066800" algn="l" defTabSz="812800" latinLnBrk="0">
              <a:lnSpc>
                <a:spcPct val="8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8pPr>
            <a:lvl9pPr marL="0" marR="0" indent="1422400" algn="l" defTabSz="812800" latinLnBrk="0">
              <a:lnSpc>
                <a:spcPct val="8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9pPr>
          </a:lstStyle>
          <a:p>
            <a:pPr marL="457200" indent="-457200" hangingPunct="1">
              <a:lnSpc>
                <a:spcPct val="100000"/>
              </a:lnSpc>
              <a:spcBef>
                <a:spcPts val="600"/>
              </a:spcBef>
              <a:buFont typeface="Arial" panose="020B0604020202020204" pitchFamily="34" charset="0"/>
              <a:buChar char="•"/>
            </a:pPr>
            <a:r>
              <a:rPr lang="es-ES" sz="2800" b="1" dirty="0">
                <a:solidFill>
                  <a:schemeClr val="tx1"/>
                </a:solidFill>
                <a:latin typeface="Futura"/>
              </a:rPr>
              <a:t>2026 – un año de «triple COP»: </a:t>
            </a:r>
            <a:r>
              <a:rPr lang="es-ES" sz="2800" dirty="0">
                <a:solidFill>
                  <a:schemeClr val="tx1"/>
                </a:solidFill>
                <a:latin typeface="Futura"/>
              </a:rPr>
              <a:t>La COP 17 de la CNULD en Ulán Bator, Mongolia (del 17 al 28 de agosto), la COP 17 del CDB en Ereván, Armenia (del 19 al 30 de octubre), la COP 31 de la CMNUCC en Antalya, Turquía (del 9 al 20 de noviembre). </a:t>
            </a:r>
          </a:p>
          <a:p>
            <a:pPr marL="457200" indent="-457200">
              <a:lnSpc>
                <a:spcPct val="100000"/>
              </a:lnSpc>
              <a:spcBef>
                <a:spcPts val="600"/>
              </a:spcBef>
              <a:buFont typeface="Arial" panose="020B0604020202020204" pitchFamily="34" charset="0"/>
              <a:buChar char="•"/>
            </a:pPr>
            <a:r>
              <a:rPr lang="es-ES" sz="2800" dirty="0">
                <a:solidFill>
                  <a:schemeClr val="tx1"/>
                </a:solidFill>
                <a:latin typeface="Futura"/>
              </a:rPr>
              <a:t>Frente a </a:t>
            </a:r>
            <a:r>
              <a:rPr lang="es-ES" sz="2800" b="1" dirty="0">
                <a:solidFill>
                  <a:schemeClr val="tx1"/>
                </a:solidFill>
                <a:latin typeface="Futura"/>
              </a:rPr>
              <a:t>la triple crisis planetaria</a:t>
            </a:r>
            <a:r>
              <a:rPr lang="es-ES" sz="2800" dirty="0">
                <a:solidFill>
                  <a:schemeClr val="tx1"/>
                </a:solidFill>
                <a:latin typeface="Futura"/>
              </a:rPr>
              <a:t>, como potenciar las sinergias y buscar la coherencia entre las cuestiones relacionadas con </a:t>
            </a:r>
            <a:r>
              <a:rPr lang="es-ES" sz="2800" b="1" dirty="0">
                <a:solidFill>
                  <a:schemeClr val="tx1"/>
                </a:solidFill>
                <a:latin typeface="Futura"/>
              </a:rPr>
              <a:t>la tierra, la biodiversidad y el clima</a:t>
            </a:r>
            <a:r>
              <a:rPr lang="es-ES" sz="2800" dirty="0">
                <a:solidFill>
                  <a:schemeClr val="tx1"/>
                </a:solidFill>
                <a:latin typeface="Futura"/>
              </a:rPr>
              <a:t>… las sinergias se definen como: </a:t>
            </a:r>
          </a:p>
          <a:p>
            <a:pPr>
              <a:lnSpc>
                <a:spcPct val="100000"/>
              </a:lnSpc>
              <a:spcBef>
                <a:spcPts val="600"/>
              </a:spcBef>
            </a:pPr>
            <a:r>
              <a:rPr lang="es-ES" sz="2800" dirty="0">
                <a:solidFill>
                  <a:schemeClr val="tx1"/>
                </a:solidFill>
                <a:latin typeface="Futura"/>
              </a:rPr>
              <a:t>	«los beneficios adicionales y el mayor impacto que se logran cuando las medidas relativas 	al clima, la biodiversidad y la tierra se planifican y aplican de forma conjunta» y implican 	«romper los silos, armonizar las estrategias nacionales, compartir datos, armonizar la 	presentación de informes y diseñar proyectos que aporten múltiples beneficios (…), 	reduzcan los costes (…), y atraigan financiación».  </a:t>
            </a:r>
          </a:p>
          <a:p>
            <a:pPr marL="457200" indent="-457200">
              <a:lnSpc>
                <a:spcPct val="100000"/>
              </a:lnSpc>
              <a:spcBef>
                <a:spcPts val="600"/>
              </a:spcBef>
              <a:buFont typeface="Arial" panose="020B0604020202020204" pitchFamily="34" charset="0"/>
              <a:buChar char="•"/>
            </a:pPr>
            <a:r>
              <a:rPr lang="es-ES" sz="2800" dirty="0">
                <a:solidFill>
                  <a:schemeClr val="tx1"/>
                </a:solidFill>
                <a:latin typeface="Futura"/>
              </a:rPr>
              <a:t>Esto pone de relieve la necesidad de </a:t>
            </a:r>
            <a:r>
              <a:rPr lang="es-ES" sz="2800" b="1" dirty="0">
                <a:solidFill>
                  <a:schemeClr val="tx1"/>
                </a:solidFill>
                <a:latin typeface="Futura"/>
              </a:rPr>
              <a:t>aplicar instrumentos jurídicos y enfoques políticos </a:t>
            </a:r>
            <a:r>
              <a:rPr lang="es-ES" sz="2800" dirty="0">
                <a:solidFill>
                  <a:schemeClr val="tx1"/>
                </a:solidFill>
                <a:latin typeface="Futura"/>
              </a:rPr>
              <a:t>que se refuercen mutuamente para hacer frente a la crisis medioambiental interconectada, y favorece la coordinación intersectorial y multinivel.  </a:t>
            </a:r>
          </a:p>
          <a:p>
            <a:pPr marL="457200" indent="-457200" hangingPunct="1">
              <a:lnSpc>
                <a:spcPct val="100000"/>
              </a:lnSpc>
              <a:spcBef>
                <a:spcPts val="600"/>
              </a:spcBef>
              <a:buFont typeface="Arial" panose="020B0604020202020204" pitchFamily="34" charset="0"/>
              <a:buChar char="•"/>
            </a:pPr>
            <a:endParaRPr lang="es-ES" sz="2800" dirty="0">
              <a:solidFill>
                <a:schemeClr val="tx1"/>
              </a:solidFill>
              <a:latin typeface="Futura"/>
            </a:endParaRPr>
          </a:p>
          <a:p>
            <a:pPr marL="457200" indent="-457200" hangingPunct="1">
              <a:lnSpc>
                <a:spcPct val="100000"/>
              </a:lnSpc>
              <a:spcBef>
                <a:spcPts val="600"/>
              </a:spcBef>
              <a:buFont typeface="Arial" panose="020B0604020202020204" pitchFamily="34" charset="0"/>
              <a:buChar char="•"/>
            </a:pPr>
            <a:r>
              <a:rPr lang="es-ES" sz="2800" dirty="0">
                <a:solidFill>
                  <a:schemeClr val="tx1"/>
                </a:solidFill>
                <a:latin typeface="Futura"/>
              </a:rPr>
              <a:t>En la 5.ª Asamblea de las Naciones Unidas para el Medio Ambiente (UNEA 5.2), </a:t>
            </a:r>
            <a:r>
              <a:rPr lang="es-ES" sz="2800" b="1" dirty="0">
                <a:solidFill>
                  <a:schemeClr val="tx1"/>
                </a:solidFill>
                <a:latin typeface="Futura"/>
              </a:rPr>
              <a:t>las soluciones basadas en la naturaleza (</a:t>
            </a:r>
            <a:r>
              <a:rPr lang="es-ES" sz="2800" b="1" dirty="0" err="1">
                <a:solidFill>
                  <a:schemeClr val="tx1"/>
                </a:solidFill>
                <a:latin typeface="Futura"/>
              </a:rPr>
              <a:t>NbS</a:t>
            </a:r>
            <a:r>
              <a:rPr lang="es-ES" sz="2800" b="1" dirty="0">
                <a:solidFill>
                  <a:schemeClr val="tx1"/>
                </a:solidFill>
                <a:latin typeface="Futura"/>
              </a:rPr>
              <a:t>)</a:t>
            </a:r>
            <a:r>
              <a:rPr lang="es-ES" sz="2800" dirty="0">
                <a:solidFill>
                  <a:schemeClr val="tx1"/>
                </a:solidFill>
                <a:latin typeface="Futura"/>
              </a:rPr>
              <a:t> son: </a:t>
            </a:r>
          </a:p>
          <a:p>
            <a:pPr hangingPunct="1">
              <a:lnSpc>
                <a:spcPct val="100000"/>
              </a:lnSpc>
              <a:spcBef>
                <a:spcPts val="600"/>
              </a:spcBef>
            </a:pPr>
            <a:r>
              <a:rPr lang="es-ES" sz="2800" dirty="0">
                <a:solidFill>
                  <a:schemeClr val="tx1"/>
                </a:solidFill>
                <a:latin typeface="Futura"/>
              </a:rPr>
              <a:t>	«medidas encaminadas a proteger, conservar, restaurar, utilizar de forma sostenible y 	gestionar los ecosistemas terrestres, de agua dulce, costeros y marinos naturales o 	modificados que hacen frente a los problemas sociales, económicos y ambientales de 	manera eficaz y adaptativa, procurando al mismo tiempo bienestar humano, servicios 	ecosistémicos, resiliencia y beneficios para la biodiversidad». </a:t>
            </a:r>
          </a:p>
        </p:txBody>
      </p:sp>
      <p:sp>
        <p:nvSpPr>
          <p:cNvPr id="2" name="Freeform 2">
            <a:extLst>
              <a:ext uri="{FF2B5EF4-FFF2-40B4-BE49-F238E27FC236}">
                <a16:creationId xmlns:a16="http://schemas.microsoft.com/office/drawing/2014/main" id="{53DB094D-522F-E688-1C05-2815D02DB72F}"/>
              </a:ext>
            </a:extLst>
          </p:cNvPr>
          <p:cNvSpPr/>
          <p:nvPr/>
        </p:nvSpPr>
        <p:spPr>
          <a:xfrm>
            <a:off x="18412618" y="2634017"/>
            <a:ext cx="5239187" cy="3050329"/>
          </a:xfrm>
          <a:custGeom>
            <a:avLst/>
            <a:gdLst/>
            <a:ahLst/>
            <a:cxnLst/>
            <a:rect l="l" t="t" r="r" b="b"/>
            <a:pathLst>
              <a:path w="5143801" h="3433812">
                <a:moveTo>
                  <a:pt x="0" y="0"/>
                </a:moveTo>
                <a:lnTo>
                  <a:pt x="5143801" y="0"/>
                </a:lnTo>
                <a:lnTo>
                  <a:pt x="5143801" y="3433812"/>
                </a:lnTo>
                <a:lnTo>
                  <a:pt x="0" y="3433812"/>
                </a:lnTo>
                <a:lnTo>
                  <a:pt x="0" y="0"/>
                </a:lnTo>
                <a:close/>
              </a:path>
            </a:pathLst>
          </a:custGeom>
          <a:blipFill>
            <a:blip r:embed="rId3"/>
            <a:stretch>
              <a:fillRect l="-10477" r="-8200"/>
            </a:stretch>
          </a:blipFill>
        </p:spPr>
        <p:txBody>
          <a:bodyPr/>
          <a:lstStyle/>
          <a:p>
            <a:endParaRPr lang="en-GB" sz="2400"/>
          </a:p>
        </p:txBody>
      </p:sp>
      <p:sp>
        <p:nvSpPr>
          <p:cNvPr id="4" name="Freeform 3">
            <a:extLst>
              <a:ext uri="{FF2B5EF4-FFF2-40B4-BE49-F238E27FC236}">
                <a16:creationId xmlns:a16="http://schemas.microsoft.com/office/drawing/2014/main" id="{13FE9D51-33F5-365D-5018-CFCBBEEA5584}"/>
              </a:ext>
            </a:extLst>
          </p:cNvPr>
          <p:cNvSpPr/>
          <p:nvPr/>
        </p:nvSpPr>
        <p:spPr>
          <a:xfrm>
            <a:off x="18412618" y="9720883"/>
            <a:ext cx="5239187" cy="3154271"/>
          </a:xfrm>
          <a:custGeom>
            <a:avLst/>
            <a:gdLst/>
            <a:ahLst/>
            <a:cxnLst/>
            <a:rect l="l" t="t" r="r" b="b"/>
            <a:pathLst>
              <a:path w="5234785" h="3433812">
                <a:moveTo>
                  <a:pt x="0" y="0"/>
                </a:moveTo>
                <a:lnTo>
                  <a:pt x="5234785" y="0"/>
                </a:lnTo>
                <a:lnTo>
                  <a:pt x="5234785" y="3433812"/>
                </a:lnTo>
                <a:lnTo>
                  <a:pt x="0" y="3433812"/>
                </a:lnTo>
                <a:lnTo>
                  <a:pt x="0" y="0"/>
                </a:lnTo>
                <a:close/>
              </a:path>
            </a:pathLst>
          </a:custGeom>
          <a:blipFill>
            <a:blip r:embed="rId4"/>
            <a:stretch>
              <a:fillRect l="-11115" r="-5928"/>
            </a:stretch>
          </a:blipFill>
        </p:spPr>
        <p:txBody>
          <a:bodyPr/>
          <a:lstStyle/>
          <a:p>
            <a:endParaRPr lang="en-GB" sz="2400"/>
          </a:p>
        </p:txBody>
      </p:sp>
      <p:sp>
        <p:nvSpPr>
          <p:cNvPr id="5" name="Freeform 4">
            <a:extLst>
              <a:ext uri="{FF2B5EF4-FFF2-40B4-BE49-F238E27FC236}">
                <a16:creationId xmlns:a16="http://schemas.microsoft.com/office/drawing/2014/main" id="{09E6D3B4-C974-60AA-9527-230B6BFAB249}"/>
              </a:ext>
            </a:extLst>
          </p:cNvPr>
          <p:cNvSpPr/>
          <p:nvPr/>
        </p:nvSpPr>
        <p:spPr>
          <a:xfrm>
            <a:off x="18412617" y="6177450"/>
            <a:ext cx="5239187" cy="3050329"/>
          </a:xfrm>
          <a:custGeom>
            <a:avLst/>
            <a:gdLst/>
            <a:ahLst/>
            <a:cxnLst/>
            <a:rect l="l" t="t" r="r" b="b"/>
            <a:pathLst>
              <a:path w="5789670" h="3433812">
                <a:moveTo>
                  <a:pt x="0" y="0"/>
                </a:moveTo>
                <a:lnTo>
                  <a:pt x="5789670" y="0"/>
                </a:lnTo>
                <a:lnTo>
                  <a:pt x="5789670" y="3433812"/>
                </a:lnTo>
                <a:lnTo>
                  <a:pt x="0" y="3433812"/>
                </a:lnTo>
                <a:lnTo>
                  <a:pt x="0" y="0"/>
                </a:lnTo>
                <a:close/>
              </a:path>
            </a:pathLst>
          </a:custGeom>
          <a:blipFill>
            <a:blip r:embed="rId5"/>
            <a:stretch>
              <a:fillRect l="-5826"/>
            </a:stretch>
          </a:blipFill>
        </p:spPr>
        <p:txBody>
          <a:bodyPr/>
          <a:lstStyle/>
          <a:p>
            <a:endParaRPr lang="en-GB" sz="2400"/>
          </a:p>
        </p:txBody>
      </p:sp>
    </p:spTree>
    <p:extLst>
      <p:ext uri="{BB962C8B-B14F-4D97-AF65-F5344CB8AC3E}">
        <p14:creationId xmlns:p14="http://schemas.microsoft.com/office/powerpoint/2010/main" val="241423959"/>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1749BA-5895-A5F8-D9A0-E528B4FFF8F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8AB229BA-2683-13E2-C96E-B84E9AF5C565}"/>
              </a:ext>
            </a:extLst>
          </p:cNvPr>
          <p:cNvSpPr>
            <a:spLocks noGrp="1"/>
          </p:cNvSpPr>
          <p:nvPr>
            <p:ph type="title"/>
          </p:nvPr>
        </p:nvSpPr>
        <p:spPr>
          <a:xfrm>
            <a:off x="732195" y="501722"/>
            <a:ext cx="23487682" cy="1524001"/>
          </a:xfrm>
        </p:spPr>
        <p:txBody>
          <a:bodyPr>
            <a:normAutofit/>
          </a:bodyPr>
          <a:lstStyle/>
          <a:p>
            <a:r>
              <a:rPr lang="en-CA" sz="5200" b="1" dirty="0" err="1">
                <a:solidFill>
                  <a:srgbClr val="000099"/>
                </a:solidFill>
                <a:latin typeface="Futura"/>
              </a:rPr>
              <a:t>Convenciones</a:t>
            </a:r>
            <a:r>
              <a:rPr lang="en-CA" sz="5200" b="1" dirty="0">
                <a:solidFill>
                  <a:srgbClr val="000099"/>
                </a:solidFill>
                <a:latin typeface="Futura"/>
              </a:rPr>
              <a:t> de Rio – </a:t>
            </a:r>
            <a:r>
              <a:rPr lang="en-CA" sz="5200" b="1" dirty="0" err="1">
                <a:solidFill>
                  <a:srgbClr val="000099"/>
                </a:solidFill>
                <a:latin typeface="Futura"/>
              </a:rPr>
              <a:t>soluciones</a:t>
            </a:r>
            <a:r>
              <a:rPr lang="en-CA" sz="5200" b="1" dirty="0">
                <a:solidFill>
                  <a:srgbClr val="000099"/>
                </a:solidFill>
                <a:latin typeface="Futura"/>
              </a:rPr>
              <a:t> </a:t>
            </a:r>
            <a:r>
              <a:rPr lang="en-CA" sz="5200" b="1" dirty="0" err="1">
                <a:solidFill>
                  <a:srgbClr val="000099"/>
                </a:solidFill>
                <a:latin typeface="Futura"/>
              </a:rPr>
              <a:t>basadas</a:t>
            </a:r>
            <a:r>
              <a:rPr lang="en-CA" sz="5200" b="1" dirty="0">
                <a:solidFill>
                  <a:srgbClr val="000099"/>
                </a:solidFill>
                <a:latin typeface="Futura"/>
              </a:rPr>
              <a:t> </a:t>
            </a:r>
            <a:r>
              <a:rPr lang="en-CA" sz="5200" b="1" dirty="0" err="1">
                <a:solidFill>
                  <a:srgbClr val="000099"/>
                </a:solidFill>
                <a:latin typeface="Futura"/>
              </a:rPr>
              <a:t>en</a:t>
            </a:r>
            <a:r>
              <a:rPr lang="en-CA" sz="5200" b="1" dirty="0">
                <a:solidFill>
                  <a:srgbClr val="000099"/>
                </a:solidFill>
                <a:latin typeface="Futura"/>
              </a:rPr>
              <a:t> la </a:t>
            </a:r>
            <a:r>
              <a:rPr lang="en-CA" sz="5200" b="1" dirty="0" err="1">
                <a:solidFill>
                  <a:srgbClr val="000099"/>
                </a:solidFill>
                <a:latin typeface="Futura"/>
              </a:rPr>
              <a:t>naturaleza</a:t>
            </a:r>
            <a:r>
              <a:rPr lang="en-CA" sz="5200" b="1" dirty="0">
                <a:solidFill>
                  <a:srgbClr val="000099"/>
                </a:solidFill>
                <a:latin typeface="Futura"/>
              </a:rPr>
              <a:t> (</a:t>
            </a:r>
            <a:r>
              <a:rPr lang="en-CA" sz="5200" b="1" dirty="0" err="1">
                <a:solidFill>
                  <a:srgbClr val="000099"/>
                </a:solidFill>
                <a:latin typeface="Futura"/>
              </a:rPr>
              <a:t>NbS</a:t>
            </a:r>
            <a:r>
              <a:rPr lang="en-CA" sz="5200" b="1" dirty="0">
                <a:solidFill>
                  <a:srgbClr val="000099"/>
                </a:solidFill>
                <a:latin typeface="Futura"/>
              </a:rPr>
              <a:t>) 2/2</a:t>
            </a:r>
          </a:p>
        </p:txBody>
      </p:sp>
      <p:sp>
        <p:nvSpPr>
          <p:cNvPr id="14" name="Text Placeholder 3">
            <a:extLst>
              <a:ext uri="{FF2B5EF4-FFF2-40B4-BE49-F238E27FC236}">
                <a16:creationId xmlns:a16="http://schemas.microsoft.com/office/drawing/2014/main" id="{43A65E19-A0E8-E7AE-34C2-D77C16F729A0}"/>
              </a:ext>
            </a:extLst>
          </p:cNvPr>
          <p:cNvSpPr txBox="1">
            <a:spLocks/>
          </p:cNvSpPr>
          <p:nvPr/>
        </p:nvSpPr>
        <p:spPr>
          <a:xfrm>
            <a:off x="732195" y="2058334"/>
            <a:ext cx="17039990" cy="10816820"/>
          </a:xfrm>
          <a:prstGeom prst="rect">
            <a:avLst/>
          </a:prstGeom>
        </p:spPr>
        <p:txBody>
          <a:bodyPr/>
          <a:lstStyle>
            <a:lvl1pPr marL="0" marR="0" indent="0" algn="l" defTabSz="812800" latinLnBrk="0">
              <a:lnSpc>
                <a:spcPct val="15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Garamond" panose="02020404030301010803" pitchFamily="18" charset="0"/>
                <a:ea typeface="Futura"/>
                <a:cs typeface="Futura"/>
                <a:sym typeface="Futura"/>
              </a:defRPr>
            </a:lvl1pPr>
            <a:lvl2pPr marL="0" marR="0" indent="0" algn="l" defTabSz="812800" latinLnBrk="0">
              <a:lnSpc>
                <a:spcPct val="15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2pPr>
            <a:lvl3pPr marL="0" marR="0" indent="0" algn="l" defTabSz="812800" latinLnBrk="0">
              <a:lnSpc>
                <a:spcPct val="150000"/>
              </a:lnSpc>
              <a:spcBef>
                <a:spcPts val="1200"/>
              </a:spcBef>
              <a:spcAft>
                <a:spcPts val="0"/>
              </a:spcAft>
              <a:buClrTx/>
              <a:buSzTx/>
              <a:buFontTx/>
              <a:buNone/>
              <a:tabLst/>
              <a:defRPr sz="3200" b="0" i="0" u="none" strike="noStrike" cap="none" spc="0" baseline="0">
                <a:ln>
                  <a:noFill/>
                </a:ln>
                <a:solidFill>
                  <a:srgbClr val="000000"/>
                </a:solidFill>
                <a:uFillTx/>
                <a:latin typeface="Futura"/>
                <a:ea typeface="Futura"/>
                <a:cs typeface="Futura"/>
                <a:sym typeface="Futura"/>
              </a:defRPr>
            </a:lvl3pPr>
            <a:lvl4pPr marL="539999" marR="0" indent="-539999" algn="l" defTabSz="812800" latinLnBrk="0">
              <a:lnSpc>
                <a:spcPct val="150000"/>
              </a:lnSpc>
              <a:spcBef>
                <a:spcPts val="1200"/>
              </a:spcBef>
              <a:spcAft>
                <a:spcPts val="0"/>
              </a:spcAft>
              <a:buClr>
                <a:schemeClr val="accent1"/>
              </a:buClr>
              <a:buSzPct val="100000"/>
              <a:buFont typeface="Wingdings" charset="2"/>
              <a:buChar char="§"/>
              <a:tabLst/>
              <a:defRPr sz="3200" b="0" i="0" u="none" strike="noStrike" cap="none" spc="0" baseline="0">
                <a:ln>
                  <a:noFill/>
                </a:ln>
                <a:solidFill>
                  <a:srgbClr val="000000"/>
                </a:solidFill>
                <a:uFillTx/>
                <a:latin typeface="Garamond" panose="02020404030301010803" pitchFamily="18" charset="0"/>
                <a:ea typeface="Futura"/>
                <a:cs typeface="Futura"/>
                <a:sym typeface="Futura"/>
              </a:defRPr>
            </a:lvl4pPr>
            <a:lvl5pPr marL="540000" marR="0" indent="-539999" algn="l" defTabSz="812800" latinLnBrk="0">
              <a:lnSpc>
                <a:spcPct val="100000"/>
              </a:lnSpc>
              <a:spcBef>
                <a:spcPts val="1200"/>
              </a:spcBef>
              <a:spcAft>
                <a:spcPts val="0"/>
              </a:spcAft>
              <a:buClr>
                <a:srgbClr val="F4336B"/>
              </a:buClr>
              <a:buSzPct val="100000"/>
              <a:buFontTx/>
              <a:buChar char="—"/>
              <a:tabLst/>
              <a:defRPr sz="3200" b="0" i="0" u="none" strike="noStrike" cap="none" spc="0" baseline="0">
                <a:ln>
                  <a:noFill/>
                </a:ln>
                <a:solidFill>
                  <a:srgbClr val="000000"/>
                </a:solidFill>
                <a:uFillTx/>
                <a:latin typeface="Futura"/>
                <a:ea typeface="Futura"/>
                <a:cs typeface="Futura"/>
                <a:sym typeface="Futura"/>
              </a:defRPr>
            </a:lvl5pPr>
            <a:lvl6pPr marL="0" marR="0" indent="355600" algn="l" defTabSz="812800" latinLnBrk="0">
              <a:lnSpc>
                <a:spcPct val="8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6pPr>
            <a:lvl7pPr marL="0" marR="0" indent="711200" algn="l" defTabSz="812800" latinLnBrk="0">
              <a:lnSpc>
                <a:spcPct val="8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7pPr>
            <a:lvl8pPr marL="0" marR="0" indent="1066800" algn="l" defTabSz="812800" latinLnBrk="0">
              <a:lnSpc>
                <a:spcPct val="8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8pPr>
            <a:lvl9pPr marL="0" marR="0" indent="1422400" algn="l" defTabSz="812800" latinLnBrk="0">
              <a:lnSpc>
                <a:spcPct val="8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9pPr>
          </a:lstStyle>
          <a:p>
            <a:pPr hangingPunct="1">
              <a:lnSpc>
                <a:spcPct val="100000"/>
              </a:lnSpc>
              <a:spcBef>
                <a:spcPts val="600"/>
              </a:spcBef>
            </a:pPr>
            <a:r>
              <a:rPr lang="es-ES" sz="2800" b="1" dirty="0">
                <a:solidFill>
                  <a:schemeClr val="tx1"/>
                </a:solidFill>
                <a:latin typeface="Futura"/>
              </a:rPr>
              <a:t>Las </a:t>
            </a:r>
            <a:r>
              <a:rPr lang="es-ES" sz="2800" b="1" dirty="0" err="1">
                <a:solidFill>
                  <a:schemeClr val="tx1"/>
                </a:solidFill>
                <a:latin typeface="Futura"/>
              </a:rPr>
              <a:t>NbS</a:t>
            </a:r>
            <a:r>
              <a:rPr lang="es-ES" sz="2800" b="1" dirty="0">
                <a:solidFill>
                  <a:schemeClr val="tx1"/>
                </a:solidFill>
                <a:latin typeface="Futura"/>
              </a:rPr>
              <a:t> ofrecen un punto de convergencia único entre las Convenciones de Río. </a:t>
            </a:r>
          </a:p>
          <a:p>
            <a:pPr hangingPunct="1">
              <a:lnSpc>
                <a:spcPct val="100000"/>
              </a:lnSpc>
              <a:spcBef>
                <a:spcPts val="600"/>
              </a:spcBef>
            </a:pPr>
            <a:r>
              <a:rPr lang="es-ES" sz="2800" dirty="0">
                <a:solidFill>
                  <a:schemeClr val="tx1"/>
                </a:solidFill>
                <a:latin typeface="Futura"/>
              </a:rPr>
              <a:t>Contribuyen de manera significativa a la consecución de los </a:t>
            </a:r>
            <a:r>
              <a:rPr lang="es-ES" sz="2800" b="1" dirty="0">
                <a:solidFill>
                  <a:schemeClr val="tx1"/>
                </a:solidFill>
                <a:latin typeface="Futura"/>
              </a:rPr>
              <a:t>Objetivos de Desarrollo Sostenible (ODS), </a:t>
            </a:r>
            <a:r>
              <a:rPr lang="es-ES" sz="2800" dirty="0">
                <a:solidFill>
                  <a:schemeClr val="tx1"/>
                </a:solidFill>
                <a:latin typeface="Futura"/>
              </a:rPr>
              <a:t>el </a:t>
            </a:r>
            <a:r>
              <a:rPr lang="es-ES" sz="2800" b="1" dirty="0">
                <a:solidFill>
                  <a:schemeClr val="tx1"/>
                </a:solidFill>
                <a:latin typeface="Futura"/>
              </a:rPr>
              <a:t>Marco Global de Kunming-Montreal para la Biodiversidad (KMGBF), </a:t>
            </a:r>
            <a:r>
              <a:rPr lang="es-ES" sz="2800" dirty="0">
                <a:solidFill>
                  <a:schemeClr val="tx1"/>
                </a:solidFill>
                <a:latin typeface="Futura"/>
              </a:rPr>
              <a:t>la </a:t>
            </a:r>
            <a:r>
              <a:rPr lang="es-ES" sz="2800" b="1" dirty="0">
                <a:solidFill>
                  <a:schemeClr val="tx1"/>
                </a:solidFill>
                <a:latin typeface="Futura"/>
              </a:rPr>
              <a:t>adaptación al cambio climático y su mitigación, </a:t>
            </a:r>
            <a:r>
              <a:rPr lang="es-ES" sz="2800" dirty="0">
                <a:solidFill>
                  <a:schemeClr val="tx1"/>
                </a:solidFill>
                <a:latin typeface="Futura"/>
              </a:rPr>
              <a:t>así como los </a:t>
            </a:r>
            <a:r>
              <a:rPr lang="es-ES" sz="2800" b="1" dirty="0">
                <a:solidFill>
                  <a:schemeClr val="tx1"/>
                </a:solidFill>
                <a:latin typeface="Futura"/>
              </a:rPr>
              <a:t>objetivos relacionados con la degradación del suelo. </a:t>
            </a:r>
          </a:p>
          <a:p>
            <a:pPr>
              <a:lnSpc>
                <a:spcPct val="100000"/>
              </a:lnSpc>
              <a:spcBef>
                <a:spcPts val="600"/>
              </a:spcBef>
            </a:pPr>
            <a:r>
              <a:rPr lang="es-ES" sz="2800" dirty="0">
                <a:solidFill>
                  <a:schemeClr val="tx1"/>
                </a:solidFill>
                <a:latin typeface="Futura"/>
              </a:rPr>
              <a:t>Las </a:t>
            </a:r>
            <a:r>
              <a:rPr lang="es-ES" sz="2800" dirty="0" err="1">
                <a:solidFill>
                  <a:schemeClr val="tx1"/>
                </a:solidFill>
                <a:latin typeface="Futura"/>
              </a:rPr>
              <a:t>NbS</a:t>
            </a:r>
            <a:r>
              <a:rPr lang="es-ES" sz="2800" dirty="0">
                <a:solidFill>
                  <a:schemeClr val="tx1"/>
                </a:solidFill>
                <a:latin typeface="Futura"/>
              </a:rPr>
              <a:t> </a:t>
            </a:r>
            <a:r>
              <a:rPr lang="es-ES" sz="2800" b="1" dirty="0">
                <a:solidFill>
                  <a:schemeClr val="tx1"/>
                </a:solidFill>
                <a:latin typeface="Futura"/>
              </a:rPr>
              <a:t>deben respetar las salvaguardias sociales y medioambientales</a:t>
            </a:r>
            <a:r>
              <a:rPr lang="es-ES" sz="2800" dirty="0">
                <a:solidFill>
                  <a:schemeClr val="tx1"/>
                </a:solidFill>
                <a:latin typeface="Futura"/>
              </a:rPr>
              <a:t>, en consonancia con las tres «Convenciones de Río» (…), con inclusión de tales salvaguardias para las comunidades locales y los pueblos indígenas» (UNEA 2022: 2). </a:t>
            </a:r>
          </a:p>
          <a:p>
            <a:pPr>
              <a:lnSpc>
                <a:spcPct val="100000"/>
              </a:lnSpc>
              <a:spcBef>
                <a:spcPts val="600"/>
              </a:spcBef>
            </a:pPr>
            <a:r>
              <a:rPr lang="es-ES" sz="2800" dirty="0">
                <a:solidFill>
                  <a:schemeClr val="tx1"/>
                </a:solidFill>
                <a:latin typeface="Futura"/>
              </a:rPr>
              <a:t>Las </a:t>
            </a:r>
            <a:r>
              <a:rPr lang="es-ES" sz="2800" dirty="0" err="1">
                <a:solidFill>
                  <a:schemeClr val="tx1"/>
                </a:solidFill>
                <a:latin typeface="Futura"/>
              </a:rPr>
              <a:t>NbS</a:t>
            </a:r>
            <a:r>
              <a:rPr lang="es-ES" sz="2800" dirty="0">
                <a:solidFill>
                  <a:schemeClr val="tx1"/>
                </a:solidFill>
                <a:latin typeface="Futura"/>
              </a:rPr>
              <a:t> representan una herramienta de política y gestión ambiental, pero también </a:t>
            </a:r>
            <a:r>
              <a:rPr lang="es-ES" sz="2800" b="1" dirty="0">
                <a:solidFill>
                  <a:schemeClr val="tx1"/>
                </a:solidFill>
                <a:latin typeface="Futura"/>
              </a:rPr>
              <a:t>mecanismos de integración jurídica e institucional de las Convenciones de Río</a:t>
            </a:r>
            <a:r>
              <a:rPr lang="es-ES" sz="2800" dirty="0">
                <a:solidFill>
                  <a:schemeClr val="tx1"/>
                </a:solidFill>
                <a:latin typeface="Futura"/>
              </a:rPr>
              <a:t>, aún más arraigado en el desarrollo sustentable. </a:t>
            </a:r>
          </a:p>
          <a:p>
            <a:pPr hangingPunct="1">
              <a:lnSpc>
                <a:spcPct val="100000"/>
              </a:lnSpc>
              <a:spcBef>
                <a:spcPts val="600"/>
              </a:spcBef>
            </a:pPr>
            <a:r>
              <a:rPr lang="es-ES" sz="2800" dirty="0">
                <a:solidFill>
                  <a:schemeClr val="tx1"/>
                </a:solidFill>
                <a:latin typeface="Futura"/>
              </a:rPr>
              <a:t>Las </a:t>
            </a:r>
            <a:r>
              <a:rPr lang="es-ES" sz="2800" dirty="0" err="1">
                <a:solidFill>
                  <a:schemeClr val="tx1"/>
                </a:solidFill>
                <a:latin typeface="Futura"/>
              </a:rPr>
              <a:t>NbS</a:t>
            </a:r>
            <a:r>
              <a:rPr lang="es-ES" sz="2800" dirty="0">
                <a:solidFill>
                  <a:schemeClr val="tx1"/>
                </a:solidFill>
                <a:latin typeface="Futura"/>
              </a:rPr>
              <a:t> podrían aportar más de </a:t>
            </a:r>
            <a:r>
              <a:rPr lang="es-ES" sz="2800" b="1" dirty="0">
                <a:solidFill>
                  <a:schemeClr val="tx1"/>
                </a:solidFill>
                <a:latin typeface="Futura"/>
              </a:rPr>
              <a:t>un tercio de las reducciones de emisiones necesarias para 2030 a fin de mantener el calentamiento global cerca de los 2 °C</a:t>
            </a:r>
            <a:r>
              <a:rPr lang="es-ES" sz="2800" dirty="0">
                <a:solidFill>
                  <a:schemeClr val="tx1"/>
                </a:solidFill>
                <a:latin typeface="Futura"/>
              </a:rPr>
              <a:t>, con un potencial de mitigación de aproximadamente 10-12 gigatoneladas de dióxido de carbono al año.  </a:t>
            </a:r>
          </a:p>
          <a:p>
            <a:pPr hangingPunct="1">
              <a:lnSpc>
                <a:spcPct val="100000"/>
              </a:lnSpc>
              <a:spcBef>
                <a:spcPts val="600"/>
              </a:spcBef>
            </a:pPr>
            <a:endParaRPr lang="es-ES" sz="2800" dirty="0">
              <a:solidFill>
                <a:schemeClr val="tx1"/>
              </a:solidFill>
              <a:latin typeface="Futura"/>
            </a:endParaRPr>
          </a:p>
          <a:p>
            <a:pPr hangingPunct="1">
              <a:lnSpc>
                <a:spcPct val="100000"/>
              </a:lnSpc>
              <a:spcBef>
                <a:spcPts val="600"/>
              </a:spcBef>
            </a:pPr>
            <a:r>
              <a:rPr lang="es-ES" sz="2800" b="1" dirty="0">
                <a:solidFill>
                  <a:schemeClr val="tx1"/>
                </a:solidFill>
                <a:latin typeface="Futura"/>
              </a:rPr>
              <a:t>Las </a:t>
            </a:r>
            <a:r>
              <a:rPr lang="es-ES" sz="2800" b="1" dirty="0" err="1">
                <a:solidFill>
                  <a:schemeClr val="tx1"/>
                </a:solidFill>
                <a:latin typeface="Futura"/>
              </a:rPr>
              <a:t>NbS</a:t>
            </a:r>
            <a:r>
              <a:rPr lang="es-ES" sz="2800" b="1" dirty="0">
                <a:solidFill>
                  <a:schemeClr val="tx1"/>
                </a:solidFill>
                <a:latin typeface="Futura"/>
              </a:rPr>
              <a:t> se han ido incorporando progresivamente a las contribuciones determinadas a nivel nacional (NDC) y a las estrategias y planes de acción nacionales sobre biodiversidad (NBSAP): </a:t>
            </a:r>
            <a:r>
              <a:rPr lang="es-ES" sz="2800" dirty="0">
                <a:solidFill>
                  <a:schemeClr val="tx1"/>
                </a:solidFill>
                <a:latin typeface="Futura"/>
              </a:rPr>
              <a:t>Esto también se refleja en el primer balance global en el marco del Acuerdo de París, en el que se señaló la importancia de conservar, proteger y restaurar la naturaleza y los ecosistemas, al tiempo que se instaba a la alineación con el Marco Global de Biodiversidad (GBF) y se animaba a los países a aplicar «</a:t>
            </a:r>
            <a:r>
              <a:rPr lang="es-ES" sz="2800" b="1" dirty="0">
                <a:solidFill>
                  <a:schemeClr val="tx1"/>
                </a:solidFill>
                <a:latin typeface="Futura"/>
              </a:rPr>
              <a:t>soluciones integradas y multisectoriales</a:t>
            </a:r>
            <a:r>
              <a:rPr lang="es-ES" sz="2800" dirty="0">
                <a:solidFill>
                  <a:schemeClr val="tx1"/>
                </a:solidFill>
                <a:latin typeface="Futura"/>
              </a:rPr>
              <a:t>», como las </a:t>
            </a:r>
            <a:r>
              <a:rPr lang="es-ES" sz="2800" dirty="0" err="1">
                <a:solidFill>
                  <a:schemeClr val="tx1"/>
                </a:solidFill>
                <a:latin typeface="Futura"/>
              </a:rPr>
              <a:t>NbS</a:t>
            </a:r>
            <a:r>
              <a:rPr lang="es-ES" sz="2800" dirty="0">
                <a:solidFill>
                  <a:schemeClr val="tx1"/>
                </a:solidFill>
                <a:latin typeface="Futura"/>
              </a:rPr>
              <a:t>, entre otras (CMNUCC, 2023a, párrafos. 33 y 55). </a:t>
            </a:r>
          </a:p>
          <a:p>
            <a:pPr hangingPunct="1">
              <a:lnSpc>
                <a:spcPct val="100000"/>
              </a:lnSpc>
              <a:spcBef>
                <a:spcPts val="600"/>
              </a:spcBef>
            </a:pPr>
            <a:endParaRPr lang="es-ES" sz="2800" dirty="0">
              <a:solidFill>
                <a:schemeClr val="tx1"/>
              </a:solidFill>
              <a:latin typeface="Futura"/>
            </a:endParaRPr>
          </a:p>
          <a:p>
            <a:pPr hangingPunct="1">
              <a:lnSpc>
                <a:spcPct val="100000"/>
              </a:lnSpc>
              <a:spcBef>
                <a:spcPts val="600"/>
              </a:spcBef>
            </a:pPr>
            <a:r>
              <a:rPr lang="es-ES" sz="2800" dirty="0">
                <a:solidFill>
                  <a:schemeClr val="tx1"/>
                </a:solidFill>
                <a:latin typeface="Futura"/>
              </a:rPr>
              <a:t>(PNUMA, 2026)</a:t>
            </a:r>
          </a:p>
        </p:txBody>
      </p:sp>
      <p:pic>
        <p:nvPicPr>
          <p:cNvPr id="10" name="Picture 9" descr="Image result for nature based solutions">
            <a:extLst>
              <a:ext uri="{FF2B5EF4-FFF2-40B4-BE49-F238E27FC236}">
                <a16:creationId xmlns:a16="http://schemas.microsoft.com/office/drawing/2014/main" id="{E63068F6-030B-CFCD-2642-5150DE5306AD}"/>
              </a:ext>
            </a:extLst>
          </p:cNvPr>
          <p:cNvPicPr>
            <a:picLocks noChangeAspect="1"/>
          </p:cNvPicPr>
          <p:nvPr/>
        </p:nvPicPr>
        <p:blipFill>
          <a:blip r:embed="rId3"/>
          <a:stretch>
            <a:fillRect/>
          </a:stretch>
        </p:blipFill>
        <p:spPr>
          <a:xfrm>
            <a:off x="18674862" y="2025722"/>
            <a:ext cx="4589213" cy="9864653"/>
          </a:xfrm>
          <a:prstGeom prst="rect">
            <a:avLst/>
          </a:prstGeom>
        </p:spPr>
      </p:pic>
    </p:spTree>
    <p:extLst>
      <p:ext uri="{BB962C8B-B14F-4D97-AF65-F5344CB8AC3E}">
        <p14:creationId xmlns:p14="http://schemas.microsoft.com/office/powerpoint/2010/main" val="3151492902"/>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D242A1-B359-1C54-0025-6C310B4B26E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C28EBCAC-1842-A5D8-920E-255F0C7122DD}"/>
              </a:ext>
            </a:extLst>
          </p:cNvPr>
          <p:cNvSpPr>
            <a:spLocks noGrp="1"/>
          </p:cNvSpPr>
          <p:nvPr>
            <p:ph type="title"/>
          </p:nvPr>
        </p:nvSpPr>
        <p:spPr>
          <a:xfrm>
            <a:off x="198243" y="952581"/>
            <a:ext cx="23987514" cy="1524001"/>
          </a:xfrm>
        </p:spPr>
        <p:txBody>
          <a:bodyPr/>
          <a:lstStyle/>
          <a:p>
            <a:r>
              <a:rPr lang="en-CA" dirty="0">
                <a:solidFill>
                  <a:srgbClr val="000099"/>
                </a:solidFill>
                <a:latin typeface="Futura"/>
              </a:rPr>
              <a:t> </a:t>
            </a:r>
            <a:r>
              <a:rPr lang="en-CA" sz="6400" b="1" dirty="0">
                <a:solidFill>
                  <a:srgbClr val="000099"/>
                </a:solidFill>
                <a:latin typeface="Futura"/>
              </a:rPr>
              <a:t>Obligaciones en virtud del CDB</a:t>
            </a:r>
          </a:p>
        </p:txBody>
      </p:sp>
      <p:sp>
        <p:nvSpPr>
          <p:cNvPr id="4" name="Text Placeholder 3">
            <a:extLst>
              <a:ext uri="{FF2B5EF4-FFF2-40B4-BE49-F238E27FC236}">
                <a16:creationId xmlns:a16="http://schemas.microsoft.com/office/drawing/2014/main" id="{2C2DDA31-0535-44E5-05C6-95FC10872BF4}"/>
              </a:ext>
            </a:extLst>
          </p:cNvPr>
          <p:cNvSpPr>
            <a:spLocks noGrp="1"/>
          </p:cNvSpPr>
          <p:nvPr>
            <p:ph type="body" idx="1"/>
          </p:nvPr>
        </p:nvSpPr>
        <p:spPr>
          <a:xfrm>
            <a:off x="5679000" y="3784696"/>
            <a:ext cx="18011272" cy="9392498"/>
          </a:xfrm>
        </p:spPr>
        <p:txBody>
          <a:bodyPr>
            <a:normAutofit fontScale="92500" lnSpcReduction="20000"/>
          </a:bodyPr>
          <a:lstStyle/>
          <a:p>
            <a:pPr marL="0" lvl="3" indent="0">
              <a:lnSpc>
                <a:spcPct val="100000"/>
              </a:lnSpc>
              <a:buNone/>
            </a:pPr>
            <a:r>
              <a:rPr lang="en-CA" b="1" dirty="0">
                <a:solidFill>
                  <a:srgbClr val="000099"/>
                </a:solidFill>
                <a:latin typeface="Futura"/>
              </a:rPr>
              <a:t>Marco multilateral en materia de biodiversidad</a:t>
            </a:r>
          </a:p>
          <a:p>
            <a:pPr marL="457200" lvl="3" indent="-457200">
              <a:lnSpc>
                <a:spcPct val="100000"/>
              </a:lnSpc>
              <a:buFont typeface="Arial" panose="020B0604020202020204" pitchFamily="34" charset="0"/>
              <a:buChar char="•"/>
            </a:pPr>
            <a:r>
              <a:rPr lang="en-CA" b="1" dirty="0">
                <a:latin typeface="Futura"/>
              </a:rPr>
              <a:t>Objetivo de conservación de la diversidad biológica, utilización sostenible de sus componentes y participación justa y equitativa en los beneficios derivados de la utilización de los recursos genéticos (Preámbulo y art. 1)</a:t>
            </a:r>
          </a:p>
          <a:p>
            <a:pPr marL="457200" lvl="3" indent="-457200">
              <a:lnSpc>
                <a:spcPct val="100000"/>
              </a:lnSpc>
              <a:buFont typeface="Arial" panose="020B0604020202020204" pitchFamily="34" charset="0"/>
              <a:buChar char="•"/>
            </a:pPr>
            <a:r>
              <a:rPr lang="en-CA" dirty="0">
                <a:latin typeface="Futura"/>
              </a:rPr>
              <a:t>Adoptar estrategias, planes o programas nacionales para la conservación y la utilización sostenible de la biodiversidad e integrar las consideraciones sobre biodiversidad en los planes, programas y políticas sectoriales o intersectoriales pertinentes (art. 6)</a:t>
            </a:r>
          </a:p>
          <a:p>
            <a:pPr marL="457200" lvl="3" indent="-457200">
              <a:lnSpc>
                <a:spcPct val="100000"/>
              </a:lnSpc>
              <a:buFont typeface="Arial" panose="020B0604020202020204" pitchFamily="34" charset="0"/>
              <a:buChar char="•"/>
            </a:pPr>
            <a:r>
              <a:rPr lang="en-CA" dirty="0">
                <a:latin typeface="Futura"/>
              </a:rPr>
              <a:t>Presentar las estrategias y planes de acción nacionales en materia de biodiversidad (NBSAP) e informes nacionales periódicos (arts. 26 y 29); primer informe en un plazo de 4 años desde la entrada en vigor; informes posteriores cada 4 años</a:t>
            </a:r>
            <a:endParaRPr lang="en-CA" b="1" dirty="0">
              <a:latin typeface="Futura"/>
            </a:endParaRPr>
          </a:p>
          <a:p>
            <a:pPr marL="457200" lvl="3" indent="-457200">
              <a:lnSpc>
                <a:spcPct val="100000"/>
              </a:lnSpc>
              <a:buFont typeface="Arial" panose="020B0604020202020204" pitchFamily="34" charset="0"/>
              <a:buChar char="•"/>
            </a:pPr>
            <a:r>
              <a:rPr lang="en-CA" dirty="0">
                <a:latin typeface="Futura"/>
              </a:rPr>
              <a:t>Acceso a los recursos genéticos y participación en los beneficios (art. 15.1 y 15.7); transferencia de tecnología y cooperación (art. 16)</a:t>
            </a:r>
          </a:p>
          <a:p>
            <a:pPr marL="457200" lvl="3" indent="-457200">
              <a:lnSpc>
                <a:spcPct val="100000"/>
              </a:lnSpc>
              <a:buFont typeface="Arial" panose="020B0604020202020204" pitchFamily="34" charset="0"/>
              <a:buChar char="•"/>
            </a:pPr>
            <a:r>
              <a:rPr lang="en-CA" dirty="0">
                <a:latin typeface="Futura"/>
              </a:rPr>
              <a:t>Investigación, identificación y seguimiento (art. 12); educación y sensibilización públicas (art. 13)</a:t>
            </a:r>
          </a:p>
          <a:p>
            <a:pPr marL="457200" lvl="3" indent="-457200">
              <a:lnSpc>
                <a:spcPct val="100000"/>
              </a:lnSpc>
              <a:buFont typeface="Arial" panose="020B0604020202020204" pitchFamily="34" charset="0"/>
              <a:buChar char="•"/>
            </a:pPr>
            <a:r>
              <a:rPr lang="en-CA" dirty="0">
                <a:latin typeface="Futura"/>
              </a:rPr>
              <a:t>Establece la CP (art. 23); la Secretaría del CDB (art. 24); el Órgano Subsidiario de Asesoramiento Científico, Técnico y Tecnológico (OSACTT) (art. 25); el mecanismo de facilitación para el intercambio de información (art. 18.3)</a:t>
            </a:r>
          </a:p>
          <a:p>
            <a:pPr marL="457200" lvl="3" indent="-457200">
              <a:lnSpc>
                <a:spcPct val="100000"/>
              </a:lnSpc>
              <a:buFont typeface="Arial" panose="020B0604020202020204" pitchFamily="34" charset="0"/>
              <a:buChar char="•"/>
            </a:pPr>
            <a:r>
              <a:rPr lang="en-CA" dirty="0">
                <a:latin typeface="Futura"/>
              </a:rPr>
              <a:t>Solución de controversias mediante consultas, negociación, arbitraje o la CIJ (art. 27)</a:t>
            </a:r>
          </a:p>
          <a:p>
            <a:pPr marL="457200" lvl="3" indent="-457200">
              <a:lnSpc>
                <a:spcPct val="100000"/>
              </a:lnSpc>
              <a:buFont typeface="Arial" panose="020B0604020202020204" pitchFamily="34" charset="0"/>
              <a:buChar char="•"/>
            </a:pPr>
            <a:endParaRPr lang="en-CA" dirty="0"/>
          </a:p>
          <a:p>
            <a:pPr marL="457200" indent="-457200">
              <a:lnSpc>
                <a:spcPct val="100000"/>
              </a:lnSpc>
              <a:buFont typeface="Arial" panose="020B0604020202020204" pitchFamily="34" charset="0"/>
              <a:buChar char="•"/>
            </a:pPr>
            <a:endParaRPr lang="en-CA" dirty="0"/>
          </a:p>
        </p:txBody>
      </p:sp>
      <p:pic>
        <p:nvPicPr>
          <p:cNvPr id="1026" name="Picture 2" descr="STEP 2: Set Ultimate Objective">
            <a:extLst>
              <a:ext uri="{FF2B5EF4-FFF2-40B4-BE49-F238E27FC236}">
                <a16:creationId xmlns:a16="http://schemas.microsoft.com/office/drawing/2014/main" id="{FD7F88D0-0FEC-E706-F936-4144DC54502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6214" y="4000500"/>
            <a:ext cx="4445849" cy="26098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United Nations Conference on Environment and Development, Rio de Janeiro,  Brazil, 3-14 June 1992 | United Nations">
            <a:extLst>
              <a:ext uri="{FF2B5EF4-FFF2-40B4-BE49-F238E27FC236}">
                <a16:creationId xmlns:a16="http://schemas.microsoft.com/office/drawing/2014/main" id="{40A63DF9-2C3F-A6FA-ECC8-8CE0EDD7A93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6214" y="7175485"/>
            <a:ext cx="4445850" cy="187237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United Nations Photo: United Nations Conference on Environment and  Development (UNCED), 3-14 June 1992">
            <a:extLst>
              <a:ext uri="{FF2B5EF4-FFF2-40B4-BE49-F238E27FC236}">
                <a16:creationId xmlns:a16="http://schemas.microsoft.com/office/drawing/2014/main" id="{F99B90E9-B0EB-33B3-8E9C-2994FDA9015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6214" y="9503682"/>
            <a:ext cx="4445849" cy="2947542"/>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Convention on Biological Diversity - Wikipedia">
            <a:extLst>
              <a:ext uri="{FF2B5EF4-FFF2-40B4-BE49-F238E27FC236}">
                <a16:creationId xmlns:a16="http://schemas.microsoft.com/office/drawing/2014/main" id="{8DC0B776-3AA7-3221-9D33-B15A6512C0D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438915" y="538806"/>
            <a:ext cx="5618253" cy="21536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1645603"/>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CC4C12-4CD5-A634-B91E-010CA4030E6B}"/>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428FBA71-54E5-4EB0-42D7-BBB2B309158F}"/>
              </a:ext>
            </a:extLst>
          </p:cNvPr>
          <p:cNvSpPr>
            <a:spLocks noGrp="1"/>
          </p:cNvSpPr>
          <p:nvPr>
            <p:ph type="body" idx="1"/>
          </p:nvPr>
        </p:nvSpPr>
        <p:spPr>
          <a:xfrm>
            <a:off x="1428749" y="3794854"/>
            <a:ext cx="22590580" cy="9463946"/>
          </a:xfrm>
        </p:spPr>
        <p:txBody>
          <a:bodyPr>
            <a:normAutofit fontScale="70000" lnSpcReduction="20000"/>
          </a:bodyPr>
          <a:lstStyle/>
          <a:p>
            <a:pPr marL="457200" lvl="1">
              <a:lnSpc>
                <a:spcPct val="100000"/>
              </a:lnSpc>
              <a:spcBef>
                <a:spcPts val="800"/>
              </a:spcBef>
            </a:pPr>
            <a:r>
              <a:rPr lang="en-CA" dirty="0">
                <a:latin typeface="Futura"/>
                <a:cs typeface="Futura Medium" panose="020B0602020204020303"/>
              </a:rPr>
              <a:t>Adopción del Marco Global de Biodiversidad de Kunming-Montreal (GBF) para detener y revertir la pérdida de biodiversidad para 2030 (Objetivos A-D), acompañado de 23 metas, entre ellas:</a:t>
            </a:r>
          </a:p>
          <a:p>
            <a:pPr marL="997199" lvl="3" indent="-457200">
              <a:lnSpc>
                <a:spcPct val="100000"/>
              </a:lnSpc>
              <a:spcBef>
                <a:spcPts val="800"/>
              </a:spcBef>
              <a:buFont typeface="Arial" panose="020B0604020202020204" pitchFamily="34" charset="0"/>
              <a:buChar char="•"/>
            </a:pPr>
            <a:r>
              <a:rPr lang="en-CA" dirty="0">
                <a:latin typeface="Futura"/>
                <a:cs typeface="Futura Medium" panose="020B0602020204020303"/>
              </a:rPr>
              <a:t>Meta 3: conservar/gestionar el 30 % de las tierras, aguas continentales y zonas costeras y marinas («30 × 30»)</a:t>
            </a:r>
          </a:p>
          <a:p>
            <a:pPr marL="997199" lvl="3" indent="-457200">
              <a:lnSpc>
                <a:spcPct val="100000"/>
              </a:lnSpc>
              <a:spcBef>
                <a:spcPts val="800"/>
              </a:spcBef>
              <a:buFont typeface="Arial" panose="020B0604020202020204" pitchFamily="34" charset="0"/>
              <a:buChar char="•"/>
            </a:pPr>
            <a:r>
              <a:rPr lang="en-CA" dirty="0">
                <a:latin typeface="Futura"/>
                <a:cs typeface="Futura Medium" panose="020B0602020204020303"/>
              </a:rPr>
              <a:t>Metas 19-20: movilizar 200.000 millones de dólares estadounidenses al año para 2030 (con las Partes desarrolladas a la cabeza)</a:t>
            </a:r>
          </a:p>
          <a:p>
            <a:pPr marL="997199" lvl="3" indent="-457200">
              <a:lnSpc>
                <a:spcPct val="100000"/>
              </a:lnSpc>
              <a:spcBef>
                <a:spcPts val="800"/>
              </a:spcBef>
              <a:buFont typeface="Arial" panose="020B0604020202020204" pitchFamily="34" charset="0"/>
              <a:buChar char="•"/>
            </a:pPr>
            <a:r>
              <a:rPr lang="en-CA" dirty="0">
                <a:latin typeface="Futura"/>
                <a:cs typeface="Futura Medium" panose="020B0602020204020303"/>
              </a:rPr>
              <a:t>Meta 13: participación justa y equitativa en los beneficios derivados de la información sobre secuencias digitales (DSI)</a:t>
            </a:r>
          </a:p>
          <a:p>
            <a:pPr marL="997199" lvl="3" indent="-457200">
              <a:lnSpc>
                <a:spcPct val="100000"/>
              </a:lnSpc>
              <a:spcBef>
                <a:spcPts val="800"/>
              </a:spcBef>
              <a:buFont typeface="Arial" panose="020B0604020202020204" pitchFamily="34" charset="0"/>
              <a:buChar char="•"/>
            </a:pPr>
            <a:r>
              <a:rPr lang="en-CA" dirty="0">
                <a:latin typeface="Futura"/>
                <a:cs typeface="Futura Medium" panose="020B0602020204020303"/>
              </a:rPr>
              <a:t>Meta 21: hacer seguimiento de los avances con un conjunto de ≤ 100 indicadores</a:t>
            </a:r>
          </a:p>
          <a:p>
            <a:pPr marL="997199" lvl="3" indent="-457200">
              <a:lnSpc>
                <a:spcPct val="100000"/>
              </a:lnSpc>
              <a:spcBef>
                <a:spcPts val="800"/>
              </a:spcBef>
              <a:buFont typeface="Arial" panose="020B0604020202020204" pitchFamily="34" charset="0"/>
              <a:buChar char="•"/>
            </a:pPr>
            <a:r>
              <a:rPr lang="en-CA" dirty="0">
                <a:latin typeface="Futura"/>
                <a:cs typeface="Futura Medium" panose="020B0602020204020303"/>
              </a:rPr>
              <a:t>Meta 22: igualdad de género en la gobernanza de la biodiversidad</a:t>
            </a:r>
          </a:p>
          <a:p>
            <a:pPr marL="997199" lvl="3" indent="-457200">
              <a:lnSpc>
                <a:spcPct val="100000"/>
              </a:lnSpc>
              <a:spcBef>
                <a:spcPts val="800"/>
              </a:spcBef>
              <a:buFont typeface="Arial" panose="020B0604020202020204" pitchFamily="34" charset="0"/>
              <a:buChar char="•"/>
            </a:pPr>
            <a:r>
              <a:rPr lang="en-CA" dirty="0">
                <a:latin typeface="Futura"/>
                <a:cs typeface="Futura Medium" panose="020B0602020204020303"/>
              </a:rPr>
              <a:t>Meta 18: reconocimiento y empoderamiento de los pueblos indígenas y las comunidades locales</a:t>
            </a:r>
          </a:p>
          <a:p>
            <a:pPr marL="997199" lvl="3" indent="-457200">
              <a:lnSpc>
                <a:spcPct val="100000"/>
              </a:lnSpc>
              <a:spcBef>
                <a:spcPts val="800"/>
              </a:spcBef>
              <a:buFont typeface="Arial" panose="020B0604020202020204" pitchFamily="34" charset="0"/>
              <a:buChar char="•"/>
            </a:pPr>
            <a:r>
              <a:rPr lang="en-CA" dirty="0">
                <a:latin typeface="Futura"/>
                <a:cs typeface="Futura Medium" panose="020B0602020204020303"/>
              </a:rPr>
              <a:t>Meta 17: fortalecimiento de la creación de capacidad y la cooperación técnica</a:t>
            </a:r>
          </a:p>
          <a:p>
            <a:pPr>
              <a:lnSpc>
                <a:spcPct val="100000"/>
              </a:lnSpc>
            </a:pPr>
            <a:r>
              <a:rPr lang="en-GB" dirty="0">
                <a:latin typeface="Futura"/>
                <a:cs typeface="Futura Medium" panose="020B0602020204020303"/>
              </a:rPr>
              <a:t>Hoja de ruta para la movilización de recursos: calendario detallado para aumentar la financiación internacional y nacional de la biodiversidad hasta 200.000 millones de dólares estadounidenses al año para 2030</a:t>
            </a:r>
          </a:p>
          <a:p>
            <a:pPr>
              <a:lnSpc>
                <a:spcPct val="100000"/>
              </a:lnSpc>
            </a:pPr>
            <a:r>
              <a:rPr lang="en-GB" dirty="0">
                <a:latin typeface="Futura"/>
                <a:cs typeface="Futura Medium" panose="020B0602020204020303"/>
              </a:rPr>
              <a:t>Renovación de la Plataforma de Pueblos Indígenas y Comunidades Locales: prórroga del mandato del Grupo de Trabajo Facilitador; plan de trabajo detallado sobre los derechos de los pueblos indígenas y las comunidades locales, el intercambio de conocimientos y la participación</a:t>
            </a:r>
          </a:p>
          <a:p>
            <a:pPr>
              <a:lnSpc>
                <a:spcPct val="100000"/>
              </a:lnSpc>
            </a:pPr>
            <a:r>
              <a:rPr lang="en-GB" dirty="0">
                <a:latin typeface="Futura"/>
                <a:cs typeface="Futura Medium" panose="020B0602020204020303"/>
              </a:rPr>
              <a:t>Puesta en marcha del mecanismo de participación en los beneficios de la DSI: disposiciones de un fondo multilateral para garantizar la distribución equitativa de los beneficios derivados de los datos de secuencias genéticas</a:t>
            </a:r>
          </a:p>
          <a:p>
            <a:pPr marL="457200" lvl="1" indent="-457200">
              <a:lnSpc>
                <a:spcPct val="100000"/>
              </a:lnSpc>
              <a:spcBef>
                <a:spcPts val="800"/>
              </a:spcBef>
              <a:buFont typeface="Arial" panose="020B0604020202020204" pitchFamily="34" charset="0"/>
              <a:buChar char="•"/>
            </a:pPr>
            <a:endParaRPr lang="en-GB" b="1" dirty="0">
              <a:latin typeface="FUTURA MEDIUM" panose="020B0602020204020303" pitchFamily="34" charset="-79"/>
              <a:cs typeface="Futura Medium" panose="020B0602020204020303"/>
            </a:endParaRPr>
          </a:p>
        </p:txBody>
      </p:sp>
      <p:sp>
        <p:nvSpPr>
          <p:cNvPr id="7" name="Title 2">
            <a:extLst>
              <a:ext uri="{FF2B5EF4-FFF2-40B4-BE49-F238E27FC236}">
                <a16:creationId xmlns:a16="http://schemas.microsoft.com/office/drawing/2014/main" id="{261C9311-0E0B-BB74-9271-5AD7133D2648}"/>
              </a:ext>
            </a:extLst>
          </p:cNvPr>
          <p:cNvSpPr txBox="1">
            <a:spLocks/>
          </p:cNvSpPr>
          <p:nvPr/>
        </p:nvSpPr>
        <p:spPr>
          <a:xfrm>
            <a:off x="1066800" y="911678"/>
            <a:ext cx="13661572" cy="2239736"/>
          </a:xfrm>
          <a:prstGeom prst="rect">
            <a:avLst/>
          </a:prstGeom>
        </p:spPr>
        <p:txBody>
          <a:bodyPr/>
          <a:lstStyle>
            <a:lvl1pPr marL="0" marR="0" indent="0" algn="l" defTabSz="812800" latinLnBrk="0">
              <a:lnSpc>
                <a:spcPct val="80000"/>
              </a:lnSpc>
              <a:spcBef>
                <a:spcPts val="0"/>
              </a:spcBef>
              <a:spcAft>
                <a:spcPts val="0"/>
              </a:spcAft>
              <a:buClr>
                <a:srgbClr val="ABAEAD"/>
              </a:buClr>
              <a:buSzTx/>
              <a:buFontTx/>
              <a:buNone/>
              <a:tabLst/>
              <a:defRPr sz="6600" b="0" i="0" u="none" strike="noStrike" cap="none" spc="0" baseline="0">
                <a:ln>
                  <a:noFill/>
                </a:ln>
                <a:solidFill>
                  <a:schemeClr val="accent1">
                    <a:lumMod val="75000"/>
                  </a:schemeClr>
                </a:solidFill>
                <a:uFillTx/>
                <a:latin typeface="Futura Medium"/>
                <a:ea typeface="Futura"/>
                <a:cs typeface="Futura"/>
                <a:sym typeface="Futura"/>
              </a:defRPr>
            </a:lvl1pPr>
            <a:lvl2pPr marL="0" marR="0" indent="228600" algn="l" defTabSz="812800" latinLnBrk="0">
              <a:lnSpc>
                <a:spcPct val="80000"/>
              </a:lnSpc>
              <a:spcBef>
                <a:spcPts val="0"/>
              </a:spcBef>
              <a:spcAft>
                <a:spcPts val="0"/>
              </a:spcAft>
              <a:buClr>
                <a:srgbClr val="ABAEAD"/>
              </a:buClr>
              <a:buSzTx/>
              <a:buFontTx/>
              <a:buNone/>
              <a:tabLst/>
              <a:defRPr sz="18000" b="0" i="0" u="none" strike="noStrike" cap="none" spc="0" baseline="0">
                <a:ln>
                  <a:noFill/>
                </a:ln>
                <a:solidFill>
                  <a:srgbClr val="000000"/>
                </a:solidFill>
                <a:uFillTx/>
                <a:latin typeface="Futura"/>
                <a:ea typeface="Futura"/>
                <a:cs typeface="Futura"/>
                <a:sym typeface="Futura"/>
              </a:defRPr>
            </a:lvl2pPr>
            <a:lvl3pPr marL="0" marR="0" indent="457200" algn="l" defTabSz="812800" latinLnBrk="0">
              <a:lnSpc>
                <a:spcPct val="80000"/>
              </a:lnSpc>
              <a:spcBef>
                <a:spcPts val="0"/>
              </a:spcBef>
              <a:spcAft>
                <a:spcPts val="0"/>
              </a:spcAft>
              <a:buClr>
                <a:srgbClr val="ABAEAD"/>
              </a:buClr>
              <a:buSzTx/>
              <a:buFontTx/>
              <a:buNone/>
              <a:tabLst/>
              <a:defRPr sz="18000" b="0" i="0" u="none" strike="noStrike" cap="none" spc="0" baseline="0">
                <a:ln>
                  <a:noFill/>
                </a:ln>
                <a:solidFill>
                  <a:srgbClr val="000000"/>
                </a:solidFill>
                <a:uFillTx/>
                <a:latin typeface="Futura"/>
                <a:ea typeface="Futura"/>
                <a:cs typeface="Futura"/>
                <a:sym typeface="Futura"/>
              </a:defRPr>
            </a:lvl3pPr>
            <a:lvl4pPr marL="0" marR="0" indent="685800" algn="l" defTabSz="812800" latinLnBrk="0">
              <a:lnSpc>
                <a:spcPct val="80000"/>
              </a:lnSpc>
              <a:spcBef>
                <a:spcPts val="0"/>
              </a:spcBef>
              <a:spcAft>
                <a:spcPts val="0"/>
              </a:spcAft>
              <a:buClr>
                <a:srgbClr val="ABAEAD"/>
              </a:buClr>
              <a:buSzTx/>
              <a:buFontTx/>
              <a:buNone/>
              <a:tabLst/>
              <a:defRPr sz="18000" b="0" i="0" u="none" strike="noStrike" cap="none" spc="0" baseline="0">
                <a:ln>
                  <a:noFill/>
                </a:ln>
                <a:solidFill>
                  <a:srgbClr val="000000"/>
                </a:solidFill>
                <a:uFillTx/>
                <a:latin typeface="Futura"/>
                <a:ea typeface="Futura"/>
                <a:cs typeface="Futura"/>
                <a:sym typeface="Futura"/>
              </a:defRPr>
            </a:lvl4pPr>
            <a:lvl5pPr marL="0" marR="0" indent="914400" algn="l" defTabSz="812800" latinLnBrk="0">
              <a:lnSpc>
                <a:spcPct val="80000"/>
              </a:lnSpc>
              <a:spcBef>
                <a:spcPts val="0"/>
              </a:spcBef>
              <a:spcAft>
                <a:spcPts val="0"/>
              </a:spcAft>
              <a:buClr>
                <a:srgbClr val="ABAEAD"/>
              </a:buClr>
              <a:buSzTx/>
              <a:buFontTx/>
              <a:buNone/>
              <a:tabLst/>
              <a:defRPr sz="18000" b="0" i="0" u="none" strike="noStrike" cap="none" spc="0" baseline="0">
                <a:ln>
                  <a:noFill/>
                </a:ln>
                <a:solidFill>
                  <a:srgbClr val="000000"/>
                </a:solidFill>
                <a:uFillTx/>
                <a:latin typeface="Futura"/>
                <a:ea typeface="Futura"/>
                <a:cs typeface="Futura"/>
                <a:sym typeface="Futura"/>
              </a:defRPr>
            </a:lvl5pPr>
            <a:lvl6pPr marL="0" marR="0" indent="1143000" algn="l" defTabSz="812800" latinLnBrk="0">
              <a:lnSpc>
                <a:spcPct val="80000"/>
              </a:lnSpc>
              <a:spcBef>
                <a:spcPts val="0"/>
              </a:spcBef>
              <a:spcAft>
                <a:spcPts val="0"/>
              </a:spcAft>
              <a:buClr>
                <a:srgbClr val="ABAEAD"/>
              </a:buClr>
              <a:buSzTx/>
              <a:buFontTx/>
              <a:buNone/>
              <a:tabLst/>
              <a:defRPr sz="18000" b="0" i="0" u="none" strike="noStrike" cap="none" spc="0" baseline="0">
                <a:ln>
                  <a:noFill/>
                </a:ln>
                <a:solidFill>
                  <a:srgbClr val="000000"/>
                </a:solidFill>
                <a:uFillTx/>
                <a:latin typeface="Futura"/>
                <a:ea typeface="Futura"/>
                <a:cs typeface="Futura"/>
                <a:sym typeface="Futura"/>
              </a:defRPr>
            </a:lvl6pPr>
            <a:lvl7pPr marL="0" marR="0" indent="1371600" algn="l" defTabSz="812800" latinLnBrk="0">
              <a:lnSpc>
                <a:spcPct val="80000"/>
              </a:lnSpc>
              <a:spcBef>
                <a:spcPts val="0"/>
              </a:spcBef>
              <a:spcAft>
                <a:spcPts val="0"/>
              </a:spcAft>
              <a:buClr>
                <a:srgbClr val="ABAEAD"/>
              </a:buClr>
              <a:buSzTx/>
              <a:buFontTx/>
              <a:buNone/>
              <a:tabLst/>
              <a:defRPr sz="18000" b="0" i="0" u="none" strike="noStrike" cap="none" spc="0" baseline="0">
                <a:ln>
                  <a:noFill/>
                </a:ln>
                <a:solidFill>
                  <a:srgbClr val="000000"/>
                </a:solidFill>
                <a:uFillTx/>
                <a:latin typeface="Futura"/>
                <a:ea typeface="Futura"/>
                <a:cs typeface="Futura"/>
                <a:sym typeface="Futura"/>
              </a:defRPr>
            </a:lvl7pPr>
            <a:lvl8pPr marL="0" marR="0" indent="1600200" algn="l" defTabSz="812800" latinLnBrk="0">
              <a:lnSpc>
                <a:spcPct val="80000"/>
              </a:lnSpc>
              <a:spcBef>
                <a:spcPts val="0"/>
              </a:spcBef>
              <a:spcAft>
                <a:spcPts val="0"/>
              </a:spcAft>
              <a:buClr>
                <a:srgbClr val="ABAEAD"/>
              </a:buClr>
              <a:buSzTx/>
              <a:buFontTx/>
              <a:buNone/>
              <a:tabLst/>
              <a:defRPr sz="18000" b="0" i="0" u="none" strike="noStrike" cap="none" spc="0" baseline="0">
                <a:ln>
                  <a:noFill/>
                </a:ln>
                <a:solidFill>
                  <a:srgbClr val="000000"/>
                </a:solidFill>
                <a:uFillTx/>
                <a:latin typeface="Futura"/>
                <a:ea typeface="Futura"/>
                <a:cs typeface="Futura"/>
                <a:sym typeface="Futura"/>
              </a:defRPr>
            </a:lvl8pPr>
            <a:lvl9pPr marL="0" marR="0" indent="1828800" algn="l" defTabSz="812800" latinLnBrk="0">
              <a:lnSpc>
                <a:spcPct val="80000"/>
              </a:lnSpc>
              <a:spcBef>
                <a:spcPts val="0"/>
              </a:spcBef>
              <a:spcAft>
                <a:spcPts val="0"/>
              </a:spcAft>
              <a:buClr>
                <a:srgbClr val="ABAEAD"/>
              </a:buClr>
              <a:buSzTx/>
              <a:buFontTx/>
              <a:buNone/>
              <a:tabLst/>
              <a:defRPr sz="18000" b="0" i="0" u="none" strike="noStrike" cap="none" spc="0" baseline="0">
                <a:ln>
                  <a:noFill/>
                </a:ln>
                <a:solidFill>
                  <a:srgbClr val="000000"/>
                </a:solidFill>
                <a:uFillTx/>
                <a:latin typeface="Futura"/>
                <a:ea typeface="Futura"/>
                <a:cs typeface="Futura"/>
                <a:sym typeface="Futura"/>
              </a:defRPr>
            </a:lvl9pPr>
          </a:lstStyle>
          <a:p>
            <a:pPr hangingPunct="1"/>
            <a:r>
              <a:rPr lang="en-CA" b="1" dirty="0">
                <a:solidFill>
                  <a:srgbClr val="000099"/>
                </a:solidFill>
                <a:latin typeface="Futura"/>
              </a:rPr>
              <a:t>Compromisos de acción por la biodiversidad: COP15 de Kunming/Montreal</a:t>
            </a:r>
          </a:p>
        </p:txBody>
      </p:sp>
      <p:pic>
        <p:nvPicPr>
          <p:cNvPr id="3" name="Picture 2" descr="Kunming-Montreal Global Biodiversity Framework releases final text">
            <a:extLst>
              <a:ext uri="{FF2B5EF4-FFF2-40B4-BE49-F238E27FC236}">
                <a16:creationId xmlns:a16="http://schemas.microsoft.com/office/drawing/2014/main" id="{44EEF443-D3F3-19B9-5255-2B2DF0331D3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194499" y="653106"/>
            <a:ext cx="4958216" cy="223705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Branding Toolkit">
            <a:extLst>
              <a:ext uri="{FF2B5EF4-FFF2-40B4-BE49-F238E27FC236}">
                <a16:creationId xmlns:a16="http://schemas.microsoft.com/office/drawing/2014/main" id="{EFB919CE-125F-D093-A253-01673DD4AD6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572014" y="690221"/>
            <a:ext cx="3076491" cy="24611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5137307"/>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41C611-D77E-853B-80E6-D5958C62C428}"/>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68281637-F1A5-27A5-26DE-2A0B60CB1FB2}"/>
              </a:ext>
            </a:extLst>
          </p:cNvPr>
          <p:cNvSpPr>
            <a:spLocks noGrp="1"/>
          </p:cNvSpPr>
          <p:nvPr>
            <p:ph type="body" idx="1"/>
          </p:nvPr>
        </p:nvSpPr>
        <p:spPr>
          <a:xfrm>
            <a:off x="1428749" y="3794854"/>
            <a:ext cx="19286567" cy="9268040"/>
          </a:xfrm>
        </p:spPr>
        <p:txBody>
          <a:bodyPr>
            <a:normAutofit/>
          </a:bodyPr>
          <a:lstStyle/>
          <a:p>
            <a:pPr marL="457200" indent="-457200">
              <a:lnSpc>
                <a:spcPct val="100000"/>
              </a:lnSpc>
              <a:buFont typeface="Arial" panose="020B0604020202020204" pitchFamily="34" charset="0"/>
              <a:buChar char="•"/>
            </a:pPr>
            <a:r>
              <a:rPr lang="en-GB" sz="3000" b="1" dirty="0">
                <a:latin typeface="Futura"/>
              </a:rPr>
              <a:t>Adopción de las modalidades sobre EBSA: </a:t>
            </a:r>
            <a:r>
              <a:rPr lang="en-GB" sz="3000" dirty="0">
                <a:latin typeface="Futura"/>
              </a:rPr>
              <a:t>se ultimaron los criterios y directrices para identificar y actualizar las descripciones de las áreas marinas de importancia ecológica o biológica (EBSA) en la Decisión 16/17, vinculada a la meta 3 del GBF (30 × 30, «áreas protegidas y conservadas»). </a:t>
            </a:r>
            <a:br>
              <a:rPr lang="en-GB" sz="3000" dirty="0">
                <a:latin typeface="Futura"/>
              </a:rPr>
            </a:br>
            <a:r>
              <a:rPr lang="en-GB" sz="3000" b="1" dirty="0">
                <a:latin typeface="Futura"/>
              </a:rPr>
              <a:t>Puesta en marcha del mecanismo multilateral de la DSI («Fondo de Cali»): </a:t>
            </a:r>
            <a:r>
              <a:rPr lang="en-GB" sz="3000" dirty="0">
                <a:latin typeface="Futura"/>
              </a:rPr>
              <a:t>se acordaron las modalidades de un fondo mundial de participación en los beneficios derivados de la información sobre secuencias digitales de recursos genéticos en la Decisión 16/32, vinculada a la meta 13 del GBF (participación justa y equitativa en los beneficios de los recursos genéticos), destinando al menos el 50 % de los fondos a las prioridades definidas por los pueblos indígenas y las comunidades locales</a:t>
            </a:r>
          </a:p>
          <a:p>
            <a:pPr marL="457200" indent="-457200">
              <a:lnSpc>
                <a:spcPct val="100000"/>
              </a:lnSpc>
              <a:buFont typeface="Arial" panose="020B0604020202020204" pitchFamily="34" charset="0"/>
              <a:buChar char="•"/>
            </a:pPr>
            <a:r>
              <a:rPr lang="en-GB" sz="3000" b="1" dirty="0">
                <a:latin typeface="Futura"/>
              </a:rPr>
              <a:t>Establecimiento de un Órgano Subsidiario sobre el Artículo 8(j): </a:t>
            </a:r>
            <a:r>
              <a:rPr lang="en-GB" sz="3000" dirty="0">
                <a:latin typeface="Futura"/>
              </a:rPr>
              <a:t>se creó un SB8j permanente para asesorar sobre las contribuciones de los pueblos indígenas y las comunidades locales (Decisión 16/6), vinculado a la meta 18 del GBF (reconocimiento y empoderamiento de los pueblos indígenas y las comunidades locales). </a:t>
            </a:r>
          </a:p>
          <a:p>
            <a:pPr marL="457200" indent="-457200">
              <a:lnSpc>
                <a:spcPct val="100000"/>
              </a:lnSpc>
              <a:buFont typeface="Arial" panose="020B0604020202020204" pitchFamily="34" charset="0"/>
              <a:buChar char="•"/>
            </a:pPr>
            <a:r>
              <a:rPr lang="en-GB" sz="3000" b="1" dirty="0">
                <a:latin typeface="Futura"/>
              </a:rPr>
              <a:t>Estrategia de movilización de recursos y hoja de ruta del mecanismo financiero: </a:t>
            </a:r>
            <a:r>
              <a:rPr lang="en-GB" sz="3000" dirty="0">
                <a:latin typeface="Futura"/>
              </a:rPr>
              <a:t>se respaldó la estrategia 2025-2030 para cerrar la brecha anual de financiación de la biodiversidad (Decisión 16/34) y se fijaron criterios para un mecanismo financiero permanente regido por la CP. </a:t>
            </a:r>
          </a:p>
        </p:txBody>
      </p:sp>
      <p:sp>
        <p:nvSpPr>
          <p:cNvPr id="7" name="Title 2">
            <a:extLst>
              <a:ext uri="{FF2B5EF4-FFF2-40B4-BE49-F238E27FC236}">
                <a16:creationId xmlns:a16="http://schemas.microsoft.com/office/drawing/2014/main" id="{E2D50ABF-CF53-002D-2288-676244F5C4DB}"/>
              </a:ext>
            </a:extLst>
          </p:cNvPr>
          <p:cNvSpPr txBox="1">
            <a:spLocks/>
          </p:cNvSpPr>
          <p:nvPr/>
        </p:nvSpPr>
        <p:spPr>
          <a:xfrm>
            <a:off x="1276350" y="1238250"/>
            <a:ext cx="20687811" cy="1067411"/>
          </a:xfrm>
          <a:prstGeom prst="rect">
            <a:avLst/>
          </a:prstGeom>
        </p:spPr>
        <p:txBody>
          <a:bodyPr/>
          <a:lstStyle>
            <a:lvl1pPr marL="0" marR="0" indent="0" algn="l" defTabSz="812800" latinLnBrk="0">
              <a:lnSpc>
                <a:spcPct val="80000"/>
              </a:lnSpc>
              <a:spcBef>
                <a:spcPts val="0"/>
              </a:spcBef>
              <a:spcAft>
                <a:spcPts val="0"/>
              </a:spcAft>
              <a:buClr>
                <a:srgbClr val="ABAEAD"/>
              </a:buClr>
              <a:buSzTx/>
              <a:buFontTx/>
              <a:buNone/>
              <a:tabLst/>
              <a:defRPr sz="6600" b="0" i="0" u="none" strike="noStrike" cap="none" spc="0" baseline="0">
                <a:ln>
                  <a:noFill/>
                </a:ln>
                <a:solidFill>
                  <a:schemeClr val="accent1">
                    <a:lumMod val="75000"/>
                  </a:schemeClr>
                </a:solidFill>
                <a:uFillTx/>
                <a:latin typeface="Futura Medium"/>
                <a:ea typeface="Futura"/>
                <a:cs typeface="Futura"/>
                <a:sym typeface="Futura"/>
              </a:defRPr>
            </a:lvl1pPr>
            <a:lvl2pPr marL="0" marR="0" indent="228600" algn="l" defTabSz="812800" latinLnBrk="0">
              <a:lnSpc>
                <a:spcPct val="80000"/>
              </a:lnSpc>
              <a:spcBef>
                <a:spcPts val="0"/>
              </a:spcBef>
              <a:spcAft>
                <a:spcPts val="0"/>
              </a:spcAft>
              <a:buClr>
                <a:srgbClr val="ABAEAD"/>
              </a:buClr>
              <a:buSzTx/>
              <a:buFontTx/>
              <a:buNone/>
              <a:tabLst/>
              <a:defRPr sz="18000" b="0" i="0" u="none" strike="noStrike" cap="none" spc="0" baseline="0">
                <a:ln>
                  <a:noFill/>
                </a:ln>
                <a:solidFill>
                  <a:srgbClr val="000000"/>
                </a:solidFill>
                <a:uFillTx/>
                <a:latin typeface="Futura"/>
                <a:ea typeface="Futura"/>
                <a:cs typeface="Futura"/>
                <a:sym typeface="Futura"/>
              </a:defRPr>
            </a:lvl2pPr>
            <a:lvl3pPr marL="0" marR="0" indent="457200" algn="l" defTabSz="812800" latinLnBrk="0">
              <a:lnSpc>
                <a:spcPct val="80000"/>
              </a:lnSpc>
              <a:spcBef>
                <a:spcPts val="0"/>
              </a:spcBef>
              <a:spcAft>
                <a:spcPts val="0"/>
              </a:spcAft>
              <a:buClr>
                <a:srgbClr val="ABAEAD"/>
              </a:buClr>
              <a:buSzTx/>
              <a:buFontTx/>
              <a:buNone/>
              <a:tabLst/>
              <a:defRPr sz="18000" b="0" i="0" u="none" strike="noStrike" cap="none" spc="0" baseline="0">
                <a:ln>
                  <a:noFill/>
                </a:ln>
                <a:solidFill>
                  <a:srgbClr val="000000"/>
                </a:solidFill>
                <a:uFillTx/>
                <a:latin typeface="Futura"/>
                <a:ea typeface="Futura"/>
                <a:cs typeface="Futura"/>
                <a:sym typeface="Futura"/>
              </a:defRPr>
            </a:lvl3pPr>
            <a:lvl4pPr marL="0" marR="0" indent="685800" algn="l" defTabSz="812800" latinLnBrk="0">
              <a:lnSpc>
                <a:spcPct val="80000"/>
              </a:lnSpc>
              <a:spcBef>
                <a:spcPts val="0"/>
              </a:spcBef>
              <a:spcAft>
                <a:spcPts val="0"/>
              </a:spcAft>
              <a:buClr>
                <a:srgbClr val="ABAEAD"/>
              </a:buClr>
              <a:buSzTx/>
              <a:buFontTx/>
              <a:buNone/>
              <a:tabLst/>
              <a:defRPr sz="18000" b="0" i="0" u="none" strike="noStrike" cap="none" spc="0" baseline="0">
                <a:ln>
                  <a:noFill/>
                </a:ln>
                <a:solidFill>
                  <a:srgbClr val="000000"/>
                </a:solidFill>
                <a:uFillTx/>
                <a:latin typeface="Futura"/>
                <a:ea typeface="Futura"/>
                <a:cs typeface="Futura"/>
                <a:sym typeface="Futura"/>
              </a:defRPr>
            </a:lvl4pPr>
            <a:lvl5pPr marL="0" marR="0" indent="914400" algn="l" defTabSz="812800" latinLnBrk="0">
              <a:lnSpc>
                <a:spcPct val="80000"/>
              </a:lnSpc>
              <a:spcBef>
                <a:spcPts val="0"/>
              </a:spcBef>
              <a:spcAft>
                <a:spcPts val="0"/>
              </a:spcAft>
              <a:buClr>
                <a:srgbClr val="ABAEAD"/>
              </a:buClr>
              <a:buSzTx/>
              <a:buFontTx/>
              <a:buNone/>
              <a:tabLst/>
              <a:defRPr sz="18000" b="0" i="0" u="none" strike="noStrike" cap="none" spc="0" baseline="0">
                <a:ln>
                  <a:noFill/>
                </a:ln>
                <a:solidFill>
                  <a:srgbClr val="000000"/>
                </a:solidFill>
                <a:uFillTx/>
                <a:latin typeface="Futura"/>
                <a:ea typeface="Futura"/>
                <a:cs typeface="Futura"/>
                <a:sym typeface="Futura"/>
              </a:defRPr>
            </a:lvl5pPr>
            <a:lvl6pPr marL="0" marR="0" indent="1143000" algn="l" defTabSz="812800" latinLnBrk="0">
              <a:lnSpc>
                <a:spcPct val="80000"/>
              </a:lnSpc>
              <a:spcBef>
                <a:spcPts val="0"/>
              </a:spcBef>
              <a:spcAft>
                <a:spcPts val="0"/>
              </a:spcAft>
              <a:buClr>
                <a:srgbClr val="ABAEAD"/>
              </a:buClr>
              <a:buSzTx/>
              <a:buFontTx/>
              <a:buNone/>
              <a:tabLst/>
              <a:defRPr sz="18000" b="0" i="0" u="none" strike="noStrike" cap="none" spc="0" baseline="0">
                <a:ln>
                  <a:noFill/>
                </a:ln>
                <a:solidFill>
                  <a:srgbClr val="000000"/>
                </a:solidFill>
                <a:uFillTx/>
                <a:latin typeface="Futura"/>
                <a:ea typeface="Futura"/>
                <a:cs typeface="Futura"/>
                <a:sym typeface="Futura"/>
              </a:defRPr>
            </a:lvl6pPr>
            <a:lvl7pPr marL="0" marR="0" indent="1371600" algn="l" defTabSz="812800" latinLnBrk="0">
              <a:lnSpc>
                <a:spcPct val="80000"/>
              </a:lnSpc>
              <a:spcBef>
                <a:spcPts val="0"/>
              </a:spcBef>
              <a:spcAft>
                <a:spcPts val="0"/>
              </a:spcAft>
              <a:buClr>
                <a:srgbClr val="ABAEAD"/>
              </a:buClr>
              <a:buSzTx/>
              <a:buFontTx/>
              <a:buNone/>
              <a:tabLst/>
              <a:defRPr sz="18000" b="0" i="0" u="none" strike="noStrike" cap="none" spc="0" baseline="0">
                <a:ln>
                  <a:noFill/>
                </a:ln>
                <a:solidFill>
                  <a:srgbClr val="000000"/>
                </a:solidFill>
                <a:uFillTx/>
                <a:latin typeface="Futura"/>
                <a:ea typeface="Futura"/>
                <a:cs typeface="Futura"/>
                <a:sym typeface="Futura"/>
              </a:defRPr>
            </a:lvl7pPr>
            <a:lvl8pPr marL="0" marR="0" indent="1600200" algn="l" defTabSz="812800" latinLnBrk="0">
              <a:lnSpc>
                <a:spcPct val="80000"/>
              </a:lnSpc>
              <a:spcBef>
                <a:spcPts val="0"/>
              </a:spcBef>
              <a:spcAft>
                <a:spcPts val="0"/>
              </a:spcAft>
              <a:buClr>
                <a:srgbClr val="ABAEAD"/>
              </a:buClr>
              <a:buSzTx/>
              <a:buFontTx/>
              <a:buNone/>
              <a:tabLst/>
              <a:defRPr sz="18000" b="0" i="0" u="none" strike="noStrike" cap="none" spc="0" baseline="0">
                <a:ln>
                  <a:noFill/>
                </a:ln>
                <a:solidFill>
                  <a:srgbClr val="000000"/>
                </a:solidFill>
                <a:uFillTx/>
                <a:latin typeface="Futura"/>
                <a:ea typeface="Futura"/>
                <a:cs typeface="Futura"/>
                <a:sym typeface="Futura"/>
              </a:defRPr>
            </a:lvl8pPr>
            <a:lvl9pPr marL="0" marR="0" indent="1828800" algn="l" defTabSz="812800" latinLnBrk="0">
              <a:lnSpc>
                <a:spcPct val="80000"/>
              </a:lnSpc>
              <a:spcBef>
                <a:spcPts val="0"/>
              </a:spcBef>
              <a:spcAft>
                <a:spcPts val="0"/>
              </a:spcAft>
              <a:buClr>
                <a:srgbClr val="ABAEAD"/>
              </a:buClr>
              <a:buSzTx/>
              <a:buFontTx/>
              <a:buNone/>
              <a:tabLst/>
              <a:defRPr sz="18000" b="0" i="0" u="none" strike="noStrike" cap="none" spc="0" baseline="0">
                <a:ln>
                  <a:noFill/>
                </a:ln>
                <a:solidFill>
                  <a:srgbClr val="000000"/>
                </a:solidFill>
                <a:uFillTx/>
                <a:latin typeface="Futura"/>
                <a:ea typeface="Futura"/>
                <a:cs typeface="Futura"/>
                <a:sym typeface="Futura"/>
              </a:defRPr>
            </a:lvl9pPr>
          </a:lstStyle>
          <a:p>
            <a:pPr hangingPunct="1"/>
            <a:r>
              <a:rPr lang="en-CA" b="1" dirty="0">
                <a:solidFill>
                  <a:srgbClr val="000099"/>
                </a:solidFill>
                <a:latin typeface="Futura"/>
              </a:rPr>
              <a:t>Compromisos de acción por la biodiversidad</a:t>
            </a:r>
            <a:br>
              <a:rPr lang="en-CA" b="1" dirty="0">
                <a:solidFill>
                  <a:srgbClr val="000099"/>
                </a:solidFill>
                <a:latin typeface="Futura"/>
              </a:rPr>
            </a:br>
            <a:r>
              <a:rPr lang="en-CA" b="1" dirty="0">
                <a:solidFill>
                  <a:srgbClr val="000099"/>
                </a:solidFill>
                <a:latin typeface="Futura"/>
              </a:rPr>
              <a:t>COP16/COP16.2 de Cali/Roma </a:t>
            </a:r>
          </a:p>
        </p:txBody>
      </p:sp>
      <p:pic>
        <p:nvPicPr>
          <p:cNvPr id="3074" name="Picture 2" descr="2024 United Nations Biodiversity Conference - Wikipedia">
            <a:extLst>
              <a:ext uri="{FF2B5EF4-FFF2-40B4-BE49-F238E27FC236}">
                <a16:creationId xmlns:a16="http://schemas.microsoft.com/office/drawing/2014/main" id="{8627B684-09C2-8F2F-4589-DD797A774B7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715316" y="178682"/>
            <a:ext cx="3186545" cy="3186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7169865"/>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16ECA3-C4C0-4973-B780-BEEDB0A8E6A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C5A7ACE-AA47-4502-CEAF-4670D18E0270}"/>
              </a:ext>
            </a:extLst>
          </p:cNvPr>
          <p:cNvSpPr>
            <a:spLocks noGrp="1"/>
          </p:cNvSpPr>
          <p:nvPr>
            <p:ph type="title"/>
          </p:nvPr>
        </p:nvSpPr>
        <p:spPr>
          <a:xfrm>
            <a:off x="299526" y="762908"/>
            <a:ext cx="17859520" cy="1524001"/>
          </a:xfrm>
        </p:spPr>
        <p:txBody>
          <a:bodyPr/>
          <a:lstStyle/>
          <a:p>
            <a:r>
              <a:rPr lang="en-CA" dirty="0">
                <a:solidFill>
                  <a:srgbClr val="000099"/>
                </a:solidFill>
                <a:latin typeface="Futura"/>
              </a:rPr>
              <a:t> </a:t>
            </a:r>
            <a:r>
              <a:rPr lang="en-CA" sz="6400" b="1" dirty="0">
                <a:solidFill>
                  <a:srgbClr val="000099"/>
                </a:solidFill>
                <a:latin typeface="Futura"/>
              </a:rPr>
              <a:t>Obligaciones en virtud de la CNULD</a:t>
            </a:r>
          </a:p>
        </p:txBody>
      </p:sp>
      <p:sp>
        <p:nvSpPr>
          <p:cNvPr id="4" name="Text Placeholder 3">
            <a:extLst>
              <a:ext uri="{FF2B5EF4-FFF2-40B4-BE49-F238E27FC236}">
                <a16:creationId xmlns:a16="http://schemas.microsoft.com/office/drawing/2014/main" id="{C7E98F47-F60C-0298-0BBF-04E4AFB5C158}"/>
              </a:ext>
            </a:extLst>
          </p:cNvPr>
          <p:cNvSpPr>
            <a:spLocks noGrp="1"/>
          </p:cNvSpPr>
          <p:nvPr>
            <p:ph type="body" idx="1"/>
          </p:nvPr>
        </p:nvSpPr>
        <p:spPr>
          <a:xfrm>
            <a:off x="5679000" y="3056868"/>
            <a:ext cx="18011272" cy="9392498"/>
          </a:xfrm>
        </p:spPr>
        <p:txBody>
          <a:bodyPr>
            <a:noAutofit/>
          </a:bodyPr>
          <a:lstStyle/>
          <a:p>
            <a:pPr marL="0" lvl="3" indent="0">
              <a:lnSpc>
                <a:spcPct val="100000"/>
              </a:lnSpc>
              <a:buNone/>
            </a:pPr>
            <a:r>
              <a:rPr lang="en-CA" sz="2800" b="1" dirty="0">
                <a:solidFill>
                  <a:srgbClr val="000099"/>
                </a:solidFill>
                <a:latin typeface="Futura"/>
              </a:rPr>
              <a:t>Marco multilateral de lucha contra la desertificación</a:t>
            </a:r>
          </a:p>
          <a:p>
            <a:pPr marL="457200" lvl="3" indent="-457200">
              <a:lnSpc>
                <a:spcPct val="100000"/>
              </a:lnSpc>
              <a:buFont typeface="Arial" panose="020B0604020202020204" pitchFamily="34" charset="0"/>
              <a:buChar char="•"/>
            </a:pPr>
            <a:r>
              <a:rPr lang="en-CA" sz="2800" b="1" dirty="0">
                <a:latin typeface="Futura"/>
              </a:rPr>
              <a:t>Objetivo de luchar contra la desertificación y mitigar los efectos de la sequía en los países afectados por sequía grave o desertificación, en particular en África, mediante la adopción de medidas eficaces en todos los niveles […] a fin de contribuir al logro del desarrollo sostenible (Preámbulo y art. 1)</a:t>
            </a:r>
          </a:p>
          <a:p>
            <a:pPr marL="457200" indent="-457200">
              <a:lnSpc>
                <a:spcPct val="100000"/>
              </a:lnSpc>
              <a:buFont typeface="Arial" panose="020B0604020202020204" pitchFamily="34" charset="0"/>
              <a:buChar char="•"/>
            </a:pPr>
            <a:r>
              <a:rPr lang="en-CA" sz="2800" dirty="0">
                <a:latin typeface="Futura"/>
              </a:rPr>
              <a:t>Adoptar programas de acción nacionales (PAN) e integrar las consideraciones sobre desertificación y resiliencia ante la sequía en las políticas, planes y programas sectoriales o intersectoriales pertinentes (art. 9)</a:t>
            </a:r>
          </a:p>
          <a:p>
            <a:pPr marL="457200" indent="-457200">
              <a:lnSpc>
                <a:spcPct val="100000"/>
              </a:lnSpc>
              <a:buFont typeface="Arial" panose="020B0604020202020204" pitchFamily="34" charset="0"/>
              <a:buChar char="•"/>
            </a:pPr>
            <a:r>
              <a:rPr lang="en-CA" sz="2800" dirty="0">
                <a:latin typeface="Futura"/>
              </a:rPr>
              <a:t>Establecer sistemas de seguimiento y alerta temprana para la desertificación y la sequía, incluida la elaboración de indicadores (art. 16)</a:t>
            </a:r>
          </a:p>
          <a:p>
            <a:pPr marL="457200" indent="-457200">
              <a:lnSpc>
                <a:spcPct val="100000"/>
              </a:lnSpc>
              <a:buFont typeface="Arial" panose="020B0604020202020204" pitchFamily="34" charset="0"/>
              <a:buChar char="•"/>
            </a:pPr>
            <a:r>
              <a:rPr lang="en-CA" sz="2800" dirty="0">
                <a:latin typeface="Futura"/>
              </a:rPr>
              <a:t>Promover la transferencia de tecnologías ambientalmente racionales; movilizar recursos financieros a través del Fondo para el Medio Ambiente Mundial (arts. 20-21)</a:t>
            </a:r>
          </a:p>
          <a:p>
            <a:pPr marL="457200" indent="-457200">
              <a:lnSpc>
                <a:spcPct val="100000"/>
              </a:lnSpc>
              <a:buFont typeface="Arial" panose="020B0604020202020204" pitchFamily="34" charset="0"/>
              <a:buChar char="•"/>
            </a:pPr>
            <a:r>
              <a:rPr lang="en-CA" sz="2800" dirty="0">
                <a:latin typeface="Futura"/>
              </a:rPr>
              <a:t>Fomentar la participación de las comunidades locales, las mujeres y la juventud en la toma de decisiones; promover la creación de capacidad, la educación y la sensibilización pública sobre la desertificación y la resiliencia ante la sequía (arts. 3 y 7)</a:t>
            </a:r>
          </a:p>
          <a:p>
            <a:pPr marL="457200" indent="-457200">
              <a:lnSpc>
                <a:spcPct val="100000"/>
              </a:lnSpc>
              <a:buFont typeface="Arial" panose="020B0604020202020204" pitchFamily="34" charset="0"/>
              <a:buChar char="•"/>
            </a:pPr>
            <a:r>
              <a:rPr lang="en-CA" sz="2800" dirty="0">
                <a:latin typeface="Futura"/>
              </a:rPr>
              <a:t>Establece la CP (art. 17); la Secretaría de la CNULD (art. 24); el Comité de Ciencia y Tecnología (CCT) (art. 19); el Comité de Examen de la Aplicación de la Convención (CRIC) (art. 25)</a:t>
            </a:r>
          </a:p>
          <a:p>
            <a:pPr marL="457200" indent="-457200">
              <a:lnSpc>
                <a:spcPct val="100000"/>
              </a:lnSpc>
              <a:buFont typeface="Arial" panose="020B0604020202020204" pitchFamily="34" charset="0"/>
              <a:buChar char="•"/>
            </a:pPr>
            <a:r>
              <a:rPr lang="en-CA" sz="2800" dirty="0">
                <a:latin typeface="Futura"/>
              </a:rPr>
              <a:t>Solución de controversias mediante consulta, negociación, arbitraje o la Corte Internacional de Justicia (art. 28)</a:t>
            </a:r>
          </a:p>
        </p:txBody>
      </p:sp>
      <p:pic>
        <p:nvPicPr>
          <p:cNvPr id="1026" name="Picture 2" descr="STEP 2: Set Ultimate Objective">
            <a:extLst>
              <a:ext uri="{FF2B5EF4-FFF2-40B4-BE49-F238E27FC236}">
                <a16:creationId xmlns:a16="http://schemas.microsoft.com/office/drawing/2014/main" id="{AF4CD928-6F85-827A-D17F-0182F2549E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6214" y="4000500"/>
            <a:ext cx="4445849" cy="26098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United Nations Conference on Environment and Development, Rio de Janeiro,  Brazil, 3-14 June 1992 | United Nations">
            <a:extLst>
              <a:ext uri="{FF2B5EF4-FFF2-40B4-BE49-F238E27FC236}">
                <a16:creationId xmlns:a16="http://schemas.microsoft.com/office/drawing/2014/main" id="{1343B257-F6C4-4EA7-8126-CC3F6E9D564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6214" y="7175485"/>
            <a:ext cx="4445850" cy="187237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United Nations Photo: United Nations Conference on Environment and  Development (UNCED), 3-14 June 1992">
            <a:extLst>
              <a:ext uri="{FF2B5EF4-FFF2-40B4-BE49-F238E27FC236}">
                <a16:creationId xmlns:a16="http://schemas.microsoft.com/office/drawing/2014/main" id="{454DBCB4-58C9-D208-E006-08A234C9339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6214" y="9503682"/>
            <a:ext cx="4445849" cy="2947542"/>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descr="UNCCD Brand Guidelines">
            <a:extLst>
              <a:ext uri="{FF2B5EF4-FFF2-40B4-BE49-F238E27FC236}">
                <a16:creationId xmlns:a16="http://schemas.microsoft.com/office/drawing/2014/main" id="{97414384-FC91-BF4B-AC6F-BAA7D16D1FB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792950" y="385815"/>
            <a:ext cx="2628900" cy="3098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6619659"/>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19CCE6-49A5-8865-1F6D-AE9D27822984}"/>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36A088BC-652B-66C0-FECC-1B7DBE95183E}"/>
              </a:ext>
            </a:extLst>
          </p:cNvPr>
          <p:cNvSpPr>
            <a:spLocks noGrp="1"/>
          </p:cNvSpPr>
          <p:nvPr>
            <p:ph type="body" idx="1"/>
          </p:nvPr>
        </p:nvSpPr>
        <p:spPr>
          <a:xfrm>
            <a:off x="1428749" y="3794854"/>
            <a:ext cx="22590580" cy="9463946"/>
          </a:xfrm>
        </p:spPr>
        <p:txBody>
          <a:bodyPr>
            <a:normAutofit fontScale="92500" lnSpcReduction="10000"/>
          </a:bodyPr>
          <a:lstStyle/>
          <a:p>
            <a:pPr marL="457200" indent="-457200">
              <a:lnSpc>
                <a:spcPct val="100000"/>
              </a:lnSpc>
              <a:buFont typeface="Arial" panose="020B0604020202020204" pitchFamily="34" charset="0"/>
              <a:buChar char="•"/>
            </a:pPr>
            <a:r>
              <a:rPr lang="en-GB" sz="3600" b="1" dirty="0">
                <a:latin typeface="Futura"/>
              </a:rPr>
              <a:t>Alianza Mundial de Riad para la Resiliencia ante la Sequía y decisión procedimental sobre la sequía</a:t>
            </a:r>
            <a:r>
              <a:rPr lang="en-GB" sz="3600" dirty="0">
                <a:latin typeface="Futura"/>
              </a:rPr>
              <a:t>: puesta en marcha de la Alianza Mundial de Riad para la Resiliencia ante la Sequía, dotada con más de 12.000 millones de dólares estadounidenses, para apoyar una gestión proactiva de la sequía, y acuerdo de proseguir las negociaciones sobre un marco o protocolo sobre la sequía en la COP17 (Decisión ICCD/COP(16)/L.1 y L.22).</a:t>
            </a:r>
          </a:p>
          <a:p>
            <a:pPr marL="457200" indent="-457200">
              <a:lnSpc>
                <a:spcPct val="100000"/>
              </a:lnSpc>
              <a:buFont typeface="Arial" panose="020B0604020202020204" pitchFamily="34" charset="0"/>
              <a:buChar char="•"/>
            </a:pPr>
            <a:r>
              <a:rPr lang="en-GB" sz="3600" b="1" dirty="0">
                <a:latin typeface="Futura"/>
              </a:rPr>
              <a:t>Interfaz ciencia-política permanente</a:t>
            </a:r>
            <a:r>
              <a:rPr lang="en-GB" sz="3600" dirty="0">
                <a:latin typeface="Futura"/>
              </a:rPr>
              <a:t>: conversión de la SPI en un órgano permanente de 30 miembros más observadores, con un programa de trabajo de dos períodos entre sesiones y un papel principal en la elaboración de la Perspectiva Mundial de la Tierra (Decisión ICCD/COP(16)/CST/L.2).</a:t>
            </a:r>
          </a:p>
          <a:p>
            <a:pPr marL="457200" indent="-457200">
              <a:lnSpc>
                <a:spcPct val="100000"/>
              </a:lnSpc>
              <a:buFont typeface="Arial" panose="020B0604020202020204" pitchFamily="34" charset="0"/>
              <a:buChar char="•"/>
            </a:pPr>
            <a:r>
              <a:rPr lang="en-GB" sz="3600" b="1" dirty="0">
                <a:latin typeface="Futura"/>
              </a:rPr>
              <a:t>Grupos de la sociedad civil, los pueblos indígenas y la juventud</a:t>
            </a:r>
            <a:r>
              <a:rPr lang="en-GB" sz="3600" dirty="0">
                <a:latin typeface="Futura"/>
              </a:rPr>
              <a:t>: establecimiento de grupos específicos de pueblos indígenas y comunidades locales y formalización del grupo de la juventud, con una mayor participación de las OSC y un informe de seguimiento en la COP17 (Decisión ICCD/COP(16)/L.17).</a:t>
            </a:r>
          </a:p>
          <a:p>
            <a:pPr marL="457200" indent="-457200">
              <a:lnSpc>
                <a:spcPct val="100000"/>
              </a:lnSpc>
              <a:buFont typeface="Arial" panose="020B0604020202020204" pitchFamily="34" charset="0"/>
              <a:buChar char="•"/>
            </a:pPr>
            <a:r>
              <a:rPr lang="en-GB" sz="3600" b="1" dirty="0">
                <a:latin typeface="Futura"/>
              </a:rPr>
              <a:t>Datos y acción en materia de género</a:t>
            </a:r>
            <a:r>
              <a:rPr lang="en-GB" sz="3600" dirty="0">
                <a:latin typeface="Futura"/>
              </a:rPr>
              <a:t>: mandato para la recopilación de datos desglosados por sexo, indicadores específicos de género y apoyo continuo a un grupo de género para orientar políticas sobre desertificación, degradación de la tierra y sequía (DDTS) con perspectiva de género (Decisión ICCD/COP(16)/L.18).</a:t>
            </a:r>
          </a:p>
          <a:p>
            <a:pPr marL="457200" indent="-457200">
              <a:lnSpc>
                <a:spcPct val="100000"/>
              </a:lnSpc>
              <a:buFont typeface="Arial" panose="020B0604020202020204" pitchFamily="34" charset="0"/>
              <a:buChar char="•"/>
            </a:pPr>
            <a:r>
              <a:rPr lang="en-GB" sz="3600" b="1" dirty="0">
                <a:latin typeface="Futura"/>
              </a:rPr>
              <a:t>Sinergias entre las Convenciones de Río</a:t>
            </a:r>
            <a:r>
              <a:rPr lang="en-GB" sz="3600" dirty="0">
                <a:latin typeface="Futura"/>
              </a:rPr>
              <a:t>: fomento de la planificación y la aplicación nacionales integradas en el marco de la CNULD, la CMNUCC y el CDB, abarcando el intercambio de datos, los productos conjuntos de ciencia y política y la acción coordinada de los puntos focales (Decisión ICCD/COP(16)/L.20).</a:t>
            </a:r>
          </a:p>
        </p:txBody>
      </p:sp>
      <p:sp>
        <p:nvSpPr>
          <p:cNvPr id="7" name="Title 2">
            <a:extLst>
              <a:ext uri="{FF2B5EF4-FFF2-40B4-BE49-F238E27FC236}">
                <a16:creationId xmlns:a16="http://schemas.microsoft.com/office/drawing/2014/main" id="{6FC0029C-0495-7EEE-4853-E08F0878211B}"/>
              </a:ext>
            </a:extLst>
          </p:cNvPr>
          <p:cNvSpPr txBox="1">
            <a:spLocks/>
          </p:cNvSpPr>
          <p:nvPr/>
        </p:nvSpPr>
        <p:spPr>
          <a:xfrm>
            <a:off x="1113692" y="911678"/>
            <a:ext cx="13614680" cy="2239736"/>
          </a:xfrm>
          <a:prstGeom prst="rect">
            <a:avLst/>
          </a:prstGeom>
        </p:spPr>
        <p:txBody>
          <a:bodyPr/>
          <a:lstStyle>
            <a:lvl1pPr marL="0" marR="0" indent="0" algn="l" defTabSz="812800" latinLnBrk="0">
              <a:lnSpc>
                <a:spcPct val="80000"/>
              </a:lnSpc>
              <a:spcBef>
                <a:spcPts val="0"/>
              </a:spcBef>
              <a:spcAft>
                <a:spcPts val="0"/>
              </a:spcAft>
              <a:buClr>
                <a:srgbClr val="ABAEAD"/>
              </a:buClr>
              <a:buSzTx/>
              <a:buFontTx/>
              <a:buNone/>
              <a:tabLst/>
              <a:defRPr sz="6600" b="0" i="0" u="none" strike="noStrike" cap="none" spc="0" baseline="0">
                <a:ln>
                  <a:noFill/>
                </a:ln>
                <a:solidFill>
                  <a:schemeClr val="accent1">
                    <a:lumMod val="75000"/>
                  </a:schemeClr>
                </a:solidFill>
                <a:uFillTx/>
                <a:latin typeface="Futura Medium"/>
                <a:ea typeface="Futura"/>
                <a:cs typeface="Futura"/>
                <a:sym typeface="Futura"/>
              </a:defRPr>
            </a:lvl1pPr>
            <a:lvl2pPr marL="0" marR="0" indent="228600" algn="l" defTabSz="812800" latinLnBrk="0">
              <a:lnSpc>
                <a:spcPct val="80000"/>
              </a:lnSpc>
              <a:spcBef>
                <a:spcPts val="0"/>
              </a:spcBef>
              <a:spcAft>
                <a:spcPts val="0"/>
              </a:spcAft>
              <a:buClr>
                <a:srgbClr val="ABAEAD"/>
              </a:buClr>
              <a:buSzTx/>
              <a:buFontTx/>
              <a:buNone/>
              <a:tabLst/>
              <a:defRPr sz="18000" b="0" i="0" u="none" strike="noStrike" cap="none" spc="0" baseline="0">
                <a:ln>
                  <a:noFill/>
                </a:ln>
                <a:solidFill>
                  <a:srgbClr val="000000"/>
                </a:solidFill>
                <a:uFillTx/>
                <a:latin typeface="Futura"/>
                <a:ea typeface="Futura"/>
                <a:cs typeface="Futura"/>
                <a:sym typeface="Futura"/>
              </a:defRPr>
            </a:lvl2pPr>
            <a:lvl3pPr marL="0" marR="0" indent="457200" algn="l" defTabSz="812800" latinLnBrk="0">
              <a:lnSpc>
                <a:spcPct val="80000"/>
              </a:lnSpc>
              <a:spcBef>
                <a:spcPts val="0"/>
              </a:spcBef>
              <a:spcAft>
                <a:spcPts val="0"/>
              </a:spcAft>
              <a:buClr>
                <a:srgbClr val="ABAEAD"/>
              </a:buClr>
              <a:buSzTx/>
              <a:buFontTx/>
              <a:buNone/>
              <a:tabLst/>
              <a:defRPr sz="18000" b="0" i="0" u="none" strike="noStrike" cap="none" spc="0" baseline="0">
                <a:ln>
                  <a:noFill/>
                </a:ln>
                <a:solidFill>
                  <a:srgbClr val="000000"/>
                </a:solidFill>
                <a:uFillTx/>
                <a:latin typeface="Futura"/>
                <a:ea typeface="Futura"/>
                <a:cs typeface="Futura"/>
                <a:sym typeface="Futura"/>
              </a:defRPr>
            </a:lvl3pPr>
            <a:lvl4pPr marL="0" marR="0" indent="685800" algn="l" defTabSz="812800" latinLnBrk="0">
              <a:lnSpc>
                <a:spcPct val="80000"/>
              </a:lnSpc>
              <a:spcBef>
                <a:spcPts val="0"/>
              </a:spcBef>
              <a:spcAft>
                <a:spcPts val="0"/>
              </a:spcAft>
              <a:buClr>
                <a:srgbClr val="ABAEAD"/>
              </a:buClr>
              <a:buSzTx/>
              <a:buFontTx/>
              <a:buNone/>
              <a:tabLst/>
              <a:defRPr sz="18000" b="0" i="0" u="none" strike="noStrike" cap="none" spc="0" baseline="0">
                <a:ln>
                  <a:noFill/>
                </a:ln>
                <a:solidFill>
                  <a:srgbClr val="000000"/>
                </a:solidFill>
                <a:uFillTx/>
                <a:latin typeface="Futura"/>
                <a:ea typeface="Futura"/>
                <a:cs typeface="Futura"/>
                <a:sym typeface="Futura"/>
              </a:defRPr>
            </a:lvl4pPr>
            <a:lvl5pPr marL="0" marR="0" indent="914400" algn="l" defTabSz="812800" latinLnBrk="0">
              <a:lnSpc>
                <a:spcPct val="80000"/>
              </a:lnSpc>
              <a:spcBef>
                <a:spcPts val="0"/>
              </a:spcBef>
              <a:spcAft>
                <a:spcPts val="0"/>
              </a:spcAft>
              <a:buClr>
                <a:srgbClr val="ABAEAD"/>
              </a:buClr>
              <a:buSzTx/>
              <a:buFontTx/>
              <a:buNone/>
              <a:tabLst/>
              <a:defRPr sz="18000" b="0" i="0" u="none" strike="noStrike" cap="none" spc="0" baseline="0">
                <a:ln>
                  <a:noFill/>
                </a:ln>
                <a:solidFill>
                  <a:srgbClr val="000000"/>
                </a:solidFill>
                <a:uFillTx/>
                <a:latin typeface="Futura"/>
                <a:ea typeface="Futura"/>
                <a:cs typeface="Futura"/>
                <a:sym typeface="Futura"/>
              </a:defRPr>
            </a:lvl5pPr>
            <a:lvl6pPr marL="0" marR="0" indent="1143000" algn="l" defTabSz="812800" latinLnBrk="0">
              <a:lnSpc>
                <a:spcPct val="80000"/>
              </a:lnSpc>
              <a:spcBef>
                <a:spcPts val="0"/>
              </a:spcBef>
              <a:spcAft>
                <a:spcPts val="0"/>
              </a:spcAft>
              <a:buClr>
                <a:srgbClr val="ABAEAD"/>
              </a:buClr>
              <a:buSzTx/>
              <a:buFontTx/>
              <a:buNone/>
              <a:tabLst/>
              <a:defRPr sz="18000" b="0" i="0" u="none" strike="noStrike" cap="none" spc="0" baseline="0">
                <a:ln>
                  <a:noFill/>
                </a:ln>
                <a:solidFill>
                  <a:srgbClr val="000000"/>
                </a:solidFill>
                <a:uFillTx/>
                <a:latin typeface="Futura"/>
                <a:ea typeface="Futura"/>
                <a:cs typeface="Futura"/>
                <a:sym typeface="Futura"/>
              </a:defRPr>
            </a:lvl6pPr>
            <a:lvl7pPr marL="0" marR="0" indent="1371600" algn="l" defTabSz="812800" latinLnBrk="0">
              <a:lnSpc>
                <a:spcPct val="80000"/>
              </a:lnSpc>
              <a:spcBef>
                <a:spcPts val="0"/>
              </a:spcBef>
              <a:spcAft>
                <a:spcPts val="0"/>
              </a:spcAft>
              <a:buClr>
                <a:srgbClr val="ABAEAD"/>
              </a:buClr>
              <a:buSzTx/>
              <a:buFontTx/>
              <a:buNone/>
              <a:tabLst/>
              <a:defRPr sz="18000" b="0" i="0" u="none" strike="noStrike" cap="none" spc="0" baseline="0">
                <a:ln>
                  <a:noFill/>
                </a:ln>
                <a:solidFill>
                  <a:srgbClr val="000000"/>
                </a:solidFill>
                <a:uFillTx/>
                <a:latin typeface="Futura"/>
                <a:ea typeface="Futura"/>
                <a:cs typeface="Futura"/>
                <a:sym typeface="Futura"/>
              </a:defRPr>
            </a:lvl7pPr>
            <a:lvl8pPr marL="0" marR="0" indent="1600200" algn="l" defTabSz="812800" latinLnBrk="0">
              <a:lnSpc>
                <a:spcPct val="80000"/>
              </a:lnSpc>
              <a:spcBef>
                <a:spcPts val="0"/>
              </a:spcBef>
              <a:spcAft>
                <a:spcPts val="0"/>
              </a:spcAft>
              <a:buClr>
                <a:srgbClr val="ABAEAD"/>
              </a:buClr>
              <a:buSzTx/>
              <a:buFontTx/>
              <a:buNone/>
              <a:tabLst/>
              <a:defRPr sz="18000" b="0" i="0" u="none" strike="noStrike" cap="none" spc="0" baseline="0">
                <a:ln>
                  <a:noFill/>
                </a:ln>
                <a:solidFill>
                  <a:srgbClr val="000000"/>
                </a:solidFill>
                <a:uFillTx/>
                <a:latin typeface="Futura"/>
                <a:ea typeface="Futura"/>
                <a:cs typeface="Futura"/>
                <a:sym typeface="Futura"/>
              </a:defRPr>
            </a:lvl8pPr>
            <a:lvl9pPr marL="0" marR="0" indent="1828800" algn="l" defTabSz="812800" latinLnBrk="0">
              <a:lnSpc>
                <a:spcPct val="80000"/>
              </a:lnSpc>
              <a:spcBef>
                <a:spcPts val="0"/>
              </a:spcBef>
              <a:spcAft>
                <a:spcPts val="0"/>
              </a:spcAft>
              <a:buClr>
                <a:srgbClr val="ABAEAD"/>
              </a:buClr>
              <a:buSzTx/>
              <a:buFontTx/>
              <a:buNone/>
              <a:tabLst/>
              <a:defRPr sz="18000" b="0" i="0" u="none" strike="noStrike" cap="none" spc="0" baseline="0">
                <a:ln>
                  <a:noFill/>
                </a:ln>
                <a:solidFill>
                  <a:srgbClr val="000000"/>
                </a:solidFill>
                <a:uFillTx/>
                <a:latin typeface="Futura"/>
                <a:ea typeface="Futura"/>
                <a:cs typeface="Futura"/>
                <a:sym typeface="Futura"/>
              </a:defRPr>
            </a:lvl9pPr>
          </a:lstStyle>
          <a:p>
            <a:pPr hangingPunct="1"/>
            <a:r>
              <a:rPr lang="en-CA" b="1" dirty="0">
                <a:solidFill>
                  <a:srgbClr val="000099"/>
                </a:solidFill>
                <a:latin typeface="Futura"/>
              </a:rPr>
              <a:t>Compromisos de lucha contra la desertificación: COP16 de Riad</a:t>
            </a:r>
          </a:p>
        </p:txBody>
      </p:sp>
      <p:pic>
        <p:nvPicPr>
          <p:cNvPr id="7170" name="Picture 2" descr="Decisions taken at COP16 in Riyadh">
            <a:extLst>
              <a:ext uri="{FF2B5EF4-FFF2-40B4-BE49-F238E27FC236}">
                <a16:creationId xmlns:a16="http://schemas.microsoft.com/office/drawing/2014/main" id="{1081B79B-3D10-1965-6AF7-21EAE6F55F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36885" y="284843"/>
            <a:ext cx="5996668" cy="26651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2458822"/>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98243" y="902129"/>
            <a:ext cx="23987514" cy="1524001"/>
          </a:xfrm>
        </p:spPr>
        <p:txBody>
          <a:bodyPr/>
          <a:lstStyle/>
          <a:p>
            <a:r>
              <a:rPr lang="en-CA" dirty="0">
                <a:solidFill>
                  <a:srgbClr val="000099"/>
                </a:solidFill>
                <a:latin typeface="Futura"/>
              </a:rPr>
              <a:t> </a:t>
            </a:r>
            <a:r>
              <a:rPr lang="en-CA" sz="6400" b="1" dirty="0">
                <a:solidFill>
                  <a:srgbClr val="000099"/>
                </a:solidFill>
                <a:latin typeface="Futura"/>
              </a:rPr>
              <a:t>La CMNUCC: marco de obligaciones</a:t>
            </a:r>
          </a:p>
        </p:txBody>
      </p:sp>
      <p:sp>
        <p:nvSpPr>
          <p:cNvPr id="4" name="Text Placeholder 3"/>
          <p:cNvSpPr>
            <a:spLocks noGrp="1"/>
          </p:cNvSpPr>
          <p:nvPr>
            <p:ph type="body" idx="1"/>
          </p:nvPr>
        </p:nvSpPr>
        <p:spPr>
          <a:xfrm>
            <a:off x="5679000" y="3459216"/>
            <a:ext cx="18011272" cy="9717978"/>
          </a:xfrm>
        </p:spPr>
        <p:txBody>
          <a:bodyPr>
            <a:normAutofit lnSpcReduction="10000"/>
          </a:bodyPr>
          <a:lstStyle/>
          <a:p>
            <a:pPr marL="0" lvl="3" indent="0">
              <a:lnSpc>
                <a:spcPct val="100000"/>
              </a:lnSpc>
              <a:buNone/>
            </a:pPr>
            <a:r>
              <a:rPr lang="en-CA" b="1" dirty="0">
                <a:solidFill>
                  <a:srgbClr val="000099"/>
                </a:solidFill>
                <a:latin typeface="Futura"/>
              </a:rPr>
              <a:t>Marco multilateral para hacer frente al cambio climático  </a:t>
            </a:r>
          </a:p>
          <a:p>
            <a:pPr marL="457200" lvl="3" indent="-457200">
              <a:lnSpc>
                <a:spcPct val="100000"/>
              </a:lnSpc>
              <a:buFont typeface="Arial" panose="020B0604020202020204" pitchFamily="34" charset="0"/>
              <a:buChar char="•"/>
            </a:pPr>
            <a:r>
              <a:rPr lang="en-CA" sz="3400" b="1" dirty="0">
                <a:latin typeface="Futura"/>
              </a:rPr>
              <a:t>Objetivo de estabilizar las concentraciones de gases de efecto invernadero en la atmósfera </a:t>
            </a:r>
            <a:r>
              <a:rPr lang="en-CA" sz="3400" dirty="0">
                <a:latin typeface="Futura"/>
              </a:rPr>
              <a:t>a un nivel que impida interferencias antropógenas peligrosas en el sistema climático</a:t>
            </a:r>
          </a:p>
          <a:p>
            <a:pPr marL="457200" lvl="3" indent="-457200">
              <a:lnSpc>
                <a:spcPct val="100000"/>
              </a:lnSpc>
              <a:buFont typeface="Arial" panose="020B0604020202020204" pitchFamily="34" charset="0"/>
              <a:buChar char="•"/>
            </a:pPr>
            <a:r>
              <a:rPr lang="en-CA" sz="3400" b="1" dirty="0">
                <a:latin typeface="Futura"/>
              </a:rPr>
              <a:t>Adoptar políticas sobre medidas de mitigación (art. 4.2)</a:t>
            </a:r>
          </a:p>
          <a:p>
            <a:pPr marL="457200" lvl="3" indent="-457200">
              <a:lnSpc>
                <a:spcPct val="100000"/>
              </a:lnSpc>
              <a:buFont typeface="Arial" panose="020B0604020202020204" pitchFamily="34" charset="0"/>
              <a:buChar char="•"/>
            </a:pPr>
            <a:r>
              <a:rPr lang="en-CA" sz="3400" b="1" dirty="0">
                <a:latin typeface="Futura"/>
              </a:rPr>
              <a:t>Establece la CP (art. 7), la Secretaría (art. 8), el Órgano Subsidiario de Asesoramiento Científico y Tecnológico (art. 9), el Órgano Subsidiario de Ejecución (art. 10) y el Mecanismo Financiero (art. 11). </a:t>
            </a:r>
          </a:p>
          <a:p>
            <a:pPr marL="457200" lvl="3" indent="-457200">
              <a:lnSpc>
                <a:spcPct val="100000"/>
              </a:lnSpc>
              <a:buFont typeface="Arial" panose="020B0604020202020204" pitchFamily="34" charset="0"/>
              <a:buChar char="•"/>
            </a:pPr>
            <a:r>
              <a:rPr lang="en-CA" sz="3400" b="1" dirty="0">
                <a:latin typeface="Futura"/>
              </a:rPr>
              <a:t>Promover la cooperación en materia de </a:t>
            </a:r>
            <a:r>
              <a:rPr lang="en-CA" sz="3400" dirty="0">
                <a:latin typeface="Futura"/>
              </a:rPr>
              <a:t>transferencia de tecnologías, gestión sostenible de los sumideros, planes de ordenación de zonas costeras, creación de capacidad… </a:t>
            </a:r>
            <a:r>
              <a:rPr lang="en-CA" sz="3400" b="1" dirty="0">
                <a:latin typeface="Futura"/>
              </a:rPr>
              <a:t>(art. 4.1 c-j)</a:t>
            </a:r>
            <a:endParaRPr lang="en-CA" sz="3400" dirty="0">
              <a:latin typeface="Futura"/>
            </a:endParaRPr>
          </a:p>
          <a:p>
            <a:pPr marL="457200" lvl="3" indent="-457200">
              <a:lnSpc>
                <a:spcPct val="100000"/>
              </a:lnSpc>
              <a:buFont typeface="Arial" panose="020B0604020202020204" pitchFamily="34" charset="0"/>
              <a:buChar char="•"/>
            </a:pPr>
            <a:r>
              <a:rPr lang="en-CA" sz="3400" b="1" dirty="0">
                <a:latin typeface="Futura"/>
              </a:rPr>
              <a:t>Inventario de GEI e informe anual (arts. 4 y 12) </a:t>
            </a:r>
          </a:p>
          <a:p>
            <a:pPr marL="457200" lvl="3" indent="-457200">
              <a:lnSpc>
                <a:spcPct val="100000"/>
              </a:lnSpc>
              <a:buFont typeface="Arial" panose="020B0604020202020204" pitchFamily="34" charset="0"/>
              <a:buChar char="•"/>
            </a:pPr>
            <a:r>
              <a:rPr lang="en-CA" sz="3400" b="1" dirty="0">
                <a:latin typeface="Futura"/>
              </a:rPr>
              <a:t>Comunicaciones nacionales / informes bienales </a:t>
            </a:r>
            <a:r>
              <a:rPr lang="en-CA" sz="3400" dirty="0">
                <a:latin typeface="Futura"/>
              </a:rPr>
              <a:t>(en un plazo de 6 meses, Directrices del IPCC) </a:t>
            </a:r>
          </a:p>
          <a:p>
            <a:pPr marL="457200" lvl="3" indent="-457200">
              <a:lnSpc>
                <a:spcPct val="100000"/>
              </a:lnSpc>
              <a:buFont typeface="Arial" panose="020B0604020202020204" pitchFamily="34" charset="0"/>
              <a:buChar char="•"/>
            </a:pPr>
            <a:r>
              <a:rPr lang="en-CA" sz="3400" b="1" dirty="0">
                <a:latin typeface="Futura"/>
              </a:rPr>
              <a:t>Comunicaciones nacionales / informes bienales </a:t>
            </a:r>
            <a:r>
              <a:rPr lang="en-CA" sz="3400" dirty="0">
                <a:latin typeface="Futura"/>
              </a:rPr>
              <a:t>(en un plazo de 3 </a:t>
            </a:r>
            <a:r>
              <a:rPr lang="en-CA" sz="3400" dirty="0" err="1">
                <a:latin typeface="Futura"/>
              </a:rPr>
              <a:t>años</a:t>
            </a:r>
            <a:r>
              <a:rPr lang="en-CA" sz="3400" dirty="0">
                <a:latin typeface="Futura"/>
              </a:rPr>
              <a:t>, </a:t>
            </a:r>
            <a:r>
              <a:rPr lang="en-CA" sz="3400" dirty="0" err="1">
                <a:latin typeface="Futura"/>
              </a:rPr>
              <a:t>PMA</a:t>
            </a:r>
            <a:r>
              <a:rPr lang="en-CA" sz="3400" dirty="0">
                <a:latin typeface="Futura"/>
              </a:rPr>
              <a:t>, discrecional)</a:t>
            </a:r>
          </a:p>
          <a:p>
            <a:pPr marL="457200" lvl="3" indent="-457200">
              <a:lnSpc>
                <a:spcPct val="100000"/>
              </a:lnSpc>
              <a:buFont typeface="Arial" panose="020B0604020202020204" pitchFamily="34" charset="0"/>
              <a:buChar char="•"/>
            </a:pPr>
            <a:r>
              <a:rPr lang="en-CA" sz="3400" b="1" dirty="0">
                <a:latin typeface="Futura"/>
              </a:rPr>
              <a:t>Solución de controversias ante la CIJ o mediante arbitraje (art. 14)</a:t>
            </a:r>
          </a:p>
          <a:p>
            <a:pPr marL="457200" lvl="3" indent="-457200">
              <a:lnSpc>
                <a:spcPct val="100000"/>
              </a:lnSpc>
              <a:buFont typeface="Arial" panose="020B0604020202020204" pitchFamily="34" charset="0"/>
              <a:buChar char="•"/>
            </a:pPr>
            <a:endParaRPr lang="en-CA" sz="3400" b="1" dirty="0">
              <a:latin typeface="Futura"/>
            </a:endParaRPr>
          </a:p>
          <a:p>
            <a:pPr marL="457200" lvl="3" indent="-457200">
              <a:lnSpc>
                <a:spcPct val="100000"/>
              </a:lnSpc>
              <a:buFont typeface="Arial" panose="020B0604020202020204" pitchFamily="34" charset="0"/>
              <a:buChar char="•"/>
            </a:pPr>
            <a:endParaRPr lang="en-CA" sz="3400" dirty="0">
              <a:latin typeface="Futura"/>
            </a:endParaRPr>
          </a:p>
          <a:p>
            <a:pPr marL="457200" indent="-457200">
              <a:lnSpc>
                <a:spcPct val="100000"/>
              </a:lnSpc>
              <a:buFont typeface="Arial" panose="020B0604020202020204" pitchFamily="34" charset="0"/>
              <a:buChar char="•"/>
            </a:pPr>
            <a:endParaRPr lang="en-CA" dirty="0"/>
          </a:p>
        </p:txBody>
      </p:sp>
      <p:pic>
        <p:nvPicPr>
          <p:cNvPr id="7" name="Picture 2" descr="Image result for unfccc logo">
            <a:extLst>
              <a:ext uri="{FF2B5EF4-FFF2-40B4-BE49-F238E27FC236}">
                <a16:creationId xmlns:a16="http://schemas.microsoft.com/office/drawing/2014/main" id="{F4C60D6E-A312-4E46-9503-A012FD41314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6567" r="13208"/>
          <a:stretch/>
        </p:blipFill>
        <p:spPr bwMode="auto">
          <a:xfrm>
            <a:off x="19831050" y="914703"/>
            <a:ext cx="2552700" cy="2544513"/>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STEP 2: Set Ultimate Objective">
            <a:extLst>
              <a:ext uri="{FF2B5EF4-FFF2-40B4-BE49-F238E27FC236}">
                <a16:creationId xmlns:a16="http://schemas.microsoft.com/office/drawing/2014/main" id="{F03EB6B9-C297-42A2-8945-9B1E1D9637D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6215" y="3459216"/>
            <a:ext cx="4445849" cy="26098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United Nations Conference on Environment and Development, Rio de Janeiro,  Brazil, 3-14 June 1992 | United Nations">
            <a:extLst>
              <a:ext uri="{FF2B5EF4-FFF2-40B4-BE49-F238E27FC236}">
                <a16:creationId xmlns:a16="http://schemas.microsoft.com/office/drawing/2014/main" id="{7B3DABFB-9FD8-4C7E-A2CB-24C4C786B37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6213" y="6850186"/>
            <a:ext cx="4445850" cy="187237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United Nations Photo: United Nations Conference on Environment and  Development (UNCED), 3-14 June 1992">
            <a:extLst>
              <a:ext uri="{FF2B5EF4-FFF2-40B4-BE49-F238E27FC236}">
                <a16:creationId xmlns:a16="http://schemas.microsoft.com/office/drawing/2014/main" id="{1518A2FC-AA8A-4C24-ABFD-A55F5B7AB80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6214" y="9503682"/>
            <a:ext cx="4445849" cy="29475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7050810"/>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D0C45AA1-0753-4C20-A8EB-D6AC44A5727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6641" r="12855" b="3226"/>
          <a:stretch/>
        </p:blipFill>
        <p:spPr bwMode="auto">
          <a:xfrm>
            <a:off x="8517158" y="5083594"/>
            <a:ext cx="6529007" cy="7254494"/>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a:extLst>
              <a:ext uri="{FF2B5EF4-FFF2-40B4-BE49-F238E27FC236}">
                <a16:creationId xmlns:a16="http://schemas.microsoft.com/office/drawing/2014/main" id="{8F46C8A5-1DDA-4B67-9AC8-3FC33CEB4742}"/>
              </a:ext>
            </a:extLst>
          </p:cNvPr>
          <p:cNvGrpSpPr/>
          <p:nvPr/>
        </p:nvGrpSpPr>
        <p:grpSpPr>
          <a:xfrm>
            <a:off x="216908" y="5329989"/>
            <a:ext cx="8542081" cy="5275794"/>
            <a:chOff x="903129" y="5259015"/>
            <a:chExt cx="12559054" cy="6789093"/>
          </a:xfrm>
        </p:grpSpPr>
        <p:grpSp>
          <p:nvGrpSpPr>
            <p:cNvPr id="9" name="Group 8">
              <a:extLst>
                <a:ext uri="{FF2B5EF4-FFF2-40B4-BE49-F238E27FC236}">
                  <a16:creationId xmlns:a16="http://schemas.microsoft.com/office/drawing/2014/main" id="{3DF6DD74-AA02-41C0-8833-66C3F7AC7B7D}"/>
                </a:ext>
              </a:extLst>
            </p:cNvPr>
            <p:cNvGrpSpPr/>
            <p:nvPr/>
          </p:nvGrpSpPr>
          <p:grpSpPr>
            <a:xfrm>
              <a:off x="903129" y="5259015"/>
              <a:ext cx="12559054" cy="6789093"/>
              <a:chOff x="1150779" y="4898571"/>
              <a:chExt cx="13179781" cy="6789093"/>
            </a:xfrm>
          </p:grpSpPr>
          <p:pic>
            <p:nvPicPr>
              <p:cNvPr id="11" name="Picture 10" descr="A picture containing map  Description automatically generated">
                <a:extLst>
                  <a:ext uri="{FF2B5EF4-FFF2-40B4-BE49-F238E27FC236}">
                    <a16:creationId xmlns:a16="http://schemas.microsoft.com/office/drawing/2014/main" id="{1D433E0D-30CB-4FB8-961C-F218A14AA880}"/>
                  </a:ext>
                </a:extLst>
              </p:cNvPr>
              <p:cNvPicPr>
                <a:picLocks noChangeAspect="1"/>
              </p:cNvPicPr>
              <p:nvPr/>
            </p:nvPicPr>
            <p:blipFill rotWithShape="1">
              <a:blip r:embed="rId4">
                <a:extLst>
                  <a:ext uri="{28A0092B-C50C-407E-A947-70E740481C1C}">
                    <a14:useLocalDpi xmlns:a14="http://schemas.microsoft.com/office/drawing/2010/main" val="0"/>
                  </a:ext>
                </a:extLst>
              </a:blip>
              <a:srcRect l="10238" t="13215" r="15051" b="26181"/>
              <a:stretch/>
            </p:blipFill>
            <p:spPr>
              <a:xfrm>
                <a:off x="1470588" y="4898571"/>
                <a:ext cx="12859972" cy="6789093"/>
              </a:xfrm>
              <a:prstGeom prst="rect">
                <a:avLst/>
              </a:prstGeom>
            </p:spPr>
          </p:pic>
          <p:sp>
            <p:nvSpPr>
              <p:cNvPr id="12" name="Rectangle 11">
                <a:extLst>
                  <a:ext uri="{FF2B5EF4-FFF2-40B4-BE49-F238E27FC236}">
                    <a16:creationId xmlns:a16="http://schemas.microsoft.com/office/drawing/2014/main" id="{D5FDE3E1-2586-4329-9C51-84F6CB5A68D5}"/>
                  </a:ext>
                </a:extLst>
              </p:cNvPr>
              <p:cNvSpPr/>
              <p:nvPr/>
            </p:nvSpPr>
            <p:spPr>
              <a:xfrm>
                <a:off x="1150779" y="4898571"/>
                <a:ext cx="1048135" cy="478972"/>
              </a:xfrm>
              <a:prstGeom prst="rect">
                <a:avLst/>
              </a:prstGeom>
              <a:solidFill>
                <a:schemeClr val="bg1"/>
              </a:solidFill>
              <a:ln w="50800" cap="flat">
                <a:noFill/>
                <a:prstDash val="solid"/>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12800" rtl="0" fontAlgn="auto" latinLnBrk="0" hangingPunct="0">
                  <a:lnSpc>
                    <a:spcPct val="80000"/>
                  </a:lnSpc>
                  <a:spcBef>
                    <a:spcPts val="1200"/>
                  </a:spcBef>
                  <a:spcAft>
                    <a:spcPts val="0"/>
                  </a:spcAft>
                  <a:buClrTx/>
                  <a:buSzTx/>
                  <a:buFontTx/>
                  <a:buNone/>
                  <a:tabLst/>
                </a:pPr>
                <a:endParaRPr kumimoji="0" lang="en-CA" sz="3000" b="0" i="0" u="none" strike="noStrike" cap="none" spc="0" normalizeH="0" baseline="0">
                  <a:ln>
                    <a:noFill/>
                  </a:ln>
                  <a:solidFill>
                    <a:srgbClr val="FF404B"/>
                  </a:solidFill>
                  <a:effectLst/>
                  <a:uFillTx/>
                  <a:latin typeface="Real Text Pro"/>
                  <a:ea typeface="Real Text Pro"/>
                  <a:cs typeface="Real Text Pro"/>
                  <a:sym typeface="Real Text Pro"/>
                </a:endParaRPr>
              </a:p>
            </p:txBody>
          </p:sp>
        </p:grpSp>
        <p:pic>
          <p:nvPicPr>
            <p:cNvPr id="10" name="Picture 9" descr="A picture containing map  Description automatically generated">
              <a:extLst>
                <a:ext uri="{FF2B5EF4-FFF2-40B4-BE49-F238E27FC236}">
                  <a16:creationId xmlns:a16="http://schemas.microsoft.com/office/drawing/2014/main" id="{A8E0CA9B-DAAC-4EB3-9A53-545EFECF2DF2}"/>
                </a:ext>
              </a:extLst>
            </p:cNvPr>
            <p:cNvPicPr>
              <a:picLocks noChangeAspect="1"/>
            </p:cNvPicPr>
            <p:nvPr/>
          </p:nvPicPr>
          <p:blipFill rotWithShape="1">
            <a:blip r:embed="rId4">
              <a:extLst>
                <a:ext uri="{28A0092B-C50C-407E-A947-70E740481C1C}">
                  <a14:useLocalDpi xmlns:a14="http://schemas.microsoft.com/office/drawing/2010/main" val="0"/>
                </a:ext>
              </a:extLst>
            </a:blip>
            <a:srcRect t="44927" r="90159" b="23405"/>
            <a:stretch/>
          </p:blipFill>
          <p:spPr>
            <a:xfrm>
              <a:off x="1650164" y="8698902"/>
              <a:ext cx="1420971" cy="3122984"/>
            </a:xfrm>
            <a:prstGeom prst="rect">
              <a:avLst/>
            </a:prstGeom>
          </p:spPr>
        </p:pic>
      </p:grpSp>
      <p:sp>
        <p:nvSpPr>
          <p:cNvPr id="2" name="Rectangle 1">
            <a:extLst>
              <a:ext uri="{FF2B5EF4-FFF2-40B4-BE49-F238E27FC236}">
                <a16:creationId xmlns:a16="http://schemas.microsoft.com/office/drawing/2014/main" id="{CF99B67C-26AA-40A1-A9DC-AC7E9AE313CF}"/>
              </a:ext>
            </a:extLst>
          </p:cNvPr>
          <p:cNvSpPr/>
          <p:nvPr/>
        </p:nvSpPr>
        <p:spPr>
          <a:xfrm>
            <a:off x="1214983" y="4408771"/>
            <a:ext cx="5708331" cy="625812"/>
          </a:xfrm>
          <a:prstGeom prst="rect">
            <a:avLst/>
          </a:prstGeom>
          <a:noFill/>
          <a:ln w="50800" cap="flat">
            <a:noFill/>
            <a:prstDash val="solid"/>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12800" rtl="0" fontAlgn="auto" latinLnBrk="0" hangingPunct="0">
              <a:lnSpc>
                <a:spcPct val="80000"/>
              </a:lnSpc>
              <a:spcBef>
                <a:spcPts val="1200"/>
              </a:spcBef>
              <a:spcAft>
                <a:spcPts val="0"/>
              </a:spcAft>
              <a:buClrTx/>
              <a:buSzTx/>
              <a:buFontTx/>
              <a:buNone/>
              <a:tabLst/>
            </a:pPr>
            <a:r>
              <a:rPr kumimoji="0" lang="en-CA" sz="3000" b="1" i="0" strike="noStrike" cap="none" spc="0" normalizeH="0" baseline="0" dirty="0">
                <a:ln>
                  <a:noFill/>
                </a:ln>
                <a:solidFill>
                  <a:schemeClr val="tx1"/>
                </a:solidFill>
                <a:effectLst/>
                <a:uFillTx/>
                <a:latin typeface="Futura Medium"/>
                <a:sym typeface="Real Text Pro"/>
              </a:rPr>
              <a:t>Índice de Desarrollo Humano</a:t>
            </a:r>
          </a:p>
        </p:txBody>
      </p:sp>
      <p:sp>
        <p:nvSpPr>
          <p:cNvPr id="13" name="Rectangle 12">
            <a:extLst>
              <a:ext uri="{FF2B5EF4-FFF2-40B4-BE49-F238E27FC236}">
                <a16:creationId xmlns:a16="http://schemas.microsoft.com/office/drawing/2014/main" id="{37FC7F44-DFB5-4C31-943B-AF77FA7912DE}"/>
              </a:ext>
            </a:extLst>
          </p:cNvPr>
          <p:cNvSpPr/>
          <p:nvPr/>
        </p:nvSpPr>
        <p:spPr>
          <a:xfrm>
            <a:off x="9337834" y="4457782"/>
            <a:ext cx="5708331" cy="625812"/>
          </a:xfrm>
          <a:prstGeom prst="rect">
            <a:avLst/>
          </a:prstGeom>
          <a:noFill/>
          <a:ln w="50800" cap="flat">
            <a:noFill/>
            <a:prstDash val="solid"/>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12800" rtl="0" fontAlgn="auto" latinLnBrk="0" hangingPunct="0">
              <a:lnSpc>
                <a:spcPct val="80000"/>
              </a:lnSpc>
              <a:spcBef>
                <a:spcPts val="1200"/>
              </a:spcBef>
              <a:spcAft>
                <a:spcPts val="0"/>
              </a:spcAft>
              <a:buClrTx/>
              <a:buSzTx/>
              <a:buFontTx/>
              <a:buNone/>
              <a:tabLst/>
            </a:pPr>
            <a:r>
              <a:rPr lang="en-CA" sz="3000" b="1" dirty="0">
                <a:solidFill>
                  <a:schemeClr val="tx1"/>
                </a:solidFill>
                <a:latin typeface="Futura Medium"/>
              </a:rPr>
              <a:t>Límites planetarios mundiales</a:t>
            </a:r>
            <a:endParaRPr kumimoji="0" lang="en-CA" sz="3000" b="1" i="0" strike="noStrike" cap="none" spc="0" normalizeH="0" baseline="0" dirty="0">
              <a:ln>
                <a:noFill/>
              </a:ln>
              <a:solidFill>
                <a:schemeClr val="tx1"/>
              </a:solidFill>
              <a:effectLst/>
              <a:uFillTx/>
              <a:latin typeface="Futura Medium"/>
              <a:sym typeface="Real Text Pro"/>
            </a:endParaRPr>
          </a:p>
        </p:txBody>
      </p:sp>
      <p:sp>
        <p:nvSpPr>
          <p:cNvPr id="19" name="Title 2">
            <a:extLst>
              <a:ext uri="{FF2B5EF4-FFF2-40B4-BE49-F238E27FC236}">
                <a16:creationId xmlns:a16="http://schemas.microsoft.com/office/drawing/2014/main" id="{154A4E8C-C776-4809-B70A-B96F83B58E56}"/>
              </a:ext>
            </a:extLst>
          </p:cNvPr>
          <p:cNvSpPr>
            <a:spLocks noGrp="1"/>
          </p:cNvSpPr>
          <p:nvPr>
            <p:ph type="title"/>
          </p:nvPr>
        </p:nvSpPr>
        <p:spPr>
          <a:xfrm>
            <a:off x="786417" y="1354743"/>
            <a:ext cx="22811164" cy="1970224"/>
          </a:xfrm>
        </p:spPr>
        <p:txBody>
          <a:bodyPr>
            <a:normAutofit fontScale="90000"/>
          </a:bodyPr>
          <a:lstStyle/>
          <a:p>
            <a:r>
              <a:rPr lang="en-CA" sz="5800" b="1" dirty="0">
                <a:solidFill>
                  <a:srgbClr val="000099"/>
                </a:solidFill>
                <a:latin typeface="Futura"/>
              </a:rPr>
              <a:t>Riesgos crecientes: presiones del desarrollo humano y ruptura de los límites planetarios en una economía mundial volátil y desigual</a:t>
            </a:r>
          </a:p>
        </p:txBody>
      </p:sp>
      <p:sp>
        <p:nvSpPr>
          <p:cNvPr id="4" name="Rectangle 3">
            <a:extLst>
              <a:ext uri="{FF2B5EF4-FFF2-40B4-BE49-F238E27FC236}">
                <a16:creationId xmlns:a16="http://schemas.microsoft.com/office/drawing/2014/main" id="{8B45F0FA-4751-D589-085D-1820D894B5B3}"/>
              </a:ext>
            </a:extLst>
          </p:cNvPr>
          <p:cNvSpPr/>
          <p:nvPr/>
        </p:nvSpPr>
        <p:spPr>
          <a:xfrm>
            <a:off x="15838515" y="4457782"/>
            <a:ext cx="8299445" cy="625812"/>
          </a:xfrm>
          <a:prstGeom prst="rect">
            <a:avLst/>
          </a:prstGeom>
          <a:noFill/>
          <a:ln w="50800" cap="flat">
            <a:noFill/>
            <a:prstDash val="solid"/>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12800" rtl="0" fontAlgn="auto" latinLnBrk="0" hangingPunct="0">
              <a:lnSpc>
                <a:spcPct val="80000"/>
              </a:lnSpc>
              <a:spcBef>
                <a:spcPts val="1200"/>
              </a:spcBef>
              <a:spcAft>
                <a:spcPts val="0"/>
              </a:spcAft>
              <a:buClrTx/>
              <a:buSzTx/>
              <a:buFontTx/>
              <a:buNone/>
              <a:tabLst/>
            </a:pPr>
            <a:r>
              <a:rPr kumimoji="0" lang="en-CA" sz="3000" b="1" i="0" strike="noStrike" cap="none" spc="0" normalizeH="0" baseline="0" dirty="0">
                <a:ln>
                  <a:noFill/>
                </a:ln>
                <a:solidFill>
                  <a:schemeClr val="tx1"/>
                </a:solidFill>
                <a:effectLst/>
                <a:uFillTx/>
                <a:latin typeface="Futura Medium"/>
                <a:sym typeface="Real Text Pro"/>
              </a:rPr>
              <a:t>Pobreza extrema en el mundo</a:t>
            </a:r>
          </a:p>
        </p:txBody>
      </p:sp>
      <p:pic>
        <p:nvPicPr>
          <p:cNvPr id="1028" name="Picture 4" descr="World Bank Poverty Report 2024 - Della Tabbie">
            <a:extLst>
              <a:ext uri="{FF2B5EF4-FFF2-40B4-BE49-F238E27FC236}">
                <a16:creationId xmlns:a16="http://schemas.microsoft.com/office/drawing/2014/main" id="{02A3F256-5E84-8A77-425F-79B949FD88AA}"/>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8527"/>
          <a:stretch/>
        </p:blipFill>
        <p:spPr bwMode="auto">
          <a:xfrm>
            <a:off x="15838515" y="5329990"/>
            <a:ext cx="7820479" cy="593375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9A666985-35D7-7CAE-F018-935712DCC174}"/>
              </a:ext>
            </a:extLst>
          </p:cNvPr>
          <p:cNvSpPr txBox="1"/>
          <p:nvPr/>
        </p:nvSpPr>
        <p:spPr>
          <a:xfrm>
            <a:off x="761098" y="10901189"/>
            <a:ext cx="6616099" cy="44114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12800" rtl="0" fontAlgn="auto" latinLnBrk="0" hangingPunct="0">
              <a:lnSpc>
                <a:spcPct val="100000"/>
              </a:lnSpc>
              <a:spcBef>
                <a:spcPts val="1200"/>
              </a:spcBef>
              <a:spcAft>
                <a:spcPts val="0"/>
              </a:spcAft>
              <a:buClr>
                <a:srgbClr val="ABAEAD"/>
              </a:buClr>
              <a:buSzTx/>
              <a:buFontTx/>
              <a:buNone/>
              <a:tabLst/>
            </a:pPr>
            <a:r>
              <a:rPr kumimoji="0" lang="en-US" sz="1200" b="0" i="0" u="none" strike="noStrike" cap="none" spc="0" normalizeH="0" baseline="0" dirty="0">
                <a:ln>
                  <a:noFill/>
                </a:ln>
                <a:solidFill>
                  <a:srgbClr val="000000"/>
                </a:solidFill>
                <a:effectLst/>
                <a:uFillTx/>
                <a:latin typeface="Futura"/>
                <a:sym typeface="Real Text Pro"/>
              </a:rPr>
              <a:t>Fuente: PNUD, 2023</a:t>
            </a:r>
            <a:endParaRPr kumimoji="0" lang="fr-CA" sz="1200" b="0" i="0" u="none" strike="noStrike" cap="none" spc="0" normalizeH="0" baseline="0" dirty="0">
              <a:ln>
                <a:noFill/>
              </a:ln>
              <a:solidFill>
                <a:srgbClr val="000000"/>
              </a:solidFill>
              <a:effectLst/>
              <a:uFillTx/>
              <a:latin typeface="Futura"/>
              <a:sym typeface="Real Text Pro"/>
            </a:endParaRPr>
          </a:p>
        </p:txBody>
      </p:sp>
    </p:spTree>
    <p:extLst>
      <p:ext uri="{BB962C8B-B14F-4D97-AF65-F5344CB8AC3E}">
        <p14:creationId xmlns:p14="http://schemas.microsoft.com/office/powerpoint/2010/main" val="3743520083"/>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18563" y="777754"/>
            <a:ext cx="21677924" cy="1524001"/>
          </a:xfrm>
        </p:spPr>
        <p:txBody>
          <a:bodyPr>
            <a:normAutofit fontScale="90000"/>
          </a:bodyPr>
          <a:lstStyle/>
          <a:p>
            <a:r>
              <a:rPr lang="en-CA" b="1" dirty="0">
                <a:solidFill>
                  <a:srgbClr val="000099"/>
                </a:solidFill>
                <a:latin typeface="Futura"/>
              </a:rPr>
              <a:t>El Acuerdo de París: elevar progresivamente la ambición </a:t>
            </a:r>
          </a:p>
        </p:txBody>
      </p:sp>
      <p:sp>
        <p:nvSpPr>
          <p:cNvPr id="4" name="Text Placeholder 3"/>
          <p:cNvSpPr>
            <a:spLocks noGrp="1"/>
          </p:cNvSpPr>
          <p:nvPr>
            <p:ph type="body" idx="1"/>
          </p:nvPr>
        </p:nvSpPr>
        <p:spPr>
          <a:xfrm>
            <a:off x="6417180" y="3068366"/>
            <a:ext cx="16392022" cy="9923103"/>
          </a:xfrm>
        </p:spPr>
        <p:txBody>
          <a:bodyPr>
            <a:normAutofit fontScale="92500" lnSpcReduction="10000"/>
          </a:bodyPr>
          <a:lstStyle/>
          <a:p>
            <a:pPr marL="0" lvl="3" indent="0">
              <a:lnSpc>
                <a:spcPct val="100000"/>
              </a:lnSpc>
              <a:buNone/>
            </a:pPr>
            <a:r>
              <a:rPr lang="en-CA" b="1" dirty="0">
                <a:solidFill>
                  <a:srgbClr val="000099"/>
                </a:solidFill>
                <a:latin typeface="Futura"/>
              </a:rPr>
              <a:t>Fundamentos jurídicos del Acuerdo de París</a:t>
            </a:r>
            <a:r>
              <a:rPr lang="en-CA" b="1" dirty="0">
                <a:latin typeface="Futura"/>
              </a:rPr>
              <a:t> </a:t>
            </a:r>
          </a:p>
          <a:p>
            <a:pPr marL="457200" lvl="1" indent="-457200">
              <a:lnSpc>
                <a:spcPct val="100000"/>
              </a:lnSpc>
              <a:buFont typeface="Arial" panose="020B0604020202020204" pitchFamily="34" charset="0"/>
              <a:buChar char="•"/>
            </a:pPr>
            <a:r>
              <a:rPr lang="en-CA" sz="3400" dirty="0">
                <a:latin typeface="Futura"/>
                <a:cs typeface="FUTURA MEDIUM" panose="020B0602020204020303"/>
              </a:rPr>
              <a:t>En esencia, el Acuerdo de París presenta un triángulo central de obligaciones: </a:t>
            </a:r>
          </a:p>
          <a:p>
            <a:pPr marL="997199" lvl="3" indent="-457200">
              <a:lnSpc>
                <a:spcPct val="100000"/>
              </a:lnSpc>
              <a:buFont typeface="Arial" panose="020B0604020202020204" pitchFamily="34" charset="0"/>
              <a:buChar char="•"/>
            </a:pPr>
            <a:r>
              <a:rPr lang="en-CA" sz="3400" dirty="0">
                <a:latin typeface="Futura"/>
                <a:cs typeface="FUTURA MEDIUM" panose="020B0602020204020303"/>
              </a:rPr>
              <a:t>(i) </a:t>
            </a:r>
            <a:r>
              <a:rPr lang="en-CA" sz="3400" b="1" dirty="0">
                <a:latin typeface="Futura"/>
                <a:cs typeface="FUTURA MEDIUM" panose="020B0602020204020303"/>
              </a:rPr>
              <a:t>los países se comprometen </a:t>
            </a:r>
            <a:r>
              <a:rPr lang="en-CA" sz="3400" dirty="0">
                <a:latin typeface="Futura"/>
                <a:cs typeface="FUTURA MEDIUM" panose="020B0602020204020303"/>
              </a:rPr>
              <a:t>a adoptar medidas determinadas a nivel nacional, cuantificables y progresivas para la mitigación y la adaptación al cambio climático, procurando alcanzar los 1,5 grados (arts. 2-3, arts. 4-6, arts. 7-8 del AP) </a:t>
            </a:r>
          </a:p>
          <a:p>
            <a:pPr marL="997199" lvl="3" indent="-457200">
              <a:lnSpc>
                <a:spcPct val="100000"/>
              </a:lnSpc>
              <a:buFont typeface="Arial" panose="020B0604020202020204" pitchFamily="34" charset="0"/>
              <a:buChar char="•"/>
            </a:pPr>
            <a:r>
              <a:rPr lang="en-CA" sz="3400" dirty="0">
                <a:latin typeface="Futura"/>
                <a:cs typeface="FUTURA MEDIUM" panose="020B0602020204020303"/>
              </a:rPr>
              <a:t>(ii)	estas </a:t>
            </a:r>
            <a:r>
              <a:rPr lang="en-CA" sz="3400" b="1" dirty="0">
                <a:latin typeface="Futura"/>
                <a:cs typeface="FUTURA MEDIUM" panose="020B0602020204020303"/>
              </a:rPr>
              <a:t>medidas se incentivan </a:t>
            </a:r>
            <a:r>
              <a:rPr lang="en-CA" sz="3400" dirty="0">
                <a:latin typeface="Futura"/>
                <a:cs typeface="FUTURA MEDIUM" panose="020B0602020204020303"/>
              </a:rPr>
              <a:t>mediante cambios en los flujos financieros y la consiguiente transferencia de tecnología, creación de capacidad, educación, diálogo facilitador y otras medidas de cooperación (arts. 9-12 del AP) </a:t>
            </a:r>
          </a:p>
          <a:p>
            <a:pPr marL="997199" lvl="3" indent="-457200">
              <a:lnSpc>
                <a:spcPct val="100000"/>
              </a:lnSpc>
              <a:buFont typeface="Arial" panose="020B0604020202020204" pitchFamily="34" charset="0"/>
              <a:buChar char="•"/>
            </a:pPr>
            <a:r>
              <a:rPr lang="en-CA" sz="3400" dirty="0">
                <a:latin typeface="Futura"/>
                <a:cs typeface="FUTURA MEDIUM" panose="020B0602020204020303"/>
              </a:rPr>
              <a:t>(iii)	</a:t>
            </a:r>
            <a:r>
              <a:rPr lang="en-CA" sz="3400" b="1" dirty="0">
                <a:latin typeface="Futura"/>
                <a:cs typeface="FUTURA MEDIUM" panose="020B0602020204020303"/>
              </a:rPr>
              <a:t>la rendición de cuentas se respalda </a:t>
            </a:r>
            <a:r>
              <a:rPr lang="en-CA" sz="3400" dirty="0">
                <a:latin typeface="Futura"/>
                <a:cs typeface="FUTURA MEDIUM" panose="020B0602020204020303"/>
              </a:rPr>
              <a:t>mediante la transparencia y la presentación de informes con bases comunes, el examen por pares, los balances periódicos, la participación pública y los mecanismos de cumplimiento (arts. 13-15 del AP) </a:t>
            </a:r>
          </a:p>
          <a:p>
            <a:pPr marL="457200" indent="-457200">
              <a:lnSpc>
                <a:spcPct val="100000"/>
              </a:lnSpc>
              <a:buFont typeface="Arial" panose="020B0604020202020204" pitchFamily="34" charset="0"/>
              <a:buChar char="•"/>
            </a:pPr>
            <a:r>
              <a:rPr lang="en-GB" sz="3400" dirty="0">
                <a:effectLst/>
                <a:latin typeface="Futura"/>
              </a:rPr>
              <a:t>El Acuerdo de París busca reforzar la CMNUCC, </a:t>
            </a:r>
            <a:r>
              <a:rPr lang="en-GB" sz="3400" dirty="0" err="1">
                <a:effectLst/>
                <a:latin typeface="Futura"/>
              </a:rPr>
              <a:t>es decir</a:t>
            </a:r>
            <a:r>
              <a:rPr lang="en-GB" sz="3400" dirty="0">
                <a:effectLst/>
                <a:latin typeface="Futura"/>
              </a:rPr>
              <a:t>, la «estabilización de las concentraciones de gases de efecto invernadero en la atmósfera a un nivel que impida interferencias antropógenas peligrosas en el sistema climático […] </a:t>
            </a:r>
            <a:r>
              <a:rPr lang="en-GB" sz="3400" i="1" dirty="0">
                <a:effectLst/>
                <a:latin typeface="Futura"/>
              </a:rPr>
              <a:t>de modo que los ecosistemas puedan adaptarse naturalmente al cambio climático, se asegure la producción de alimentos y el desarrollo económico prosiga de manera sostenible</a:t>
            </a:r>
            <a:r>
              <a:rPr lang="en-GB" sz="3400" dirty="0">
                <a:effectLst/>
                <a:latin typeface="Futura"/>
              </a:rPr>
              <a:t>» (</a:t>
            </a:r>
            <a:r>
              <a:rPr lang="en-GB" sz="3400" dirty="0">
                <a:latin typeface="Futura"/>
              </a:rPr>
              <a:t>art. 2 </a:t>
            </a:r>
            <a:r>
              <a:rPr lang="en-GB" sz="3400" dirty="0">
                <a:effectLst/>
                <a:latin typeface="Futura"/>
              </a:rPr>
              <a:t>de la CMNUCC) </a:t>
            </a:r>
            <a:endParaRPr lang="en-US" sz="3400" dirty="0">
              <a:latin typeface="Futura"/>
            </a:endParaRPr>
          </a:p>
          <a:p>
            <a:pPr marL="997199" lvl="3" indent="-457200">
              <a:lnSpc>
                <a:spcPct val="100000"/>
              </a:lnSpc>
              <a:buFont typeface="Arial" panose="020B0604020202020204" pitchFamily="34" charset="0"/>
              <a:buChar char="•"/>
            </a:pPr>
            <a:endParaRPr lang="en-CA" sz="3400" dirty="0"/>
          </a:p>
          <a:p>
            <a:pPr marL="457200" indent="-457200">
              <a:lnSpc>
                <a:spcPct val="100000"/>
              </a:lnSpc>
              <a:buFont typeface="Arial" panose="020B0604020202020204" pitchFamily="34" charset="0"/>
              <a:buChar char="•"/>
            </a:pPr>
            <a:endParaRPr lang="en-CA" dirty="0"/>
          </a:p>
        </p:txBody>
      </p:sp>
      <p:pic>
        <p:nvPicPr>
          <p:cNvPr id="6" name="Picture 2" descr="Image result for paris agreement logo transparent">
            <a:extLst>
              <a:ext uri="{FF2B5EF4-FFF2-40B4-BE49-F238E27FC236}">
                <a16:creationId xmlns:a16="http://schemas.microsoft.com/office/drawing/2014/main" id="{7CF7FBF9-BAFA-4725-8BA2-0660546AAAE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731362" y="414339"/>
            <a:ext cx="3006942" cy="248126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With &amp;#39;unstoppable&amp;#39; momentum, Paris climate pact set for early November  entry into force – UN chief | | UN News">
            <a:extLst>
              <a:ext uri="{FF2B5EF4-FFF2-40B4-BE49-F238E27FC236}">
                <a16:creationId xmlns:a16="http://schemas.microsoft.com/office/drawing/2014/main" id="{ED4676C6-629A-4AB8-BB50-205A80D127C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18562" y="3068366"/>
            <a:ext cx="4774748" cy="216292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MEPs vote to ratify Paris Agreement – EURACTIV.com">
            <a:extLst>
              <a:ext uri="{FF2B5EF4-FFF2-40B4-BE49-F238E27FC236}">
                <a16:creationId xmlns:a16="http://schemas.microsoft.com/office/drawing/2014/main" id="{0DFE495D-A5BD-4F77-B0E6-2626E1624136}"/>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18562" y="9068891"/>
            <a:ext cx="4774749" cy="3267371"/>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Paris Climate Agreement: Everything You Need to Know | NRDC">
            <a:extLst>
              <a:ext uri="{FF2B5EF4-FFF2-40B4-BE49-F238E27FC236}">
                <a16:creationId xmlns:a16="http://schemas.microsoft.com/office/drawing/2014/main" id="{0D44FDB6-37D0-41D5-B3C5-43612EEFFE2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18562" y="5746122"/>
            <a:ext cx="4774748" cy="22930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4841276"/>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NPUC Net Zero Global Goals">
            <a:extLst>
              <a:ext uri="{FF2B5EF4-FFF2-40B4-BE49-F238E27FC236}">
                <a16:creationId xmlns:a16="http://schemas.microsoft.com/office/drawing/2014/main" id="{F19281D7-4C06-4864-AF50-630C1C8845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19071" y="3403600"/>
            <a:ext cx="14035289" cy="9409430"/>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3">
            <a:extLst>
              <a:ext uri="{FF2B5EF4-FFF2-40B4-BE49-F238E27FC236}">
                <a16:creationId xmlns:a16="http://schemas.microsoft.com/office/drawing/2014/main" id="{CD3FD945-D145-48A1-B3CE-A205169B5C5F}"/>
              </a:ext>
            </a:extLst>
          </p:cNvPr>
          <p:cNvSpPr txBox="1">
            <a:spLocks/>
          </p:cNvSpPr>
          <p:nvPr/>
        </p:nvSpPr>
        <p:spPr>
          <a:xfrm>
            <a:off x="1230737" y="3403600"/>
            <a:ext cx="7494163" cy="9409430"/>
          </a:xfrm>
          <a:prstGeom prst="rect">
            <a:avLst/>
          </a:prstGeom>
          <a:solidFill>
            <a:schemeClr val="bg1">
              <a:lumMod val="95000"/>
            </a:schemeClr>
          </a:solidFill>
        </p:spPr>
        <p:txBody>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1pPr>
            <a:lvl2pPr marL="0" marR="0" indent="1714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2pPr>
            <a:lvl3pPr marL="0" marR="0" indent="3429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3pPr>
            <a:lvl4pPr marL="0" marR="0" indent="5143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4pPr>
            <a:lvl5pPr marL="0" marR="0" indent="6858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5pPr>
            <a:lvl6pPr marL="0" marR="0" indent="8572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6pPr>
            <a:lvl7pPr marL="0" marR="0" indent="10287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7pPr>
            <a:lvl8pPr marL="0" marR="0" indent="12001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8pPr>
            <a:lvl9pPr marL="0" marR="0" indent="13716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9pPr>
          </a:lstStyle>
          <a:p>
            <a:pPr>
              <a:spcAft>
                <a:spcPts val="1600"/>
              </a:spcAft>
            </a:pPr>
            <a:r>
              <a:rPr lang="en-CA" sz="3000" dirty="0">
                <a:solidFill>
                  <a:schemeClr val="tx1"/>
                </a:solidFill>
                <a:latin typeface="Futura"/>
                <a:ea typeface="Calibri" panose="020F0502020204030204" pitchFamily="34" charset="0"/>
                <a:cs typeface="Times New Roman" panose="02020603050405020304" pitchFamily="18" charset="0"/>
              </a:rPr>
              <a:t>La gran mayoría de los países se han comprometido a alcanzar el </a:t>
            </a:r>
            <a:r>
              <a:rPr lang="en-CA" sz="3000" b="1" dirty="0">
                <a:solidFill>
                  <a:schemeClr val="tx1"/>
                </a:solidFill>
                <a:latin typeface="Futura"/>
                <a:ea typeface="Calibri" panose="020F0502020204030204" pitchFamily="34" charset="0"/>
                <a:cs typeface="Times New Roman" panose="02020603050405020304" pitchFamily="18" charset="0"/>
              </a:rPr>
              <a:t>cero neto para 2050</a:t>
            </a:r>
            <a:r>
              <a:rPr lang="en-CA" sz="3000" dirty="0">
                <a:solidFill>
                  <a:schemeClr val="tx1"/>
                </a:solidFill>
                <a:latin typeface="Futura"/>
                <a:ea typeface="Calibri" panose="020F0502020204030204" pitchFamily="34" charset="0"/>
                <a:cs typeface="Times New Roman" panose="02020603050405020304" pitchFamily="18" charset="0"/>
              </a:rPr>
              <a:t>.</a:t>
            </a:r>
          </a:p>
          <a:p>
            <a:pPr>
              <a:spcAft>
                <a:spcPts val="1600"/>
              </a:spcAft>
            </a:pPr>
            <a:r>
              <a:rPr lang="en-CA" sz="3000" dirty="0">
                <a:solidFill>
                  <a:srgbClr val="000099"/>
                </a:solidFill>
                <a:latin typeface="Futura"/>
                <a:ea typeface="Calibri" panose="020F0502020204030204" pitchFamily="34" charset="0"/>
                <a:cs typeface="Times New Roman" panose="02020603050405020304" pitchFamily="18" charset="0"/>
              </a:rPr>
              <a:t>Las nuevas NDC 3.0 y los compromisos de cero neto del proceso de la COP30, </a:t>
            </a:r>
            <a:r>
              <a:rPr lang="en-CA" sz="3000" b="1" dirty="0">
                <a:solidFill>
                  <a:srgbClr val="000099"/>
                </a:solidFill>
                <a:latin typeface="Futura"/>
                <a:ea typeface="Calibri" panose="020F0502020204030204" pitchFamily="34" charset="0"/>
                <a:cs typeface="Times New Roman" panose="02020603050405020304" pitchFamily="18" charset="0"/>
              </a:rPr>
              <a:t>de aplicarse plenamente, conducen a un calentamiento mundial de 1,8 °C a 2,4 °C </a:t>
            </a:r>
            <a:r>
              <a:rPr lang="en-CA" sz="3000" dirty="0">
                <a:solidFill>
                  <a:srgbClr val="000099"/>
                </a:solidFill>
                <a:latin typeface="Futura"/>
                <a:ea typeface="Calibri" panose="020F0502020204030204" pitchFamily="34" charset="0"/>
                <a:cs typeface="Times New Roman" panose="02020603050405020304" pitchFamily="18" charset="0"/>
              </a:rPr>
              <a:t>para 2100, lo que exige </a:t>
            </a:r>
            <a:r>
              <a:rPr lang="en-CA" sz="3000" b="1" dirty="0">
                <a:solidFill>
                  <a:srgbClr val="000099"/>
                </a:solidFill>
                <a:latin typeface="Futura"/>
                <a:ea typeface="Calibri" panose="020F0502020204030204" pitchFamily="34" charset="0"/>
                <a:cs typeface="Times New Roman" panose="02020603050405020304" pitchFamily="18" charset="0"/>
              </a:rPr>
              <a:t>nuevos compromisos pronto</a:t>
            </a:r>
            <a:r>
              <a:rPr lang="en-CA" sz="3000" dirty="0">
                <a:solidFill>
                  <a:srgbClr val="000099"/>
                </a:solidFill>
                <a:latin typeface="Futura"/>
                <a:ea typeface="Calibri" panose="020F0502020204030204" pitchFamily="34" charset="0"/>
                <a:cs typeface="Times New Roman" panose="02020603050405020304" pitchFamily="18" charset="0"/>
              </a:rPr>
              <a:t>.</a:t>
            </a:r>
          </a:p>
          <a:p>
            <a:pPr>
              <a:spcAft>
                <a:spcPts val="1600"/>
              </a:spcAft>
            </a:pPr>
            <a:r>
              <a:rPr lang="en-CA" sz="3000" dirty="0">
                <a:solidFill>
                  <a:schemeClr val="tx1"/>
                </a:solidFill>
                <a:latin typeface="Futura"/>
                <a:ea typeface="Calibri" panose="020F0502020204030204" pitchFamily="34" charset="0"/>
                <a:cs typeface="Times New Roman" panose="02020603050405020304" pitchFamily="18" charset="0"/>
              </a:rPr>
              <a:t>El derecho y la gobernanza climáticos serán cruciales para el éxito de este proceso.</a:t>
            </a:r>
          </a:p>
          <a:p>
            <a:pPr>
              <a:spcAft>
                <a:spcPts val="1600"/>
              </a:spcAft>
            </a:pPr>
            <a:r>
              <a:rPr lang="en-CA" sz="3000" b="1" dirty="0">
                <a:solidFill>
                  <a:srgbClr val="000099"/>
                </a:solidFill>
                <a:latin typeface="Futura"/>
                <a:ea typeface="Calibri" panose="020F0502020204030204" pitchFamily="34" charset="0"/>
                <a:cs typeface="Times New Roman" panose="02020603050405020304" pitchFamily="18" charset="0"/>
              </a:rPr>
              <a:t>177 de las 192 NDC actuales priorizan explícitamente la reforma jurídica o institucional. </a:t>
            </a:r>
          </a:p>
          <a:p>
            <a:pPr>
              <a:spcAft>
                <a:spcPts val="1600"/>
              </a:spcAft>
            </a:pPr>
            <a:r>
              <a:rPr lang="en-GB" sz="3000" dirty="0">
                <a:latin typeface="Futura"/>
                <a:ea typeface="Calibri" panose="020F0502020204030204" pitchFamily="34" charset="0"/>
                <a:cs typeface="Times New Roman" panose="02020603050405020304" pitchFamily="18" charset="0"/>
              </a:rPr>
              <a:t>Incluye </a:t>
            </a:r>
            <a:r>
              <a:rPr lang="en-GB" sz="3000" b="1" dirty="0">
                <a:latin typeface="Futura"/>
                <a:ea typeface="Calibri" panose="020F0502020204030204" pitchFamily="34" charset="0"/>
                <a:cs typeface="Times New Roman" panose="02020603050405020304" pitchFamily="18" charset="0"/>
              </a:rPr>
              <a:t>137 de las 144 NDC 3.0</a:t>
            </a:r>
            <a:r>
              <a:rPr lang="en-GB" sz="3000" dirty="0">
                <a:latin typeface="Futura"/>
                <a:ea typeface="Calibri" panose="020F0502020204030204" pitchFamily="34" charset="0"/>
                <a:cs typeface="Times New Roman" panose="02020603050405020304" pitchFamily="18" charset="0"/>
              </a:rPr>
              <a:t>, la mitad de las cuales </a:t>
            </a:r>
            <a:r>
              <a:rPr lang="en-CA" sz="3000" dirty="0">
                <a:latin typeface="Futura"/>
                <a:ea typeface="Calibri" panose="020F0502020204030204" pitchFamily="34" charset="0"/>
                <a:cs typeface="Times New Roman" panose="02020603050405020304" pitchFamily="18" charset="0"/>
              </a:rPr>
              <a:t>solicitan creación de capacidad o financiación. </a:t>
            </a:r>
            <a:endParaRPr lang="en-CA" sz="1400" i="1" dirty="0">
              <a:solidFill>
                <a:schemeClr val="hlink"/>
              </a:solidFill>
              <a:latin typeface="Futura"/>
            </a:endParaRPr>
          </a:p>
          <a:p>
            <a:pPr>
              <a:spcAft>
                <a:spcPts val="1600"/>
              </a:spcAft>
            </a:pPr>
            <a:r>
              <a:rPr lang="en-CA" sz="1400" i="1" dirty="0">
                <a:solidFill>
                  <a:schemeClr val="hlink"/>
                </a:solidFill>
                <a:latin typeface="Futura"/>
              </a:rPr>
              <a:t>IEA World Energy Outlook 2021; The IEA at CoP 26; CISDL (Cordonier Segger, Molino, Todt et al)</a:t>
            </a:r>
          </a:p>
          <a:p>
            <a:pPr>
              <a:lnSpc>
                <a:spcPct val="107000"/>
              </a:lnSpc>
              <a:spcAft>
                <a:spcPts val="1600"/>
              </a:spcAft>
            </a:pPr>
            <a:endParaRPr lang="en-CA" sz="1400" i="1" dirty="0">
              <a:solidFill>
                <a:schemeClr val="hlink"/>
              </a:solidFill>
              <a:latin typeface="Futura Medium" panose="020B0602020204020303"/>
            </a:endParaRPr>
          </a:p>
          <a:p>
            <a:pPr algn="just">
              <a:lnSpc>
                <a:spcPct val="107000"/>
              </a:lnSpc>
              <a:spcAft>
                <a:spcPts val="1600"/>
              </a:spcAft>
            </a:pPr>
            <a:r>
              <a:rPr lang="en-CA" sz="2600" b="1" dirty="0">
                <a:latin typeface="Futura Medium" panose="020B0602020204020303"/>
                <a:ea typeface="Calibri" panose="020F0502020204030204" pitchFamily="34" charset="0"/>
                <a:cs typeface="Times New Roman" panose="02020603050405020304" pitchFamily="18" charset="0"/>
              </a:rPr>
              <a:t> </a:t>
            </a:r>
            <a:r>
              <a:rPr lang="en-CA" sz="2600" b="1" i="1" dirty="0">
                <a:solidFill>
                  <a:schemeClr val="hlink"/>
                </a:solidFill>
                <a:latin typeface="Futura Medium" panose="020B0602020204020303"/>
                <a:cs typeface="Times New Roman" panose="02020603050405020304" pitchFamily="18" charset="0"/>
              </a:rPr>
              <a:t> </a:t>
            </a:r>
            <a:endParaRPr lang="en-CA" sz="2600" i="1" dirty="0">
              <a:solidFill>
                <a:schemeClr val="hlink"/>
              </a:solidFill>
              <a:latin typeface="Futura Medium" panose="020B0602020204020303"/>
            </a:endParaRPr>
          </a:p>
          <a:p>
            <a:pPr hangingPunct="1">
              <a:lnSpc>
                <a:spcPct val="80000"/>
              </a:lnSpc>
              <a:buFont typeface="Wingdings" panose="05000000000000000000" pitchFamily="2" charset="2"/>
              <a:buNone/>
              <a:defRPr/>
            </a:pPr>
            <a:r>
              <a:rPr lang="en-CA" i="1" dirty="0">
                <a:solidFill>
                  <a:schemeClr val="hlink"/>
                </a:solidFill>
                <a:latin typeface="Futura Medium" panose="020B0602020204020303"/>
              </a:rPr>
              <a:t>	</a:t>
            </a:r>
          </a:p>
        </p:txBody>
      </p:sp>
      <p:sp>
        <p:nvSpPr>
          <p:cNvPr id="10" name="Title 2">
            <a:extLst>
              <a:ext uri="{FF2B5EF4-FFF2-40B4-BE49-F238E27FC236}">
                <a16:creationId xmlns:a16="http://schemas.microsoft.com/office/drawing/2014/main" id="{7D8BE48B-07C5-48CA-AAEB-940F4034F436}"/>
              </a:ext>
            </a:extLst>
          </p:cNvPr>
          <p:cNvSpPr txBox="1">
            <a:spLocks/>
          </p:cNvSpPr>
          <p:nvPr/>
        </p:nvSpPr>
        <p:spPr>
          <a:xfrm>
            <a:off x="1023687" y="1009650"/>
            <a:ext cx="22666492" cy="2165350"/>
          </a:xfrm>
          <a:prstGeom prst="rect">
            <a:avLst/>
          </a:prstGeom>
        </p:spPr>
        <p:txBody>
          <a:bodyPr/>
          <a:lstStyle>
            <a:lvl1pPr marL="0" marR="0" indent="0" algn="l" defTabSz="812800" latinLnBrk="0">
              <a:lnSpc>
                <a:spcPct val="80000"/>
              </a:lnSpc>
              <a:spcBef>
                <a:spcPts val="0"/>
              </a:spcBef>
              <a:spcAft>
                <a:spcPts val="0"/>
              </a:spcAft>
              <a:buClr>
                <a:srgbClr val="ABAEAD"/>
              </a:buClr>
              <a:buSzTx/>
              <a:buFontTx/>
              <a:buNone/>
              <a:tabLst/>
              <a:defRPr sz="6600" b="0" i="0" u="none" strike="noStrike" cap="none" spc="0" baseline="0">
                <a:ln>
                  <a:noFill/>
                </a:ln>
                <a:solidFill>
                  <a:schemeClr val="accent1">
                    <a:lumMod val="75000"/>
                  </a:schemeClr>
                </a:solidFill>
                <a:uFillTx/>
                <a:latin typeface="Futura Medium"/>
                <a:ea typeface="Futura"/>
                <a:cs typeface="Futura"/>
                <a:sym typeface="Futura"/>
              </a:defRPr>
            </a:lvl1pPr>
            <a:lvl2pPr marL="0" marR="0" indent="228600" algn="l" defTabSz="812800" latinLnBrk="0">
              <a:lnSpc>
                <a:spcPct val="80000"/>
              </a:lnSpc>
              <a:spcBef>
                <a:spcPts val="0"/>
              </a:spcBef>
              <a:spcAft>
                <a:spcPts val="0"/>
              </a:spcAft>
              <a:buClr>
                <a:srgbClr val="ABAEAD"/>
              </a:buClr>
              <a:buSzTx/>
              <a:buFontTx/>
              <a:buNone/>
              <a:tabLst/>
              <a:defRPr sz="18000" b="0" i="0" u="none" strike="noStrike" cap="none" spc="0" baseline="0">
                <a:ln>
                  <a:noFill/>
                </a:ln>
                <a:solidFill>
                  <a:srgbClr val="000000"/>
                </a:solidFill>
                <a:uFillTx/>
                <a:latin typeface="Futura"/>
                <a:ea typeface="Futura"/>
                <a:cs typeface="Futura"/>
                <a:sym typeface="Futura"/>
              </a:defRPr>
            </a:lvl2pPr>
            <a:lvl3pPr marL="0" marR="0" indent="457200" algn="l" defTabSz="812800" latinLnBrk="0">
              <a:lnSpc>
                <a:spcPct val="80000"/>
              </a:lnSpc>
              <a:spcBef>
                <a:spcPts val="0"/>
              </a:spcBef>
              <a:spcAft>
                <a:spcPts val="0"/>
              </a:spcAft>
              <a:buClr>
                <a:srgbClr val="ABAEAD"/>
              </a:buClr>
              <a:buSzTx/>
              <a:buFontTx/>
              <a:buNone/>
              <a:tabLst/>
              <a:defRPr sz="18000" b="0" i="0" u="none" strike="noStrike" cap="none" spc="0" baseline="0">
                <a:ln>
                  <a:noFill/>
                </a:ln>
                <a:solidFill>
                  <a:srgbClr val="000000"/>
                </a:solidFill>
                <a:uFillTx/>
                <a:latin typeface="Futura"/>
                <a:ea typeface="Futura"/>
                <a:cs typeface="Futura"/>
                <a:sym typeface="Futura"/>
              </a:defRPr>
            </a:lvl3pPr>
            <a:lvl4pPr marL="0" marR="0" indent="685800" algn="l" defTabSz="812800" latinLnBrk="0">
              <a:lnSpc>
                <a:spcPct val="80000"/>
              </a:lnSpc>
              <a:spcBef>
                <a:spcPts val="0"/>
              </a:spcBef>
              <a:spcAft>
                <a:spcPts val="0"/>
              </a:spcAft>
              <a:buClr>
                <a:srgbClr val="ABAEAD"/>
              </a:buClr>
              <a:buSzTx/>
              <a:buFontTx/>
              <a:buNone/>
              <a:tabLst/>
              <a:defRPr sz="18000" b="0" i="0" u="none" strike="noStrike" cap="none" spc="0" baseline="0">
                <a:ln>
                  <a:noFill/>
                </a:ln>
                <a:solidFill>
                  <a:srgbClr val="000000"/>
                </a:solidFill>
                <a:uFillTx/>
                <a:latin typeface="Futura"/>
                <a:ea typeface="Futura"/>
                <a:cs typeface="Futura"/>
                <a:sym typeface="Futura"/>
              </a:defRPr>
            </a:lvl4pPr>
            <a:lvl5pPr marL="0" marR="0" indent="914400" algn="l" defTabSz="812800" latinLnBrk="0">
              <a:lnSpc>
                <a:spcPct val="80000"/>
              </a:lnSpc>
              <a:spcBef>
                <a:spcPts val="0"/>
              </a:spcBef>
              <a:spcAft>
                <a:spcPts val="0"/>
              </a:spcAft>
              <a:buClr>
                <a:srgbClr val="ABAEAD"/>
              </a:buClr>
              <a:buSzTx/>
              <a:buFontTx/>
              <a:buNone/>
              <a:tabLst/>
              <a:defRPr sz="18000" b="0" i="0" u="none" strike="noStrike" cap="none" spc="0" baseline="0">
                <a:ln>
                  <a:noFill/>
                </a:ln>
                <a:solidFill>
                  <a:srgbClr val="000000"/>
                </a:solidFill>
                <a:uFillTx/>
                <a:latin typeface="Futura"/>
                <a:ea typeface="Futura"/>
                <a:cs typeface="Futura"/>
                <a:sym typeface="Futura"/>
              </a:defRPr>
            </a:lvl5pPr>
            <a:lvl6pPr marL="0" marR="0" indent="1143000" algn="l" defTabSz="812800" latinLnBrk="0">
              <a:lnSpc>
                <a:spcPct val="80000"/>
              </a:lnSpc>
              <a:spcBef>
                <a:spcPts val="0"/>
              </a:spcBef>
              <a:spcAft>
                <a:spcPts val="0"/>
              </a:spcAft>
              <a:buClr>
                <a:srgbClr val="ABAEAD"/>
              </a:buClr>
              <a:buSzTx/>
              <a:buFontTx/>
              <a:buNone/>
              <a:tabLst/>
              <a:defRPr sz="18000" b="0" i="0" u="none" strike="noStrike" cap="none" spc="0" baseline="0">
                <a:ln>
                  <a:noFill/>
                </a:ln>
                <a:solidFill>
                  <a:srgbClr val="000000"/>
                </a:solidFill>
                <a:uFillTx/>
                <a:latin typeface="Futura"/>
                <a:ea typeface="Futura"/>
                <a:cs typeface="Futura"/>
                <a:sym typeface="Futura"/>
              </a:defRPr>
            </a:lvl6pPr>
            <a:lvl7pPr marL="0" marR="0" indent="1371600" algn="l" defTabSz="812800" latinLnBrk="0">
              <a:lnSpc>
                <a:spcPct val="80000"/>
              </a:lnSpc>
              <a:spcBef>
                <a:spcPts val="0"/>
              </a:spcBef>
              <a:spcAft>
                <a:spcPts val="0"/>
              </a:spcAft>
              <a:buClr>
                <a:srgbClr val="ABAEAD"/>
              </a:buClr>
              <a:buSzTx/>
              <a:buFontTx/>
              <a:buNone/>
              <a:tabLst/>
              <a:defRPr sz="18000" b="0" i="0" u="none" strike="noStrike" cap="none" spc="0" baseline="0">
                <a:ln>
                  <a:noFill/>
                </a:ln>
                <a:solidFill>
                  <a:srgbClr val="000000"/>
                </a:solidFill>
                <a:uFillTx/>
                <a:latin typeface="Futura"/>
                <a:ea typeface="Futura"/>
                <a:cs typeface="Futura"/>
                <a:sym typeface="Futura"/>
              </a:defRPr>
            </a:lvl7pPr>
            <a:lvl8pPr marL="0" marR="0" indent="1600200" algn="l" defTabSz="812800" latinLnBrk="0">
              <a:lnSpc>
                <a:spcPct val="80000"/>
              </a:lnSpc>
              <a:spcBef>
                <a:spcPts val="0"/>
              </a:spcBef>
              <a:spcAft>
                <a:spcPts val="0"/>
              </a:spcAft>
              <a:buClr>
                <a:srgbClr val="ABAEAD"/>
              </a:buClr>
              <a:buSzTx/>
              <a:buFontTx/>
              <a:buNone/>
              <a:tabLst/>
              <a:defRPr sz="18000" b="0" i="0" u="none" strike="noStrike" cap="none" spc="0" baseline="0">
                <a:ln>
                  <a:noFill/>
                </a:ln>
                <a:solidFill>
                  <a:srgbClr val="000000"/>
                </a:solidFill>
                <a:uFillTx/>
                <a:latin typeface="Futura"/>
                <a:ea typeface="Futura"/>
                <a:cs typeface="Futura"/>
                <a:sym typeface="Futura"/>
              </a:defRPr>
            </a:lvl8pPr>
            <a:lvl9pPr marL="0" marR="0" indent="1828800" algn="l" defTabSz="812800" latinLnBrk="0">
              <a:lnSpc>
                <a:spcPct val="80000"/>
              </a:lnSpc>
              <a:spcBef>
                <a:spcPts val="0"/>
              </a:spcBef>
              <a:spcAft>
                <a:spcPts val="0"/>
              </a:spcAft>
              <a:buClr>
                <a:srgbClr val="ABAEAD"/>
              </a:buClr>
              <a:buSzTx/>
              <a:buFontTx/>
              <a:buNone/>
              <a:tabLst/>
              <a:defRPr sz="18000" b="0" i="0" u="none" strike="noStrike" cap="none" spc="0" baseline="0">
                <a:ln>
                  <a:noFill/>
                </a:ln>
                <a:solidFill>
                  <a:srgbClr val="000000"/>
                </a:solidFill>
                <a:uFillTx/>
                <a:latin typeface="Futura"/>
                <a:ea typeface="Futura"/>
                <a:cs typeface="Futura"/>
                <a:sym typeface="Futura"/>
              </a:defRPr>
            </a:lvl9pPr>
          </a:lstStyle>
          <a:p>
            <a:pPr hangingPunct="1"/>
            <a:r>
              <a:rPr lang="en-CA" sz="6000" b="1" dirty="0">
                <a:solidFill>
                  <a:srgbClr val="000099"/>
                </a:solidFill>
                <a:latin typeface="Futura"/>
              </a:rPr>
              <a:t>La carrera hacia el cero neto y la carrera hacia la resiliencia exigen una amplia reforma jurídica e institucional </a:t>
            </a:r>
          </a:p>
        </p:txBody>
      </p:sp>
    </p:spTree>
    <p:extLst>
      <p:ext uri="{BB962C8B-B14F-4D97-AF65-F5344CB8AC3E}">
        <p14:creationId xmlns:p14="http://schemas.microsoft.com/office/powerpoint/2010/main" val="1831626294"/>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B2C015-AC31-09D9-330D-47AD0145B8B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6D15541-4018-4AA3-2772-9D2E02B1F23D}"/>
              </a:ext>
            </a:extLst>
          </p:cNvPr>
          <p:cNvSpPr>
            <a:spLocks noGrp="1"/>
          </p:cNvSpPr>
          <p:nvPr>
            <p:ph type="title"/>
          </p:nvPr>
        </p:nvSpPr>
        <p:spPr>
          <a:xfrm>
            <a:off x="732195" y="101464"/>
            <a:ext cx="22242672" cy="1524001"/>
          </a:xfrm>
        </p:spPr>
        <p:txBody>
          <a:bodyPr>
            <a:normAutofit/>
          </a:bodyPr>
          <a:lstStyle/>
          <a:p>
            <a:r>
              <a:rPr lang="en-CA" sz="5200" b="1" dirty="0">
                <a:solidFill>
                  <a:srgbClr val="000099"/>
                </a:solidFill>
                <a:latin typeface="Futura"/>
              </a:rPr>
              <a:t>Biosfera: innovaciones jurídicas para el desarrollo sostenible </a:t>
            </a:r>
          </a:p>
        </p:txBody>
      </p:sp>
      <p:sp>
        <p:nvSpPr>
          <p:cNvPr id="14" name="Text Placeholder 3">
            <a:extLst>
              <a:ext uri="{FF2B5EF4-FFF2-40B4-BE49-F238E27FC236}">
                <a16:creationId xmlns:a16="http://schemas.microsoft.com/office/drawing/2014/main" id="{07C68F97-CDCD-9985-7BE3-83BD89E614CC}"/>
              </a:ext>
            </a:extLst>
          </p:cNvPr>
          <p:cNvSpPr txBox="1">
            <a:spLocks/>
          </p:cNvSpPr>
          <p:nvPr/>
        </p:nvSpPr>
        <p:spPr>
          <a:xfrm>
            <a:off x="732195" y="1625465"/>
            <a:ext cx="16900712" cy="10816820"/>
          </a:xfrm>
          <a:prstGeom prst="rect">
            <a:avLst/>
          </a:prstGeom>
        </p:spPr>
        <p:txBody>
          <a:bodyPr/>
          <a:lstStyle>
            <a:lvl1pPr marL="0" marR="0" indent="0" algn="l" defTabSz="812800" latinLnBrk="0">
              <a:lnSpc>
                <a:spcPct val="15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Garamond" panose="02020404030301010803" pitchFamily="18" charset="0"/>
                <a:ea typeface="Futura"/>
                <a:cs typeface="Futura"/>
                <a:sym typeface="Futura"/>
              </a:defRPr>
            </a:lvl1pPr>
            <a:lvl2pPr marL="0" marR="0" indent="0" algn="l" defTabSz="812800" latinLnBrk="0">
              <a:lnSpc>
                <a:spcPct val="15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2pPr>
            <a:lvl3pPr marL="0" marR="0" indent="0" algn="l" defTabSz="812800" latinLnBrk="0">
              <a:lnSpc>
                <a:spcPct val="150000"/>
              </a:lnSpc>
              <a:spcBef>
                <a:spcPts val="1200"/>
              </a:spcBef>
              <a:spcAft>
                <a:spcPts val="0"/>
              </a:spcAft>
              <a:buClrTx/>
              <a:buSzTx/>
              <a:buFontTx/>
              <a:buNone/>
              <a:tabLst/>
              <a:defRPr sz="3200" b="0" i="0" u="none" strike="noStrike" cap="none" spc="0" baseline="0">
                <a:ln>
                  <a:noFill/>
                </a:ln>
                <a:solidFill>
                  <a:srgbClr val="000000"/>
                </a:solidFill>
                <a:uFillTx/>
                <a:latin typeface="Futura"/>
                <a:ea typeface="Futura"/>
                <a:cs typeface="Futura"/>
                <a:sym typeface="Futura"/>
              </a:defRPr>
            </a:lvl3pPr>
            <a:lvl4pPr marL="539999" marR="0" indent="-539999" algn="l" defTabSz="812800" latinLnBrk="0">
              <a:lnSpc>
                <a:spcPct val="150000"/>
              </a:lnSpc>
              <a:spcBef>
                <a:spcPts val="1200"/>
              </a:spcBef>
              <a:spcAft>
                <a:spcPts val="0"/>
              </a:spcAft>
              <a:buClr>
                <a:schemeClr val="accent1"/>
              </a:buClr>
              <a:buSzPct val="100000"/>
              <a:buFont typeface="Wingdings" charset="2"/>
              <a:buChar char="§"/>
              <a:tabLst/>
              <a:defRPr sz="3200" b="0" i="0" u="none" strike="noStrike" cap="none" spc="0" baseline="0">
                <a:ln>
                  <a:noFill/>
                </a:ln>
                <a:solidFill>
                  <a:srgbClr val="000000"/>
                </a:solidFill>
                <a:uFillTx/>
                <a:latin typeface="Garamond" panose="02020404030301010803" pitchFamily="18" charset="0"/>
                <a:ea typeface="Futura"/>
                <a:cs typeface="Futura"/>
                <a:sym typeface="Futura"/>
              </a:defRPr>
            </a:lvl4pPr>
            <a:lvl5pPr marL="540000" marR="0" indent="-539999" algn="l" defTabSz="812800" latinLnBrk="0">
              <a:lnSpc>
                <a:spcPct val="100000"/>
              </a:lnSpc>
              <a:spcBef>
                <a:spcPts val="1200"/>
              </a:spcBef>
              <a:spcAft>
                <a:spcPts val="0"/>
              </a:spcAft>
              <a:buClr>
                <a:srgbClr val="F4336B"/>
              </a:buClr>
              <a:buSzPct val="100000"/>
              <a:buFontTx/>
              <a:buChar char="—"/>
              <a:tabLst/>
              <a:defRPr sz="3200" b="0" i="0" u="none" strike="noStrike" cap="none" spc="0" baseline="0">
                <a:ln>
                  <a:noFill/>
                </a:ln>
                <a:solidFill>
                  <a:srgbClr val="000000"/>
                </a:solidFill>
                <a:uFillTx/>
                <a:latin typeface="Futura"/>
                <a:ea typeface="Futura"/>
                <a:cs typeface="Futura"/>
                <a:sym typeface="Futura"/>
              </a:defRPr>
            </a:lvl5pPr>
            <a:lvl6pPr marL="0" marR="0" indent="355600" algn="l" defTabSz="812800" latinLnBrk="0">
              <a:lnSpc>
                <a:spcPct val="8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6pPr>
            <a:lvl7pPr marL="0" marR="0" indent="711200" algn="l" defTabSz="812800" latinLnBrk="0">
              <a:lnSpc>
                <a:spcPct val="8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7pPr>
            <a:lvl8pPr marL="0" marR="0" indent="1066800" algn="l" defTabSz="812800" latinLnBrk="0">
              <a:lnSpc>
                <a:spcPct val="8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8pPr>
            <a:lvl9pPr marL="0" marR="0" indent="1422400" algn="l" defTabSz="812800" latinLnBrk="0">
              <a:lnSpc>
                <a:spcPct val="8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9pPr>
          </a:lstStyle>
          <a:p>
            <a:pPr hangingPunct="1">
              <a:lnSpc>
                <a:spcPct val="100000"/>
              </a:lnSpc>
              <a:spcBef>
                <a:spcPts val="600"/>
              </a:spcBef>
            </a:pPr>
            <a:r>
              <a:rPr lang="en-CA" sz="2600" b="1" dirty="0">
                <a:solidFill>
                  <a:srgbClr val="40804E"/>
                </a:solidFill>
                <a:latin typeface="Futura"/>
              </a:rPr>
              <a:t>Metas de los ODS </a:t>
            </a:r>
          </a:p>
          <a:p>
            <a:pPr marL="457200" indent="-457200" hangingPunct="1">
              <a:lnSpc>
                <a:spcPct val="100000"/>
              </a:lnSpc>
              <a:spcBef>
                <a:spcPts val="600"/>
              </a:spcBef>
              <a:buFont typeface="Arial" panose="020B0604020202020204" pitchFamily="34" charset="0"/>
              <a:buChar char="•"/>
            </a:pPr>
            <a:r>
              <a:rPr lang="en-CA" sz="2600" b="1" dirty="0">
                <a:latin typeface="Futura"/>
              </a:rPr>
              <a:t>ODS 6.1: </a:t>
            </a:r>
            <a:r>
              <a:rPr lang="en-CA" sz="2600" dirty="0">
                <a:latin typeface="Futura"/>
              </a:rPr>
              <a:t>Lograr el acceso universal a agua potable segura y asequible</a:t>
            </a:r>
          </a:p>
          <a:p>
            <a:pPr marL="457200" indent="-457200" hangingPunct="1">
              <a:lnSpc>
                <a:spcPct val="100000"/>
              </a:lnSpc>
              <a:spcBef>
                <a:spcPts val="600"/>
              </a:spcBef>
              <a:buFont typeface="Arial" panose="020B0604020202020204" pitchFamily="34" charset="0"/>
              <a:buChar char="•"/>
            </a:pPr>
            <a:r>
              <a:rPr lang="en-CA" sz="2600" b="1" dirty="0">
                <a:latin typeface="Futura"/>
              </a:rPr>
              <a:t>ODS 7.2: </a:t>
            </a:r>
            <a:r>
              <a:rPr lang="en-CA" sz="2600" dirty="0">
                <a:latin typeface="Futura"/>
              </a:rPr>
              <a:t>Aumentar considerablemente la proporción de energía renovable a nivel mundial</a:t>
            </a:r>
          </a:p>
          <a:p>
            <a:pPr marL="457200" indent="-457200" hangingPunct="1">
              <a:lnSpc>
                <a:spcPct val="100000"/>
              </a:lnSpc>
              <a:spcBef>
                <a:spcPts val="600"/>
              </a:spcBef>
              <a:buFont typeface="Arial" panose="020B0604020202020204" pitchFamily="34" charset="0"/>
              <a:buChar char="•"/>
            </a:pPr>
            <a:r>
              <a:rPr lang="en-CA" sz="2600" b="1" dirty="0">
                <a:latin typeface="Futura"/>
              </a:rPr>
              <a:t>ODS 13.2: </a:t>
            </a:r>
            <a:r>
              <a:rPr lang="en-CA" sz="2600" dirty="0">
                <a:latin typeface="Futura"/>
              </a:rPr>
              <a:t>Integrar medidas relativas al cambio climático en las políticas y la planificación</a:t>
            </a:r>
          </a:p>
          <a:p>
            <a:pPr marL="457200" indent="-457200" hangingPunct="1">
              <a:lnSpc>
                <a:spcPct val="100000"/>
              </a:lnSpc>
              <a:spcBef>
                <a:spcPts val="600"/>
              </a:spcBef>
              <a:buFont typeface="Arial" panose="020B0604020202020204" pitchFamily="34" charset="0"/>
              <a:buChar char="•"/>
            </a:pPr>
            <a:r>
              <a:rPr lang="en-CA" sz="2600" b="1" dirty="0">
                <a:latin typeface="Futura"/>
              </a:rPr>
              <a:t>ODS 14.2: </a:t>
            </a:r>
            <a:r>
              <a:rPr lang="en-CA" sz="2600" dirty="0">
                <a:latin typeface="Futura"/>
              </a:rPr>
              <a:t>Proteger y restaurar los ecosistemas marinos y costeros</a:t>
            </a:r>
          </a:p>
          <a:p>
            <a:pPr marL="457200" indent="-457200" hangingPunct="1">
              <a:lnSpc>
                <a:spcPct val="100000"/>
              </a:lnSpc>
              <a:spcBef>
                <a:spcPts val="600"/>
              </a:spcBef>
              <a:buFont typeface="Arial" panose="020B0604020202020204" pitchFamily="34" charset="0"/>
              <a:buChar char="•"/>
            </a:pPr>
            <a:r>
              <a:rPr lang="en-CA" sz="2600" b="1" dirty="0">
                <a:latin typeface="Futura"/>
              </a:rPr>
              <a:t>ODS 15.1: </a:t>
            </a:r>
            <a:r>
              <a:rPr lang="en-CA" sz="2600" dirty="0">
                <a:latin typeface="Futura"/>
              </a:rPr>
              <a:t>Conservar y restaurar los ecosistemas terrestres y de agua dulce</a:t>
            </a:r>
            <a:endParaRPr lang="en-CA" sz="2600" dirty="0">
              <a:solidFill>
                <a:srgbClr val="40804E"/>
              </a:solidFill>
              <a:latin typeface="Futura"/>
            </a:endParaRPr>
          </a:p>
          <a:p>
            <a:pPr hangingPunct="1">
              <a:lnSpc>
                <a:spcPct val="100000"/>
              </a:lnSpc>
            </a:pPr>
            <a:endParaRPr lang="en-CA" sz="2600" b="1" dirty="0">
              <a:solidFill>
                <a:srgbClr val="40804E"/>
              </a:solidFill>
              <a:latin typeface="Futura"/>
            </a:endParaRPr>
          </a:p>
          <a:p>
            <a:pPr hangingPunct="1">
              <a:lnSpc>
                <a:spcPct val="100000"/>
              </a:lnSpc>
            </a:pPr>
            <a:r>
              <a:rPr lang="en-CA" sz="2600" b="1" dirty="0">
                <a:solidFill>
                  <a:srgbClr val="40804E"/>
                </a:solidFill>
                <a:latin typeface="Futura"/>
              </a:rPr>
              <a:t>Ejemplos de obligaciones convencionales </a:t>
            </a:r>
          </a:p>
          <a:p>
            <a:pPr marL="457200" indent="-457200" hangingPunct="1">
              <a:lnSpc>
                <a:spcPct val="100000"/>
              </a:lnSpc>
              <a:spcBef>
                <a:spcPts val="600"/>
              </a:spcBef>
              <a:buFont typeface="Arial" panose="020B0604020202020204" pitchFamily="34" charset="0"/>
              <a:buChar char="•"/>
            </a:pPr>
            <a:r>
              <a:rPr lang="en-CA" sz="2600" b="1" dirty="0">
                <a:latin typeface="Futura"/>
              </a:rPr>
              <a:t>Acuerdo de París, art. 2(1): </a:t>
            </a:r>
            <a:r>
              <a:rPr lang="en-CA" sz="2600" dirty="0">
                <a:latin typeface="Futura"/>
              </a:rPr>
              <a:t>«limitar el aumento de la temperatura a 1,5 °C con respecto a los niveles preindustriales»</a:t>
            </a:r>
          </a:p>
          <a:p>
            <a:pPr marL="457200" indent="-457200" hangingPunct="1">
              <a:lnSpc>
                <a:spcPct val="100000"/>
              </a:lnSpc>
              <a:spcBef>
                <a:spcPts val="600"/>
              </a:spcBef>
              <a:buFont typeface="Arial" panose="020B0604020202020204" pitchFamily="34" charset="0"/>
              <a:buChar char="•"/>
            </a:pPr>
            <a:r>
              <a:rPr lang="en-CA" sz="2600" b="1" dirty="0">
                <a:latin typeface="Futura"/>
              </a:rPr>
              <a:t>Convenio sobre la Diversidad Biológica, art. 1: </a:t>
            </a:r>
            <a:r>
              <a:rPr lang="en-CA" sz="2600" dirty="0">
                <a:latin typeface="Futura"/>
              </a:rPr>
              <a:t>«conservación de la diversidad biológica, utilización sostenible de sus componentes y participación justa y equitativa en los beneficios»</a:t>
            </a:r>
          </a:p>
          <a:p>
            <a:pPr marL="457200" indent="-457200" hangingPunct="1">
              <a:lnSpc>
                <a:spcPct val="100000"/>
              </a:lnSpc>
              <a:spcBef>
                <a:spcPts val="600"/>
              </a:spcBef>
              <a:buFont typeface="Arial" panose="020B0604020202020204" pitchFamily="34" charset="0"/>
              <a:buChar char="•"/>
            </a:pPr>
            <a:r>
              <a:rPr lang="en-CA" sz="2600" b="1" dirty="0">
                <a:latin typeface="Futura"/>
              </a:rPr>
              <a:t>Convención de la ONU sobre el Derecho del Mar, art. 192: </a:t>
            </a:r>
            <a:r>
              <a:rPr lang="en-CA" sz="2600" dirty="0">
                <a:latin typeface="Futura"/>
              </a:rPr>
              <a:t>«proteger y preservar el medio marino»</a:t>
            </a:r>
          </a:p>
          <a:p>
            <a:pPr marL="457200" indent="-457200" hangingPunct="1">
              <a:lnSpc>
                <a:spcPct val="100000"/>
              </a:lnSpc>
              <a:spcBef>
                <a:spcPts val="600"/>
              </a:spcBef>
              <a:buFont typeface="Arial" panose="020B0604020202020204" pitchFamily="34" charset="0"/>
              <a:buChar char="•"/>
            </a:pPr>
            <a:r>
              <a:rPr lang="en-CA" sz="2600" b="1" dirty="0">
                <a:latin typeface="Futura"/>
              </a:rPr>
              <a:t>Convención de Ramsar, art. 3(1): </a:t>
            </a:r>
            <a:r>
              <a:rPr lang="en-CA" sz="2600" dirty="0">
                <a:latin typeface="Futura"/>
              </a:rPr>
              <a:t>«uso racional de los humedales y sus recursos»</a:t>
            </a:r>
          </a:p>
          <a:p>
            <a:pPr marL="457200" indent="-457200" hangingPunct="1">
              <a:lnSpc>
                <a:spcPct val="100000"/>
              </a:lnSpc>
              <a:spcBef>
                <a:spcPts val="600"/>
              </a:spcBef>
              <a:buFont typeface="Arial" panose="020B0604020202020204" pitchFamily="34" charset="0"/>
              <a:buChar char="•"/>
            </a:pPr>
            <a:r>
              <a:rPr lang="en-CA" sz="2600" b="1" dirty="0">
                <a:latin typeface="Futura"/>
              </a:rPr>
              <a:t>Convenio de Estocolmo sobre COP: </a:t>
            </a:r>
            <a:r>
              <a:rPr lang="en-CA" sz="2600" dirty="0">
                <a:latin typeface="Futura"/>
              </a:rPr>
              <a:t>«proteger la salud humana y el medio ambiente de los contaminantes orgánicos persistentes»</a:t>
            </a:r>
          </a:p>
          <a:p>
            <a:pPr hangingPunct="1">
              <a:lnSpc>
                <a:spcPct val="100000"/>
              </a:lnSpc>
              <a:spcBef>
                <a:spcPts val="600"/>
              </a:spcBef>
            </a:pPr>
            <a:endParaRPr lang="en-CA" sz="2600" b="1" dirty="0">
              <a:solidFill>
                <a:srgbClr val="40804E"/>
              </a:solidFill>
              <a:latin typeface="Futura"/>
            </a:endParaRPr>
          </a:p>
          <a:p>
            <a:pPr hangingPunct="1">
              <a:lnSpc>
                <a:spcPct val="100000"/>
              </a:lnSpc>
              <a:spcBef>
                <a:spcPts val="600"/>
              </a:spcBef>
            </a:pPr>
            <a:r>
              <a:rPr lang="en-CA" sz="2600" b="1" dirty="0">
                <a:solidFill>
                  <a:srgbClr val="40804E"/>
                </a:solidFill>
                <a:latin typeface="Futura"/>
              </a:rPr>
              <a:t>Ejemplos de facilitadores jurídicos y de política </a:t>
            </a:r>
          </a:p>
          <a:p>
            <a:pPr marL="457200" indent="-457200" hangingPunct="1">
              <a:lnSpc>
                <a:spcPct val="100000"/>
              </a:lnSpc>
              <a:spcBef>
                <a:spcPts val="600"/>
              </a:spcBef>
              <a:buFont typeface="Arial" panose="020B0604020202020204" pitchFamily="34" charset="0"/>
              <a:buChar char="•"/>
            </a:pPr>
            <a:r>
              <a:rPr lang="en-CA" sz="2600" dirty="0">
                <a:latin typeface="Futura"/>
              </a:rPr>
              <a:t>Leyes de gestión de recursos hídricos, reglamentos de protección de cuencas</a:t>
            </a:r>
          </a:p>
          <a:p>
            <a:pPr marL="457200" indent="-457200" hangingPunct="1">
              <a:lnSpc>
                <a:spcPct val="100000"/>
              </a:lnSpc>
              <a:spcBef>
                <a:spcPts val="600"/>
              </a:spcBef>
              <a:buFont typeface="Arial" panose="020B0604020202020204" pitchFamily="34" charset="0"/>
              <a:buChar char="•"/>
            </a:pPr>
            <a:r>
              <a:rPr lang="en-CA" sz="2600" dirty="0">
                <a:latin typeface="Futura"/>
              </a:rPr>
              <a:t>Mandatos de energía renovable, tarifas reguladas, mecanismos de fijación del precio del carbono</a:t>
            </a:r>
          </a:p>
          <a:p>
            <a:pPr marL="457200" indent="-457200" hangingPunct="1">
              <a:lnSpc>
                <a:spcPct val="100000"/>
              </a:lnSpc>
              <a:spcBef>
                <a:spcPts val="600"/>
              </a:spcBef>
              <a:buFont typeface="Arial" panose="020B0604020202020204" pitchFamily="34" charset="0"/>
              <a:buChar char="•"/>
            </a:pPr>
            <a:r>
              <a:rPr lang="en-CA" sz="2600" dirty="0">
                <a:latin typeface="Futura"/>
              </a:rPr>
              <a:t>Leyes de cambio climático con metas de emisiones vinculantes, requisitos de planificación de la adaptación</a:t>
            </a:r>
          </a:p>
          <a:p>
            <a:pPr marL="457200" indent="-457200" hangingPunct="1">
              <a:lnSpc>
                <a:spcPct val="100000"/>
              </a:lnSpc>
              <a:spcBef>
                <a:spcPts val="600"/>
              </a:spcBef>
              <a:buFont typeface="Arial" panose="020B0604020202020204" pitchFamily="34" charset="0"/>
              <a:buChar char="•"/>
            </a:pPr>
            <a:r>
              <a:rPr lang="en-CA" sz="2600" dirty="0">
                <a:latin typeface="Futura"/>
              </a:rPr>
              <a:t>Designación de áreas marinas protegidas, gestión pesquera y fondos de restauración</a:t>
            </a:r>
          </a:p>
          <a:p>
            <a:pPr marL="457200" indent="-457200" hangingPunct="1">
              <a:lnSpc>
                <a:spcPct val="100000"/>
              </a:lnSpc>
              <a:spcBef>
                <a:spcPts val="600"/>
              </a:spcBef>
              <a:buFont typeface="Arial" panose="020B0604020202020204" pitchFamily="34" charset="0"/>
              <a:buChar char="•"/>
            </a:pPr>
            <a:r>
              <a:rPr lang="en-CA" sz="2600" dirty="0">
                <a:latin typeface="Futura"/>
              </a:rPr>
              <a:t>Leyes de conservación de la biodiversidad, sistemas de pago por servicios ecosistémicos</a:t>
            </a:r>
          </a:p>
          <a:p>
            <a:pPr marL="457200" indent="-457200" hangingPunct="1">
              <a:lnSpc>
                <a:spcPct val="100000"/>
              </a:lnSpc>
              <a:spcBef>
                <a:spcPts val="600"/>
              </a:spcBef>
              <a:buFont typeface="Arial" panose="020B0604020202020204" pitchFamily="34" charset="0"/>
              <a:buChar char="•"/>
            </a:pPr>
            <a:r>
              <a:rPr lang="en-CA" sz="2600" dirty="0">
                <a:latin typeface="Futura"/>
              </a:rPr>
              <a:t>Requisitos de evaluación de impacto ambiental, planes integrados de gestión de ecosistemas</a:t>
            </a:r>
          </a:p>
        </p:txBody>
      </p:sp>
      <p:sp>
        <p:nvSpPr>
          <p:cNvPr id="2" name="Freeform 2">
            <a:extLst>
              <a:ext uri="{FF2B5EF4-FFF2-40B4-BE49-F238E27FC236}">
                <a16:creationId xmlns:a16="http://schemas.microsoft.com/office/drawing/2014/main" id="{EACE1057-40CC-ED09-B324-5B1EBF428945}"/>
              </a:ext>
            </a:extLst>
          </p:cNvPr>
          <p:cNvSpPr/>
          <p:nvPr/>
        </p:nvSpPr>
        <p:spPr>
          <a:xfrm>
            <a:off x="18412618" y="2634017"/>
            <a:ext cx="5239187" cy="3050329"/>
          </a:xfrm>
          <a:custGeom>
            <a:avLst/>
            <a:gdLst/>
            <a:ahLst/>
            <a:cxnLst/>
            <a:rect l="l" t="t" r="r" b="b"/>
            <a:pathLst>
              <a:path w="5143801" h="3433812">
                <a:moveTo>
                  <a:pt x="0" y="0"/>
                </a:moveTo>
                <a:lnTo>
                  <a:pt x="5143801" y="0"/>
                </a:lnTo>
                <a:lnTo>
                  <a:pt x="5143801" y="3433812"/>
                </a:lnTo>
                <a:lnTo>
                  <a:pt x="0" y="3433812"/>
                </a:lnTo>
                <a:lnTo>
                  <a:pt x="0" y="0"/>
                </a:lnTo>
                <a:close/>
              </a:path>
            </a:pathLst>
          </a:custGeom>
          <a:blipFill>
            <a:blip r:embed="rId3"/>
            <a:stretch>
              <a:fillRect l="-10477" r="-8200"/>
            </a:stretch>
          </a:blipFill>
        </p:spPr>
        <p:txBody>
          <a:bodyPr/>
          <a:lstStyle/>
          <a:p>
            <a:endParaRPr lang="en-GB" sz="2400"/>
          </a:p>
        </p:txBody>
      </p:sp>
      <p:sp>
        <p:nvSpPr>
          <p:cNvPr id="4" name="Freeform 3">
            <a:extLst>
              <a:ext uri="{FF2B5EF4-FFF2-40B4-BE49-F238E27FC236}">
                <a16:creationId xmlns:a16="http://schemas.microsoft.com/office/drawing/2014/main" id="{9A1A1211-D344-83E4-5DE2-2E969129C8E0}"/>
              </a:ext>
            </a:extLst>
          </p:cNvPr>
          <p:cNvSpPr/>
          <p:nvPr/>
        </p:nvSpPr>
        <p:spPr>
          <a:xfrm>
            <a:off x="18412618" y="9720883"/>
            <a:ext cx="5239187" cy="3154271"/>
          </a:xfrm>
          <a:custGeom>
            <a:avLst/>
            <a:gdLst/>
            <a:ahLst/>
            <a:cxnLst/>
            <a:rect l="l" t="t" r="r" b="b"/>
            <a:pathLst>
              <a:path w="5234785" h="3433812">
                <a:moveTo>
                  <a:pt x="0" y="0"/>
                </a:moveTo>
                <a:lnTo>
                  <a:pt x="5234785" y="0"/>
                </a:lnTo>
                <a:lnTo>
                  <a:pt x="5234785" y="3433812"/>
                </a:lnTo>
                <a:lnTo>
                  <a:pt x="0" y="3433812"/>
                </a:lnTo>
                <a:lnTo>
                  <a:pt x="0" y="0"/>
                </a:lnTo>
                <a:close/>
              </a:path>
            </a:pathLst>
          </a:custGeom>
          <a:blipFill>
            <a:blip r:embed="rId4"/>
            <a:stretch>
              <a:fillRect l="-11115" r="-5928"/>
            </a:stretch>
          </a:blipFill>
        </p:spPr>
        <p:txBody>
          <a:bodyPr/>
          <a:lstStyle/>
          <a:p>
            <a:endParaRPr lang="en-GB" sz="2400"/>
          </a:p>
        </p:txBody>
      </p:sp>
      <p:sp>
        <p:nvSpPr>
          <p:cNvPr id="5" name="Freeform 4">
            <a:extLst>
              <a:ext uri="{FF2B5EF4-FFF2-40B4-BE49-F238E27FC236}">
                <a16:creationId xmlns:a16="http://schemas.microsoft.com/office/drawing/2014/main" id="{B8C701DE-79B6-F7F4-E35F-6C8892CDCBB5}"/>
              </a:ext>
            </a:extLst>
          </p:cNvPr>
          <p:cNvSpPr/>
          <p:nvPr/>
        </p:nvSpPr>
        <p:spPr>
          <a:xfrm>
            <a:off x="18412617" y="6177450"/>
            <a:ext cx="5239187" cy="3050329"/>
          </a:xfrm>
          <a:custGeom>
            <a:avLst/>
            <a:gdLst/>
            <a:ahLst/>
            <a:cxnLst/>
            <a:rect l="l" t="t" r="r" b="b"/>
            <a:pathLst>
              <a:path w="5789670" h="3433812">
                <a:moveTo>
                  <a:pt x="0" y="0"/>
                </a:moveTo>
                <a:lnTo>
                  <a:pt x="5789670" y="0"/>
                </a:lnTo>
                <a:lnTo>
                  <a:pt x="5789670" y="3433812"/>
                </a:lnTo>
                <a:lnTo>
                  <a:pt x="0" y="3433812"/>
                </a:lnTo>
                <a:lnTo>
                  <a:pt x="0" y="0"/>
                </a:lnTo>
                <a:close/>
              </a:path>
            </a:pathLst>
          </a:custGeom>
          <a:blipFill>
            <a:blip r:embed="rId5"/>
            <a:stretch>
              <a:fillRect l="-5826"/>
            </a:stretch>
          </a:blipFill>
        </p:spPr>
        <p:txBody>
          <a:bodyPr/>
          <a:lstStyle/>
          <a:p>
            <a:endParaRPr lang="en-GB" sz="2400"/>
          </a:p>
        </p:txBody>
      </p:sp>
    </p:spTree>
    <p:extLst>
      <p:ext uri="{BB962C8B-B14F-4D97-AF65-F5344CB8AC3E}">
        <p14:creationId xmlns:p14="http://schemas.microsoft.com/office/powerpoint/2010/main" val="1632716167"/>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D4E2B9-7875-594B-B018-1404A2C9025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14EB7AA-99B0-A12B-D26B-70621C336A76}"/>
              </a:ext>
            </a:extLst>
          </p:cNvPr>
          <p:cNvSpPr>
            <a:spLocks noGrp="1"/>
          </p:cNvSpPr>
          <p:nvPr>
            <p:ph type="title"/>
          </p:nvPr>
        </p:nvSpPr>
        <p:spPr>
          <a:xfrm>
            <a:off x="1028135" y="702969"/>
            <a:ext cx="17863342" cy="1524002"/>
          </a:xfrm>
        </p:spPr>
        <p:txBody>
          <a:bodyPr>
            <a:noAutofit/>
          </a:bodyPr>
          <a:lstStyle/>
          <a:p>
            <a:r>
              <a:rPr lang="en-GB" sz="5000" b="1" dirty="0">
                <a:solidFill>
                  <a:srgbClr val="000099"/>
                </a:solidFill>
                <a:latin typeface="Futura"/>
              </a:rPr>
              <a:t>Un llamado a la creatividad, el coraje y la capacidad </a:t>
            </a:r>
            <a:endParaRPr lang="en-US" sz="5000" b="1" dirty="0">
              <a:solidFill>
                <a:srgbClr val="000099"/>
              </a:solidFill>
              <a:latin typeface="Futura"/>
            </a:endParaRPr>
          </a:p>
        </p:txBody>
      </p:sp>
      <p:sp>
        <p:nvSpPr>
          <p:cNvPr id="23" name="Text Placeholder 3">
            <a:extLst>
              <a:ext uri="{FF2B5EF4-FFF2-40B4-BE49-F238E27FC236}">
                <a16:creationId xmlns:a16="http://schemas.microsoft.com/office/drawing/2014/main" id="{4D22C987-BDFA-BA75-D7B7-9E94520827C4}"/>
              </a:ext>
            </a:extLst>
          </p:cNvPr>
          <p:cNvSpPr>
            <a:spLocks noGrp="1"/>
          </p:cNvSpPr>
          <p:nvPr>
            <p:ph type="body" idx="1"/>
          </p:nvPr>
        </p:nvSpPr>
        <p:spPr>
          <a:xfrm>
            <a:off x="1028137" y="2611816"/>
            <a:ext cx="17494325" cy="8764796"/>
          </a:xfrm>
        </p:spPr>
        <p:txBody>
          <a:bodyPr>
            <a:noAutofit/>
          </a:bodyPr>
          <a:lstStyle/>
          <a:p>
            <a:pPr marL="0" indent="0">
              <a:lnSpc>
                <a:spcPct val="100000"/>
              </a:lnSpc>
              <a:spcBef>
                <a:spcPts val="0"/>
              </a:spcBef>
              <a:buNone/>
            </a:pPr>
            <a:r>
              <a:rPr lang="en-CA" sz="2600" b="1" dirty="0">
                <a:solidFill>
                  <a:srgbClr val="000099"/>
                </a:solidFill>
                <a:latin typeface="Futura"/>
              </a:rPr>
              <a:t>Fomentar la creatividad: </a:t>
            </a:r>
            <a:r>
              <a:rPr lang="en-CA" sz="2600" b="1" dirty="0">
                <a:solidFill>
                  <a:srgbClr val="000000"/>
                </a:solidFill>
                <a:latin typeface="Futura"/>
              </a:rPr>
              <a:t>ampliar la investigación pertinente, involucrar a las partes interesadas y garantizar el impacto</a:t>
            </a:r>
            <a:endParaRPr lang="en-GB" sz="2600" b="1" dirty="0">
              <a:solidFill>
                <a:srgbClr val="000000"/>
              </a:solidFill>
              <a:latin typeface="Futura"/>
            </a:endParaRPr>
          </a:p>
          <a:p>
            <a:pPr>
              <a:lnSpc>
                <a:spcPct val="100000"/>
              </a:lnSpc>
              <a:spcBef>
                <a:spcPts val="0"/>
              </a:spcBef>
            </a:pPr>
            <a:r>
              <a:rPr lang="en-CA" sz="2600" dirty="0">
                <a:solidFill>
                  <a:srgbClr val="000000"/>
                </a:solidFill>
                <a:latin typeface="Futura"/>
              </a:rPr>
              <a:t>Centrarse en las innovaciones, las preguntas más difíciles, los cambios de paradigma, la expansión… ser audaces. </a:t>
            </a:r>
          </a:p>
          <a:p>
            <a:pPr>
              <a:lnSpc>
                <a:spcPct val="100000"/>
              </a:lnSpc>
              <a:spcBef>
                <a:spcPts val="0"/>
              </a:spcBef>
            </a:pPr>
            <a:r>
              <a:rPr lang="en-CA" sz="2600" dirty="0">
                <a:solidFill>
                  <a:srgbClr val="000000"/>
                </a:solidFill>
                <a:latin typeface="Futura"/>
              </a:rPr>
              <a:t>Garantizar una amplia participación de las partes interesadas de todo el mundo para lograr los resultados más ambiciosos.</a:t>
            </a:r>
          </a:p>
          <a:p>
            <a:pPr>
              <a:lnSpc>
                <a:spcPct val="100000"/>
              </a:lnSpc>
              <a:spcBef>
                <a:spcPts val="0"/>
              </a:spcBef>
            </a:pPr>
            <a:endParaRPr lang="en-CA" sz="2600" dirty="0">
              <a:solidFill>
                <a:srgbClr val="000000"/>
              </a:solidFill>
              <a:latin typeface="Futura"/>
            </a:endParaRPr>
          </a:p>
          <a:p>
            <a:pPr marL="0" indent="0">
              <a:lnSpc>
                <a:spcPct val="100000"/>
              </a:lnSpc>
              <a:spcBef>
                <a:spcPts val="0"/>
              </a:spcBef>
              <a:buNone/>
            </a:pPr>
            <a:r>
              <a:rPr lang="en-GB" sz="2600" b="1" dirty="0">
                <a:solidFill>
                  <a:srgbClr val="000099"/>
                </a:solidFill>
                <a:latin typeface="Futura"/>
              </a:rPr>
              <a:t>Fomentar el coraje: </a:t>
            </a:r>
            <a:r>
              <a:rPr lang="en-GB" sz="2600" b="1" dirty="0">
                <a:solidFill>
                  <a:srgbClr val="000000"/>
                </a:solidFill>
                <a:latin typeface="Futura"/>
              </a:rPr>
              <a:t>ofrecer asesoramiento excelente e independiente para el cambio jurídico y de políticas</a:t>
            </a:r>
          </a:p>
          <a:p>
            <a:pPr>
              <a:lnSpc>
                <a:spcPct val="100000"/>
              </a:lnSpc>
              <a:spcBef>
                <a:spcPts val="0"/>
              </a:spcBef>
            </a:pPr>
            <a:r>
              <a:rPr lang="en-CA" sz="2600" dirty="0">
                <a:latin typeface="Futura"/>
              </a:rPr>
              <a:t>Emitir dictámenes razonados y visionarios que orienten a los sistemas jurídicos y a las sociedades.</a:t>
            </a:r>
          </a:p>
          <a:p>
            <a:pPr>
              <a:lnSpc>
                <a:spcPct val="100000"/>
              </a:lnSpc>
              <a:spcBef>
                <a:spcPts val="0"/>
              </a:spcBef>
            </a:pPr>
            <a:r>
              <a:rPr lang="en-CA" sz="2600" dirty="0">
                <a:latin typeface="Futura"/>
              </a:rPr>
              <a:t>Convocar eventos públicos, involucrar a los medios, compartir hallazgos</a:t>
            </a:r>
            <a:r>
              <a:rPr lang="en-GB" sz="2600" dirty="0">
                <a:latin typeface="Futura"/>
              </a:rPr>
              <a:t>, en los ámbitos del derecho, las políticas y la ciencia.</a:t>
            </a:r>
          </a:p>
          <a:p>
            <a:pPr>
              <a:lnSpc>
                <a:spcPct val="100000"/>
              </a:lnSpc>
              <a:spcBef>
                <a:spcPts val="0"/>
              </a:spcBef>
            </a:pPr>
            <a:r>
              <a:rPr lang="en-GB" sz="2600" dirty="0">
                <a:latin typeface="Futura"/>
              </a:rPr>
              <a:t>Asesorar e impulsar, como líderes de políticas, legisladores y líderes empresariales, las normas, los estándares y los métodos para cumplir el Acuerdo de París en consonancia con los ODS, en todos los niveles.</a:t>
            </a:r>
          </a:p>
          <a:p>
            <a:pPr>
              <a:lnSpc>
                <a:spcPct val="100000"/>
              </a:lnSpc>
              <a:spcBef>
                <a:spcPts val="0"/>
              </a:spcBef>
            </a:pPr>
            <a:r>
              <a:rPr lang="en-GB" sz="2600" dirty="0">
                <a:latin typeface="Futura"/>
              </a:rPr>
              <a:t>Ampliar las facultades de derecho, políticas y negocios para impulsar la transición crucialmente necesaria en nuestra economía mundial y nuestras sociedades, en favor de los ODS y de la justicia.</a:t>
            </a:r>
          </a:p>
          <a:p>
            <a:pPr>
              <a:lnSpc>
                <a:spcPct val="100000"/>
              </a:lnSpc>
              <a:spcBef>
                <a:spcPts val="0"/>
              </a:spcBef>
            </a:pPr>
            <a:endParaRPr lang="en-GB" sz="2600" dirty="0">
              <a:latin typeface="Futura"/>
            </a:endParaRPr>
          </a:p>
          <a:p>
            <a:pPr marL="0" indent="0">
              <a:lnSpc>
                <a:spcPct val="100000"/>
              </a:lnSpc>
              <a:spcBef>
                <a:spcPts val="0"/>
              </a:spcBef>
              <a:buNone/>
            </a:pPr>
            <a:r>
              <a:rPr lang="en-GB" sz="2600" b="1" dirty="0">
                <a:solidFill>
                  <a:srgbClr val="000099"/>
                </a:solidFill>
                <a:latin typeface="Futura"/>
              </a:rPr>
              <a:t>Fomentar la capacidad: </a:t>
            </a:r>
            <a:r>
              <a:rPr lang="en-GB" sz="2600" b="1" dirty="0">
                <a:solidFill>
                  <a:srgbClr val="000000"/>
                </a:solidFill>
                <a:latin typeface="Futura"/>
              </a:rPr>
              <a:t>reforzar la sensibilización, la educación y las competencias profesionales</a:t>
            </a:r>
          </a:p>
          <a:p>
            <a:pPr>
              <a:lnSpc>
                <a:spcPct val="100000"/>
              </a:lnSpc>
              <a:spcBef>
                <a:spcPts val="0"/>
              </a:spcBef>
            </a:pPr>
            <a:r>
              <a:rPr lang="en-GB" sz="2600" dirty="0">
                <a:latin typeface="Futura"/>
              </a:rPr>
              <a:t>Impartir la formación y fortalecer la capacidad para cumplir los regímenes convencionales</a:t>
            </a:r>
          </a:p>
          <a:p>
            <a:pPr>
              <a:lnSpc>
                <a:spcPct val="100000"/>
              </a:lnSpc>
              <a:spcBef>
                <a:spcPts val="0"/>
              </a:spcBef>
            </a:pPr>
            <a:r>
              <a:rPr lang="en-GB" sz="2600" dirty="0">
                <a:latin typeface="Futura"/>
              </a:rPr>
              <a:t>Abrir oportunidades a nuestros brillantes y recién capacitados graduados y profesionales para desarrollar carreras dedicadas a alcanzar el Acuerdo de París y cualquiera de los 17 ODS.</a:t>
            </a:r>
          </a:p>
          <a:p>
            <a:pPr>
              <a:lnSpc>
                <a:spcPct val="100000"/>
              </a:lnSpc>
              <a:spcBef>
                <a:spcPts val="0"/>
              </a:spcBef>
            </a:pPr>
            <a:r>
              <a:rPr lang="en-GB" sz="2600" dirty="0">
                <a:latin typeface="Futura"/>
              </a:rPr>
              <a:t>Animar a los estudiantes a elegir carreras y medios de vida que puedan marcar una diferencia enorme.</a:t>
            </a:r>
            <a:endParaRPr lang="en-GB" sz="2600" dirty="0"/>
          </a:p>
        </p:txBody>
      </p:sp>
      <p:grpSp>
        <p:nvGrpSpPr>
          <p:cNvPr id="9" name="Group 8">
            <a:extLst>
              <a:ext uri="{FF2B5EF4-FFF2-40B4-BE49-F238E27FC236}">
                <a16:creationId xmlns:a16="http://schemas.microsoft.com/office/drawing/2014/main" id="{11BFADDD-A591-6029-534B-4732BD9FE05A}"/>
              </a:ext>
            </a:extLst>
          </p:cNvPr>
          <p:cNvGrpSpPr/>
          <p:nvPr/>
        </p:nvGrpSpPr>
        <p:grpSpPr>
          <a:xfrm>
            <a:off x="19654748" y="6858000"/>
            <a:ext cx="4303628" cy="2208072"/>
            <a:chOff x="19297650" y="6672380"/>
            <a:chExt cx="4303628" cy="2208071"/>
          </a:xfrm>
        </p:grpSpPr>
        <p:pic>
          <p:nvPicPr>
            <p:cNvPr id="11" name="Picture 8" descr="Sustainable Development Principles in the Decisions of International C">
              <a:extLst>
                <a:ext uri="{FF2B5EF4-FFF2-40B4-BE49-F238E27FC236}">
                  <a16:creationId xmlns:a16="http://schemas.microsoft.com/office/drawing/2014/main" id="{E0282FA2-7064-F9E3-FF21-353CED500FE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678834" y="6672380"/>
              <a:ext cx="1461222" cy="219418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0" descr="Governing antarctic effectiveness and legitimacy antarctic treaty system |  Public international law | Cambridge University Press">
              <a:extLst>
                <a:ext uri="{FF2B5EF4-FFF2-40B4-BE49-F238E27FC236}">
                  <a16:creationId xmlns:a16="http://schemas.microsoft.com/office/drawing/2014/main" id="{D9AB1E98-DD8F-4A2C-D341-4596B945A0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140055" y="6672380"/>
              <a:ext cx="1461223" cy="220807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Legal aspects implementing cartagena protocol biosafety | Public  international law | Cambridge University Press">
              <a:extLst>
                <a:ext uri="{FF2B5EF4-FFF2-40B4-BE49-F238E27FC236}">
                  <a16:creationId xmlns:a16="http://schemas.microsoft.com/office/drawing/2014/main" id="{C38A2205-60B0-6ACC-7850-3F634651C6F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5477"/>
            <a:stretch/>
          </p:blipFill>
          <p:spPr bwMode="auto">
            <a:xfrm>
              <a:off x="19297650" y="6672380"/>
              <a:ext cx="1381184" cy="219995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5" name="Group 14">
            <a:extLst>
              <a:ext uri="{FF2B5EF4-FFF2-40B4-BE49-F238E27FC236}">
                <a16:creationId xmlns:a16="http://schemas.microsoft.com/office/drawing/2014/main" id="{116D410D-8A01-C5CC-2A4F-19450F85B135}"/>
              </a:ext>
            </a:extLst>
          </p:cNvPr>
          <p:cNvGrpSpPr/>
          <p:nvPr/>
        </p:nvGrpSpPr>
        <p:grpSpPr>
          <a:xfrm>
            <a:off x="19624205" y="9148646"/>
            <a:ext cx="4312978" cy="2235300"/>
            <a:chOff x="19297650" y="9034987"/>
            <a:chExt cx="4312977" cy="2235300"/>
          </a:xfrm>
        </p:grpSpPr>
        <p:pic>
          <p:nvPicPr>
            <p:cNvPr id="16" name="Picture 4" descr="Legal aspects implementing cartagena protocol biosafety | Public  international law | Cambridge University Press">
              <a:extLst>
                <a:ext uri="{FF2B5EF4-FFF2-40B4-BE49-F238E27FC236}">
                  <a16:creationId xmlns:a16="http://schemas.microsoft.com/office/drawing/2014/main" id="{5CD78A87-03A6-3F96-BE2F-1EA09993266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720474" y="9034987"/>
              <a:ext cx="1519068" cy="222796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6" descr="Wildy &amp; Sons Ltd — The World's Legal Bookshop Search Results for isbn:  '9781107097223'">
              <a:extLst>
                <a:ext uri="{FF2B5EF4-FFF2-40B4-BE49-F238E27FC236}">
                  <a16:creationId xmlns:a16="http://schemas.microsoft.com/office/drawing/2014/main" id="{0AC9598A-DB80-C055-6082-AAD839C57BE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297650" y="9048091"/>
              <a:ext cx="1422824" cy="221486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2" descr="Sustainable development international criminal justice and treaty  implementation | Criminal law | Cambridge University Press">
              <a:extLst>
                <a:ext uri="{FF2B5EF4-FFF2-40B4-BE49-F238E27FC236}">
                  <a16:creationId xmlns:a16="http://schemas.microsoft.com/office/drawing/2014/main" id="{4FFA7093-5A71-2281-E5C7-0585F649BF6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140056" y="9048091"/>
              <a:ext cx="1470571" cy="222219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9" name="Group 18">
            <a:extLst>
              <a:ext uri="{FF2B5EF4-FFF2-40B4-BE49-F238E27FC236}">
                <a16:creationId xmlns:a16="http://schemas.microsoft.com/office/drawing/2014/main" id="{EFE661E4-1974-DFDD-BBEC-3820E7A5553C}"/>
              </a:ext>
            </a:extLst>
          </p:cNvPr>
          <p:cNvGrpSpPr/>
          <p:nvPr/>
        </p:nvGrpSpPr>
        <p:grpSpPr>
          <a:xfrm>
            <a:off x="19633552" y="11473078"/>
            <a:ext cx="4303628" cy="2116020"/>
            <a:chOff x="19297650" y="11417489"/>
            <a:chExt cx="4303628" cy="2116020"/>
          </a:xfrm>
        </p:grpSpPr>
        <p:pic>
          <p:nvPicPr>
            <p:cNvPr id="20" name="Picture 14" descr="Access and Benefit-Sharing in Canada (Chapter 9) - Genetic Resources,  Justice and Reconciliation">
              <a:extLst>
                <a:ext uri="{FF2B5EF4-FFF2-40B4-BE49-F238E27FC236}">
                  <a16:creationId xmlns:a16="http://schemas.microsoft.com/office/drawing/2014/main" id="{B34BACDC-27DC-2230-B02D-95C6728D942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297650" y="11438713"/>
              <a:ext cx="1479624" cy="2094796"/>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6" descr="Childrens rights and sustainable development interpreting uncrc future  generations | Human rights | Cambridge University Press">
              <a:extLst>
                <a:ext uri="{FF2B5EF4-FFF2-40B4-BE49-F238E27FC236}">
                  <a16:creationId xmlns:a16="http://schemas.microsoft.com/office/drawing/2014/main" id="{C55539C0-CE27-D4FD-30CD-C08F7C66794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0777274" y="11438713"/>
              <a:ext cx="1423742" cy="2094796"/>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8" descr="Sustainable Justice: Reconciling Economic, Social and Environmental Law by  M.C. Cordonier Segger">
              <a:extLst>
                <a:ext uri="{FF2B5EF4-FFF2-40B4-BE49-F238E27FC236}">
                  <a16:creationId xmlns:a16="http://schemas.microsoft.com/office/drawing/2014/main" id="{882ED650-56C1-FD67-EE3A-66F3EE7F8C8E}"/>
                </a:ext>
              </a:extLst>
            </p:cNvPr>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32667" r="32934"/>
            <a:stretch/>
          </p:blipFill>
          <p:spPr bwMode="auto">
            <a:xfrm>
              <a:off x="22220094" y="11417489"/>
              <a:ext cx="1381184" cy="2107911"/>
            </a:xfrm>
            <a:prstGeom prst="rect">
              <a:avLst/>
            </a:prstGeom>
            <a:noFill/>
            <a:extLst>
              <a:ext uri="{909E8E84-426E-40DD-AFC4-6F175D3DCCD1}">
                <a14:hiddenFill xmlns:a14="http://schemas.microsoft.com/office/drawing/2010/main">
                  <a:solidFill>
                    <a:srgbClr val="FFFFFF"/>
                  </a:solidFill>
                </a14:hiddenFill>
              </a:ext>
            </a:extLst>
          </p:spPr>
        </p:pic>
      </p:grpSp>
      <p:pic>
        <p:nvPicPr>
          <p:cNvPr id="6" name="Picture 5">
            <a:extLst>
              <a:ext uri="{FF2B5EF4-FFF2-40B4-BE49-F238E27FC236}">
                <a16:creationId xmlns:a16="http://schemas.microsoft.com/office/drawing/2014/main" id="{113AA83A-5B96-95D8-BD42-19108FD15839}"/>
              </a:ext>
            </a:extLst>
          </p:cNvPr>
          <p:cNvPicPr>
            <a:picLocks noChangeAspect="1"/>
          </p:cNvPicPr>
          <p:nvPr/>
        </p:nvPicPr>
        <p:blipFill rotWithShape="1">
          <a:blip r:embed="rId11"/>
          <a:srcRect l="1516" t="5785" r="3755" b="9978"/>
          <a:stretch/>
        </p:blipFill>
        <p:spPr>
          <a:xfrm>
            <a:off x="19526109" y="55633"/>
            <a:ext cx="4368942" cy="2208514"/>
          </a:xfrm>
          <a:prstGeom prst="rect">
            <a:avLst/>
          </a:prstGeom>
        </p:spPr>
      </p:pic>
      <p:pic>
        <p:nvPicPr>
          <p:cNvPr id="24" name="Picture 23">
            <a:extLst>
              <a:ext uri="{FF2B5EF4-FFF2-40B4-BE49-F238E27FC236}">
                <a16:creationId xmlns:a16="http://schemas.microsoft.com/office/drawing/2014/main" id="{B8DE83A2-BD52-76A6-9FFA-C6E8FD3AB050}"/>
              </a:ext>
            </a:extLst>
          </p:cNvPr>
          <p:cNvPicPr>
            <a:picLocks noChangeAspect="1"/>
          </p:cNvPicPr>
          <p:nvPr/>
        </p:nvPicPr>
        <p:blipFill rotWithShape="1">
          <a:blip r:embed="rId12"/>
          <a:srcRect l="6509" t="8429" r="8083" b="10402"/>
          <a:stretch/>
        </p:blipFill>
        <p:spPr>
          <a:xfrm>
            <a:off x="19646110" y="2226971"/>
            <a:ext cx="4248940" cy="2260294"/>
          </a:xfrm>
          <a:prstGeom prst="rect">
            <a:avLst/>
          </a:prstGeom>
        </p:spPr>
      </p:pic>
      <p:pic>
        <p:nvPicPr>
          <p:cNvPr id="26" name="Picture 25">
            <a:extLst>
              <a:ext uri="{FF2B5EF4-FFF2-40B4-BE49-F238E27FC236}">
                <a16:creationId xmlns:a16="http://schemas.microsoft.com/office/drawing/2014/main" id="{9D123035-0ACA-A8B5-236B-59D714F6C493}"/>
              </a:ext>
            </a:extLst>
          </p:cNvPr>
          <p:cNvPicPr>
            <a:picLocks noChangeAspect="1"/>
          </p:cNvPicPr>
          <p:nvPr/>
        </p:nvPicPr>
        <p:blipFill>
          <a:blip r:embed="rId13"/>
          <a:stretch>
            <a:fillRect/>
          </a:stretch>
        </p:blipFill>
        <p:spPr>
          <a:xfrm>
            <a:off x="19622091" y="4529710"/>
            <a:ext cx="4368942" cy="2194180"/>
          </a:xfrm>
          <a:prstGeom prst="rect">
            <a:avLst/>
          </a:prstGeom>
        </p:spPr>
      </p:pic>
    </p:spTree>
    <p:extLst>
      <p:ext uri="{BB962C8B-B14F-4D97-AF65-F5344CB8AC3E}">
        <p14:creationId xmlns:p14="http://schemas.microsoft.com/office/powerpoint/2010/main" val="2551699566"/>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C86BFCC-182C-41AD-AA2D-DF2EB8F43913}"/>
              </a:ext>
            </a:extLst>
          </p:cNvPr>
          <p:cNvSpPr txBox="1"/>
          <p:nvPr/>
        </p:nvSpPr>
        <p:spPr>
          <a:xfrm>
            <a:off x="3420703" y="1584849"/>
            <a:ext cx="14717486" cy="9920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defTabSz="812800" hangingPunct="0">
              <a:spcBef>
                <a:spcPts val="1200"/>
              </a:spcBef>
              <a:buClr>
                <a:srgbClr val="ABAEAD"/>
              </a:buClr>
            </a:pPr>
            <a:r>
              <a:rPr lang="en-CA" sz="9600" dirty="0">
                <a:solidFill>
                  <a:srgbClr val="000099"/>
                </a:solidFill>
                <a:latin typeface="Futura"/>
                <a:sym typeface="Real Text Pro"/>
              </a:rPr>
              <a:t>Si quieres ir rápido, </a:t>
            </a:r>
          </a:p>
          <a:p>
            <a:pPr algn="r" defTabSz="812800" hangingPunct="0">
              <a:spcBef>
                <a:spcPts val="1200"/>
              </a:spcBef>
              <a:buClr>
                <a:srgbClr val="ABAEAD"/>
              </a:buClr>
            </a:pPr>
            <a:r>
              <a:rPr lang="en-CA" sz="9600" dirty="0">
                <a:solidFill>
                  <a:srgbClr val="000099"/>
                </a:solidFill>
                <a:latin typeface="Futura"/>
                <a:sym typeface="Real Text Pro"/>
              </a:rPr>
              <a:t>ve solo; </a:t>
            </a:r>
          </a:p>
          <a:p>
            <a:pPr algn="r" defTabSz="812800" hangingPunct="0">
              <a:spcBef>
                <a:spcPts val="1200"/>
              </a:spcBef>
              <a:buClr>
                <a:srgbClr val="ABAEAD"/>
              </a:buClr>
            </a:pPr>
            <a:r>
              <a:rPr lang="en-CA" sz="9600" dirty="0">
                <a:solidFill>
                  <a:srgbClr val="000099"/>
                </a:solidFill>
                <a:latin typeface="Futura"/>
                <a:sym typeface="Real Text Pro"/>
              </a:rPr>
              <a:t>si necesitas llegar lejos, </a:t>
            </a:r>
          </a:p>
          <a:p>
            <a:pPr algn="r" defTabSz="812800" hangingPunct="0">
              <a:spcBef>
                <a:spcPts val="1200"/>
              </a:spcBef>
              <a:buClr>
                <a:srgbClr val="ABAEAD"/>
              </a:buClr>
            </a:pPr>
            <a:r>
              <a:rPr lang="en-CA" sz="9600" dirty="0">
                <a:solidFill>
                  <a:srgbClr val="000099"/>
                </a:solidFill>
                <a:latin typeface="Futura"/>
                <a:sym typeface="Real Text Pro"/>
              </a:rPr>
              <a:t>ve acompañado.</a:t>
            </a:r>
          </a:p>
          <a:p>
            <a:pPr algn="r" defTabSz="812800" hangingPunct="0">
              <a:spcBef>
                <a:spcPts val="1200"/>
              </a:spcBef>
              <a:buClr>
                <a:srgbClr val="ABAEAD"/>
              </a:buClr>
            </a:pPr>
            <a:endParaRPr lang="en-CA" sz="8800" dirty="0">
              <a:solidFill>
                <a:srgbClr val="0070C0"/>
              </a:solidFill>
              <a:latin typeface="Futura"/>
            </a:endParaRPr>
          </a:p>
          <a:p>
            <a:pPr algn="r" defTabSz="812800" hangingPunct="0">
              <a:spcBef>
                <a:spcPts val="1200"/>
              </a:spcBef>
              <a:buClr>
                <a:srgbClr val="ABAEAD"/>
              </a:buClr>
            </a:pPr>
            <a:r>
              <a:rPr lang="en-CA" sz="4800" dirty="0">
                <a:solidFill>
                  <a:srgbClr val="000099"/>
                </a:solidFill>
                <a:latin typeface="Futura"/>
                <a:sym typeface="Real Text Pro"/>
              </a:rPr>
              <a:t>Wangari Maathai</a:t>
            </a:r>
          </a:p>
          <a:p>
            <a:pPr algn="r" defTabSz="812800" hangingPunct="0">
              <a:spcBef>
                <a:spcPts val="1200"/>
              </a:spcBef>
              <a:buClr>
                <a:srgbClr val="ABAEAD"/>
              </a:buClr>
            </a:pPr>
            <a:r>
              <a:rPr lang="en-CA" sz="4800" dirty="0">
                <a:solidFill>
                  <a:srgbClr val="000099"/>
                </a:solidFill>
                <a:latin typeface="Futura"/>
                <a:sym typeface="Real Text Pro"/>
              </a:rPr>
              <a:t>basado en un proverbio de África oriental (luo)</a:t>
            </a:r>
            <a:endParaRPr lang="en-CA" sz="7200" dirty="0">
              <a:solidFill>
                <a:srgbClr val="000099"/>
              </a:solidFill>
              <a:latin typeface="Futura"/>
              <a:sym typeface="Real Text Pro"/>
            </a:endParaRPr>
          </a:p>
        </p:txBody>
      </p:sp>
      <p:grpSp>
        <p:nvGrpSpPr>
          <p:cNvPr id="7" name="Group 6">
            <a:extLst>
              <a:ext uri="{FF2B5EF4-FFF2-40B4-BE49-F238E27FC236}">
                <a16:creationId xmlns:a16="http://schemas.microsoft.com/office/drawing/2014/main" id="{172C4427-0125-44E3-A15A-2CE36E1D7376}"/>
              </a:ext>
            </a:extLst>
          </p:cNvPr>
          <p:cNvGrpSpPr/>
          <p:nvPr/>
        </p:nvGrpSpPr>
        <p:grpSpPr>
          <a:xfrm>
            <a:off x="20822762" y="0"/>
            <a:ext cx="2991744" cy="13716000"/>
            <a:chOff x="20822761" y="0"/>
            <a:chExt cx="2991744" cy="13716000"/>
          </a:xfrm>
        </p:grpSpPr>
        <p:pic>
          <p:nvPicPr>
            <p:cNvPr id="5" name="Picture 4" descr="Filmstrip High Quality Png - Vertical Film Strip Png PNG Image |  Transparent PNG Free Download on SeekPNG">
              <a:extLst>
                <a:ext uri="{FF2B5EF4-FFF2-40B4-BE49-F238E27FC236}">
                  <a16:creationId xmlns:a16="http://schemas.microsoft.com/office/drawing/2014/main" id="{274EDED8-E51B-4691-A015-24C1291F55F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3243" t="4885" r="25980" b="11984"/>
            <a:stretch/>
          </p:blipFill>
          <p:spPr bwMode="auto">
            <a:xfrm>
              <a:off x="20822761" y="7092289"/>
              <a:ext cx="2991744" cy="662371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Filmstrip High Quality Png - Vertical Film Strip Png PNG Image |  Transparent PNG Free Download on SeekPNG">
              <a:extLst>
                <a:ext uri="{FF2B5EF4-FFF2-40B4-BE49-F238E27FC236}">
                  <a16:creationId xmlns:a16="http://schemas.microsoft.com/office/drawing/2014/main" id="{4AA10347-C506-45A6-A53A-84AD645C1B9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3243" t="4885" r="25980" b="4896"/>
            <a:stretch/>
          </p:blipFill>
          <p:spPr bwMode="auto">
            <a:xfrm>
              <a:off x="20822761" y="0"/>
              <a:ext cx="2991744" cy="7188541"/>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descr="Centre for International Sustainable Development Law | LinkedIn">
              <a:extLst>
                <a:ext uri="{FF2B5EF4-FFF2-40B4-BE49-F238E27FC236}">
                  <a16:creationId xmlns:a16="http://schemas.microsoft.com/office/drawing/2014/main" id="{EFB0C6AB-580F-4EA6-84DB-D2F96FA7F7D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310600" y="1803401"/>
              <a:ext cx="2133599" cy="1742744"/>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Past Events | climatelawgovernance">
              <a:extLst>
                <a:ext uri="{FF2B5EF4-FFF2-40B4-BE49-F238E27FC236}">
                  <a16:creationId xmlns:a16="http://schemas.microsoft.com/office/drawing/2014/main" id="{0AC7B09C-0370-4408-ACA5-412E16352F6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342238" y="5465017"/>
              <a:ext cx="2101961" cy="1576471"/>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WCEL joins IUCN delegation to UNFCCC COP 24 | IUCN">
              <a:extLst>
                <a:ext uri="{FF2B5EF4-FFF2-40B4-BE49-F238E27FC236}">
                  <a16:creationId xmlns:a16="http://schemas.microsoft.com/office/drawing/2014/main" id="{BD8204C3-6678-4E32-8EED-23ED83C46033}"/>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354939" y="10731998"/>
              <a:ext cx="2093994" cy="1627662"/>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COP26 draft text calls for tougher emissions pledges by 2022 | Climate  Crisis News | Al Jazeera">
              <a:extLst>
                <a:ext uri="{FF2B5EF4-FFF2-40B4-BE49-F238E27FC236}">
                  <a16:creationId xmlns:a16="http://schemas.microsoft.com/office/drawing/2014/main" id="{F37C4204-00F9-4BD5-8BE2-DC9317B438D0}"/>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1312321" y="7188541"/>
              <a:ext cx="2357274" cy="1627662"/>
            </a:xfrm>
            <a:prstGeom prst="rect">
              <a:avLst/>
            </a:prstGeom>
            <a:noFill/>
            <a:extLst>
              <a:ext uri="{909E8E84-426E-40DD-AFC4-6F175D3DCCD1}">
                <a14:hiddenFill xmlns:a14="http://schemas.microsoft.com/office/drawing/2010/main">
                  <a:solidFill>
                    <a:srgbClr val="FFFFFF"/>
                  </a:solidFill>
                </a14:hiddenFill>
              </a:ext>
            </a:extLst>
          </p:spPr>
        </p:pic>
        <p:pic>
          <p:nvPicPr>
            <p:cNvPr id="6154" name="Picture 10" descr="Reactions to the COP26 climate deal: From &amp;#39;not enough&amp;#39; to &amp;#39;lifeline&amp;#39; to  &amp;#39;blah, blah, blah&amp;#39;">
              <a:extLst>
                <a:ext uri="{FF2B5EF4-FFF2-40B4-BE49-F238E27FC236}">
                  <a16:creationId xmlns:a16="http://schemas.microsoft.com/office/drawing/2014/main" id="{8C2C35B7-70BA-4B47-80EF-BC3E4B97ADCF}"/>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8826" b="647"/>
            <a:stretch/>
          </p:blipFill>
          <p:spPr bwMode="auto">
            <a:xfrm>
              <a:off x="21342239" y="3642397"/>
              <a:ext cx="2101961" cy="1502331"/>
            </a:xfrm>
            <a:prstGeom prst="rect">
              <a:avLst/>
            </a:prstGeom>
            <a:noFill/>
            <a:extLst>
              <a:ext uri="{909E8E84-426E-40DD-AFC4-6F175D3DCCD1}">
                <a14:hiddenFill xmlns:a14="http://schemas.microsoft.com/office/drawing/2010/main">
                  <a:solidFill>
                    <a:srgbClr val="FFFFFF"/>
                  </a:solidFill>
                </a14:hiddenFill>
              </a:ext>
            </a:extLst>
          </p:spPr>
        </p:pic>
        <p:pic>
          <p:nvPicPr>
            <p:cNvPr id="6156" name="Picture 12" descr="Climate Change Diplomacy: Negotiating Effectively under the UNFCCC – UN  SDG:Learn">
              <a:extLst>
                <a:ext uri="{FF2B5EF4-FFF2-40B4-BE49-F238E27FC236}">
                  <a16:creationId xmlns:a16="http://schemas.microsoft.com/office/drawing/2014/main" id="{0E3423EE-3E3C-4A8D-95A0-1E8298373D80}"/>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20462"/>
            <a:stretch/>
          </p:blipFill>
          <p:spPr bwMode="auto">
            <a:xfrm>
              <a:off x="21342238" y="134837"/>
              <a:ext cx="2093995" cy="1585012"/>
            </a:xfrm>
            <a:prstGeom prst="rect">
              <a:avLst/>
            </a:prstGeom>
            <a:noFill/>
            <a:extLst>
              <a:ext uri="{909E8E84-426E-40DD-AFC4-6F175D3DCCD1}">
                <a14:hiddenFill xmlns:a14="http://schemas.microsoft.com/office/drawing/2010/main">
                  <a:solidFill>
                    <a:srgbClr val="FFFFFF"/>
                  </a:solidFill>
                </a14:hiddenFill>
              </a:ext>
            </a:extLst>
          </p:spPr>
        </p:pic>
        <p:pic>
          <p:nvPicPr>
            <p:cNvPr id="6158" name="Picture 14" descr="Understanding greenhouse gases and how to minimize emissions">
              <a:extLst>
                <a:ext uri="{FF2B5EF4-FFF2-40B4-BE49-F238E27FC236}">
                  <a16:creationId xmlns:a16="http://schemas.microsoft.com/office/drawing/2014/main" id="{BD6AA00D-1ECE-4495-A956-59903AB8E985}"/>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1281005" y="12557110"/>
              <a:ext cx="2258706" cy="1158890"/>
            </a:xfrm>
            <a:prstGeom prst="rect">
              <a:avLst/>
            </a:prstGeom>
            <a:noFill/>
            <a:extLst>
              <a:ext uri="{909E8E84-426E-40DD-AFC4-6F175D3DCCD1}">
                <a14:hiddenFill xmlns:a14="http://schemas.microsoft.com/office/drawing/2010/main">
                  <a:solidFill>
                    <a:srgbClr val="FFFFFF"/>
                  </a:solidFill>
                </a14:hiddenFill>
              </a:ext>
            </a:extLst>
          </p:spPr>
        </p:pic>
        <p:pic>
          <p:nvPicPr>
            <p:cNvPr id="6160" name="Picture 16" descr="COP26: We must act now against climate change | Canadian Union of Public  Employees">
              <a:extLst>
                <a:ext uri="{FF2B5EF4-FFF2-40B4-BE49-F238E27FC236}">
                  <a16:creationId xmlns:a16="http://schemas.microsoft.com/office/drawing/2014/main" id="{A1D89E56-44D0-4A2B-9D19-5F0CE9F0E840}"/>
                </a:ext>
              </a:extLst>
            </p:cNvPr>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12045" t="2903" r="24444"/>
            <a:stretch/>
          </p:blipFill>
          <p:spPr bwMode="auto">
            <a:xfrm>
              <a:off x="21337721" y="8985760"/>
              <a:ext cx="2093994" cy="1672706"/>
            </a:xfrm>
            <a:prstGeom prst="rect">
              <a:avLst/>
            </a:prstGeom>
            <a:noFill/>
            <a:extLst>
              <a:ext uri="{909E8E84-426E-40DD-AFC4-6F175D3DCCD1}">
                <a14:hiddenFill xmlns:a14="http://schemas.microsoft.com/office/drawing/2010/main">
                  <a:solidFill>
                    <a:srgbClr val="FFFFFF"/>
                  </a:solidFill>
                </a14:hiddenFill>
              </a:ext>
            </a:extLst>
          </p:spPr>
        </p:pic>
      </p:grpSp>
      <p:pic>
        <p:nvPicPr>
          <p:cNvPr id="8" name="Picture 2" descr="quote: Quote Marks Clipart">
            <a:extLst>
              <a:ext uri="{FF2B5EF4-FFF2-40B4-BE49-F238E27FC236}">
                <a16:creationId xmlns:a16="http://schemas.microsoft.com/office/drawing/2014/main" id="{D7D11FFE-A88F-D411-E68B-66E8F6F15E82}"/>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rot="10538336">
            <a:off x="3359121" y="1403918"/>
            <a:ext cx="1513458" cy="121507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quote: Quote Marks Clipart">
            <a:extLst>
              <a:ext uri="{FF2B5EF4-FFF2-40B4-BE49-F238E27FC236}">
                <a16:creationId xmlns:a16="http://schemas.microsoft.com/office/drawing/2014/main" id="{78C9E49B-F5F0-6384-97E8-411EBC8C5042}"/>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364988">
            <a:off x="18339400" y="6669934"/>
            <a:ext cx="1417320" cy="11378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1310617"/>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BA60AB4-818A-44D3-8533-08C7D478CF75}"/>
              </a:ext>
            </a:extLst>
          </p:cNvPr>
          <p:cNvSpPr>
            <a:spLocks noGrp="1"/>
          </p:cNvSpPr>
          <p:nvPr>
            <p:ph type="body" sz="quarter" idx="10"/>
          </p:nvPr>
        </p:nvSpPr>
        <p:spPr>
          <a:xfrm>
            <a:off x="1688355" y="5125009"/>
            <a:ext cx="20992351" cy="7135813"/>
          </a:xfrm>
        </p:spPr>
        <p:txBody>
          <a:bodyPr/>
          <a:lstStyle/>
          <a:p>
            <a:pPr marL="0" indent="0" algn="ctr">
              <a:buNone/>
            </a:pPr>
            <a:r>
              <a:rPr lang="en-CA" sz="6600" dirty="0"/>
              <a:t>Thank you / Merci / Gracias </a:t>
            </a:r>
          </a:p>
          <a:p>
            <a:pPr marL="0" indent="0" algn="ctr">
              <a:buNone/>
            </a:pPr>
            <a:r>
              <a:rPr lang="en-CA" sz="6600" dirty="0" err="1"/>
              <a:t>Obrigada</a:t>
            </a:r>
            <a:r>
              <a:rPr lang="en-CA" sz="6600" dirty="0"/>
              <a:t> / Danke</a:t>
            </a:r>
          </a:p>
          <a:p>
            <a:pPr marL="0" indent="0" algn="ctr">
              <a:buNone/>
            </a:pPr>
            <a:endParaRPr lang="en-CA" sz="6600" dirty="0"/>
          </a:p>
          <a:p>
            <a:pPr marL="0" indent="0" algn="ctr">
              <a:buNone/>
            </a:pPr>
            <a:endParaRPr lang="en-CA" sz="6600" dirty="0"/>
          </a:p>
          <a:p>
            <a:pPr marL="0" indent="0" algn="ctr">
              <a:buNone/>
            </a:pPr>
            <a:endParaRPr lang="en-CA" sz="6600" dirty="0"/>
          </a:p>
        </p:txBody>
      </p:sp>
      <p:grpSp>
        <p:nvGrpSpPr>
          <p:cNvPr id="18" name="Group 17">
            <a:extLst>
              <a:ext uri="{FF2B5EF4-FFF2-40B4-BE49-F238E27FC236}">
                <a16:creationId xmlns:a16="http://schemas.microsoft.com/office/drawing/2014/main" id="{35B203EE-ADC6-48E4-9CD1-DD6ED4AA86DE}"/>
              </a:ext>
            </a:extLst>
          </p:cNvPr>
          <p:cNvGrpSpPr/>
          <p:nvPr/>
        </p:nvGrpSpPr>
        <p:grpSpPr>
          <a:xfrm>
            <a:off x="-7470" y="579532"/>
            <a:ext cx="24384000" cy="2992179"/>
            <a:chOff x="0" y="704850"/>
            <a:chExt cx="24384000" cy="2992179"/>
          </a:xfrm>
        </p:grpSpPr>
        <p:sp>
          <p:nvSpPr>
            <p:cNvPr id="20" name="Rectangle 19">
              <a:extLst>
                <a:ext uri="{FF2B5EF4-FFF2-40B4-BE49-F238E27FC236}">
                  <a16:creationId xmlns:a16="http://schemas.microsoft.com/office/drawing/2014/main" id="{0B2D5C4C-75B0-476C-9FD7-69B77A520646}"/>
                </a:ext>
              </a:extLst>
            </p:cNvPr>
            <p:cNvSpPr/>
            <p:nvPr/>
          </p:nvSpPr>
          <p:spPr>
            <a:xfrm>
              <a:off x="0" y="704850"/>
              <a:ext cx="24384000" cy="2992179"/>
            </a:xfrm>
            <a:prstGeom prst="rect">
              <a:avLst/>
            </a:prstGeom>
            <a:solidFill>
              <a:schemeClr val="bg1"/>
            </a:solidFill>
            <a:ln w="50800" cap="flat">
              <a:noFill/>
              <a:prstDash val="solid"/>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12800" rtl="0" fontAlgn="auto" latinLnBrk="0" hangingPunct="0">
                <a:lnSpc>
                  <a:spcPct val="80000"/>
                </a:lnSpc>
                <a:spcBef>
                  <a:spcPts val="1200"/>
                </a:spcBef>
                <a:spcAft>
                  <a:spcPts val="0"/>
                </a:spcAft>
                <a:buClrTx/>
                <a:buSzTx/>
                <a:buFontTx/>
                <a:buNone/>
                <a:tabLst/>
              </a:pPr>
              <a:endParaRPr kumimoji="0" lang="en-CA" sz="3000" b="0" i="0" u="none" strike="noStrike" cap="none" spc="0" normalizeH="0" baseline="0">
                <a:ln>
                  <a:noFill/>
                </a:ln>
                <a:solidFill>
                  <a:srgbClr val="FF404B"/>
                </a:solidFill>
                <a:effectLst/>
                <a:uFillTx/>
                <a:latin typeface="Real Text Pro"/>
                <a:ea typeface="Real Text Pro"/>
                <a:cs typeface="Real Text Pro"/>
                <a:sym typeface="Real Text Pro"/>
              </a:endParaRPr>
            </a:p>
          </p:txBody>
        </p:sp>
        <p:pic>
          <p:nvPicPr>
            <p:cNvPr id="23" name="Picture 22" descr="A picture containing drawing, plate&#10;&#10;Description automatically generated">
              <a:extLst>
                <a:ext uri="{FF2B5EF4-FFF2-40B4-BE49-F238E27FC236}">
                  <a16:creationId xmlns:a16="http://schemas.microsoft.com/office/drawing/2014/main" id="{CD84BB8F-911D-4FEB-A689-C0125EE10C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95825" y="1443474"/>
              <a:ext cx="5872979" cy="1207224"/>
            </a:xfrm>
            <a:prstGeom prst="rect">
              <a:avLst/>
            </a:prstGeom>
          </p:spPr>
        </p:pic>
        <p:pic>
          <p:nvPicPr>
            <p:cNvPr id="24" name="Picture 23" descr="Logo&#10;&#10;Description automatically generated">
              <a:extLst>
                <a:ext uri="{FF2B5EF4-FFF2-40B4-BE49-F238E27FC236}">
                  <a16:creationId xmlns:a16="http://schemas.microsoft.com/office/drawing/2014/main" id="{7A087E5F-D8D0-4A1E-8631-A11CD6995DF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551412" y="1023164"/>
              <a:ext cx="2867190" cy="2047844"/>
            </a:xfrm>
            <a:prstGeom prst="rect">
              <a:avLst/>
            </a:prstGeom>
          </p:spPr>
        </p:pic>
      </p:grpSp>
      <p:pic>
        <p:nvPicPr>
          <p:cNvPr id="3" name="Picture 2">
            <a:extLst>
              <a:ext uri="{FF2B5EF4-FFF2-40B4-BE49-F238E27FC236}">
                <a16:creationId xmlns:a16="http://schemas.microsoft.com/office/drawing/2014/main" id="{E4C0CB65-3074-8290-7DE4-117F54BA68C0}"/>
              </a:ext>
            </a:extLst>
          </p:cNvPr>
          <p:cNvPicPr>
            <a:picLocks noChangeAspect="1"/>
          </p:cNvPicPr>
          <p:nvPr/>
        </p:nvPicPr>
        <p:blipFill>
          <a:blip r:embed="rId4"/>
          <a:srcRect r="17061" b="51306"/>
          <a:stretch>
            <a:fillRect/>
          </a:stretch>
        </p:blipFill>
        <p:spPr>
          <a:xfrm>
            <a:off x="8958440" y="8131599"/>
            <a:ext cx="6736485" cy="2882146"/>
          </a:xfrm>
          <a:prstGeom prst="rect">
            <a:avLst/>
          </a:prstGeom>
        </p:spPr>
      </p:pic>
    </p:spTree>
    <p:extLst>
      <p:ext uri="{BB962C8B-B14F-4D97-AF65-F5344CB8AC3E}">
        <p14:creationId xmlns:p14="http://schemas.microsoft.com/office/powerpoint/2010/main" val="1122692534"/>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53B3EE-A238-A212-A700-099912191847}"/>
            </a:ext>
          </a:extLst>
        </p:cNvPr>
        <p:cNvGrpSpPr/>
        <p:nvPr/>
      </p:nvGrpSpPr>
      <p:grpSpPr>
        <a:xfrm>
          <a:off x="0" y="0"/>
          <a:ext cx="0" cy="0"/>
          <a:chOff x="0" y="0"/>
          <a:chExt cx="0" cy="0"/>
        </a:xfrm>
      </p:grpSpPr>
      <p:sp>
        <p:nvSpPr>
          <p:cNvPr id="64" name="Text Placeholder 3">
            <a:extLst>
              <a:ext uri="{FF2B5EF4-FFF2-40B4-BE49-F238E27FC236}">
                <a16:creationId xmlns:a16="http://schemas.microsoft.com/office/drawing/2014/main" id="{A0F98649-39B6-641D-4143-A6B292EB5F6E}"/>
              </a:ext>
            </a:extLst>
          </p:cNvPr>
          <p:cNvSpPr>
            <a:spLocks noGrp="1"/>
          </p:cNvSpPr>
          <p:nvPr>
            <p:ph type="body" idx="1"/>
          </p:nvPr>
        </p:nvSpPr>
        <p:spPr>
          <a:xfrm>
            <a:off x="992018" y="2098431"/>
            <a:ext cx="19751040" cy="1105289"/>
          </a:xfrm>
        </p:spPr>
        <p:txBody>
          <a:bodyPr/>
          <a:lstStyle/>
          <a:p>
            <a:pPr marL="0" indent="0" hangingPunct="1">
              <a:lnSpc>
                <a:spcPct val="100000"/>
              </a:lnSpc>
              <a:spcBef>
                <a:spcPts val="0"/>
              </a:spcBef>
              <a:buNone/>
            </a:pPr>
            <a:r>
              <a:rPr lang="en-CA" sz="4400" b="1" dirty="0">
                <a:latin typeface="Futura"/>
              </a:rPr>
              <a:t>Agrupaciones de ODS  </a:t>
            </a:r>
            <a:r>
              <a:rPr lang="en-CA" sz="4400" i="1" dirty="0">
                <a:solidFill>
                  <a:schemeClr val="accent1">
                    <a:lumMod val="50000"/>
                  </a:schemeClr>
                </a:solidFill>
                <a:latin typeface="Futura"/>
              </a:rPr>
              <a:t>… </a:t>
            </a:r>
            <a:r>
              <a:rPr lang="en-CA" sz="4400" b="1" i="1" dirty="0">
                <a:solidFill>
                  <a:schemeClr val="accent1">
                    <a:lumMod val="50000"/>
                  </a:schemeClr>
                </a:solidFill>
                <a:latin typeface="Futura"/>
              </a:rPr>
              <a:t>¿oportunidades para el derecho y la acción?</a:t>
            </a:r>
          </a:p>
          <a:p>
            <a:pPr marL="457200" indent="-457200">
              <a:lnSpc>
                <a:spcPct val="100000"/>
              </a:lnSpc>
              <a:spcBef>
                <a:spcPts val="0"/>
              </a:spcBef>
              <a:buFont typeface="Arial" panose="020B0604020202020204" pitchFamily="34" charset="0"/>
              <a:buChar char="•"/>
            </a:pPr>
            <a:endParaRPr lang="en-CA" dirty="0"/>
          </a:p>
        </p:txBody>
      </p:sp>
      <p:sp>
        <p:nvSpPr>
          <p:cNvPr id="6" name="Title 2">
            <a:extLst>
              <a:ext uri="{FF2B5EF4-FFF2-40B4-BE49-F238E27FC236}">
                <a16:creationId xmlns:a16="http://schemas.microsoft.com/office/drawing/2014/main" id="{CFD128E2-19C2-9374-6C31-90BDCDA1BBF0}"/>
              </a:ext>
            </a:extLst>
          </p:cNvPr>
          <p:cNvSpPr txBox="1">
            <a:spLocks/>
          </p:cNvSpPr>
          <p:nvPr/>
        </p:nvSpPr>
        <p:spPr>
          <a:xfrm>
            <a:off x="992018" y="760246"/>
            <a:ext cx="22174200" cy="1524001"/>
          </a:xfrm>
          <a:prstGeom prst="rect">
            <a:avLst/>
          </a:prstGeom>
        </p:spPr>
        <p:txBody>
          <a:bodyPr/>
          <a:lstStyle>
            <a:lvl1pPr marL="0" marR="0" indent="0" algn="l" defTabSz="812800" latinLnBrk="0">
              <a:lnSpc>
                <a:spcPct val="80000"/>
              </a:lnSpc>
              <a:spcBef>
                <a:spcPts val="0"/>
              </a:spcBef>
              <a:spcAft>
                <a:spcPts val="0"/>
              </a:spcAft>
              <a:buClr>
                <a:srgbClr val="ABAEAD"/>
              </a:buClr>
              <a:buSzTx/>
              <a:buFontTx/>
              <a:buNone/>
              <a:tabLst/>
              <a:defRPr sz="8000" b="0" i="0" u="none" strike="noStrike" cap="none" spc="0" baseline="0">
                <a:ln>
                  <a:noFill/>
                </a:ln>
                <a:solidFill>
                  <a:schemeClr val="accent1">
                    <a:lumMod val="75000"/>
                  </a:schemeClr>
                </a:solidFill>
                <a:uFillTx/>
                <a:latin typeface="Garamond" panose="02020404030301010803" pitchFamily="18" charset="0"/>
                <a:ea typeface="Futura"/>
                <a:cs typeface="Futura"/>
                <a:sym typeface="Futura"/>
              </a:defRPr>
            </a:lvl1pPr>
            <a:lvl2pPr marL="0" marR="0" indent="228600" algn="l" defTabSz="812800" latinLnBrk="0">
              <a:lnSpc>
                <a:spcPct val="80000"/>
              </a:lnSpc>
              <a:spcBef>
                <a:spcPts val="0"/>
              </a:spcBef>
              <a:spcAft>
                <a:spcPts val="0"/>
              </a:spcAft>
              <a:buClr>
                <a:srgbClr val="ABAEAD"/>
              </a:buClr>
              <a:buSzTx/>
              <a:buFontTx/>
              <a:buNone/>
              <a:tabLst/>
              <a:defRPr sz="18000" b="0" i="0" u="none" strike="noStrike" cap="none" spc="0" baseline="0">
                <a:ln>
                  <a:noFill/>
                </a:ln>
                <a:solidFill>
                  <a:srgbClr val="000000"/>
                </a:solidFill>
                <a:uFillTx/>
                <a:latin typeface="Futura"/>
                <a:ea typeface="Futura"/>
                <a:cs typeface="Futura"/>
                <a:sym typeface="Futura"/>
              </a:defRPr>
            </a:lvl2pPr>
            <a:lvl3pPr marL="0" marR="0" indent="457200" algn="l" defTabSz="812800" latinLnBrk="0">
              <a:lnSpc>
                <a:spcPct val="80000"/>
              </a:lnSpc>
              <a:spcBef>
                <a:spcPts val="0"/>
              </a:spcBef>
              <a:spcAft>
                <a:spcPts val="0"/>
              </a:spcAft>
              <a:buClr>
                <a:srgbClr val="ABAEAD"/>
              </a:buClr>
              <a:buSzTx/>
              <a:buFontTx/>
              <a:buNone/>
              <a:tabLst/>
              <a:defRPr sz="18000" b="0" i="0" u="none" strike="noStrike" cap="none" spc="0" baseline="0">
                <a:ln>
                  <a:noFill/>
                </a:ln>
                <a:solidFill>
                  <a:srgbClr val="000000"/>
                </a:solidFill>
                <a:uFillTx/>
                <a:latin typeface="Futura"/>
                <a:ea typeface="Futura"/>
                <a:cs typeface="Futura"/>
                <a:sym typeface="Futura"/>
              </a:defRPr>
            </a:lvl3pPr>
            <a:lvl4pPr marL="0" marR="0" indent="685800" algn="l" defTabSz="812800" latinLnBrk="0">
              <a:lnSpc>
                <a:spcPct val="80000"/>
              </a:lnSpc>
              <a:spcBef>
                <a:spcPts val="0"/>
              </a:spcBef>
              <a:spcAft>
                <a:spcPts val="0"/>
              </a:spcAft>
              <a:buClr>
                <a:srgbClr val="ABAEAD"/>
              </a:buClr>
              <a:buSzTx/>
              <a:buFontTx/>
              <a:buNone/>
              <a:tabLst/>
              <a:defRPr sz="18000" b="0" i="0" u="none" strike="noStrike" cap="none" spc="0" baseline="0">
                <a:ln>
                  <a:noFill/>
                </a:ln>
                <a:solidFill>
                  <a:srgbClr val="000000"/>
                </a:solidFill>
                <a:uFillTx/>
                <a:latin typeface="Futura"/>
                <a:ea typeface="Futura"/>
                <a:cs typeface="Futura"/>
                <a:sym typeface="Futura"/>
              </a:defRPr>
            </a:lvl4pPr>
            <a:lvl5pPr marL="0" marR="0" indent="914400" algn="l" defTabSz="812800" latinLnBrk="0">
              <a:lnSpc>
                <a:spcPct val="80000"/>
              </a:lnSpc>
              <a:spcBef>
                <a:spcPts val="0"/>
              </a:spcBef>
              <a:spcAft>
                <a:spcPts val="0"/>
              </a:spcAft>
              <a:buClr>
                <a:srgbClr val="ABAEAD"/>
              </a:buClr>
              <a:buSzTx/>
              <a:buFontTx/>
              <a:buNone/>
              <a:tabLst/>
              <a:defRPr sz="18000" b="0" i="0" u="none" strike="noStrike" cap="none" spc="0" baseline="0">
                <a:ln>
                  <a:noFill/>
                </a:ln>
                <a:solidFill>
                  <a:srgbClr val="000000"/>
                </a:solidFill>
                <a:uFillTx/>
                <a:latin typeface="Futura"/>
                <a:ea typeface="Futura"/>
                <a:cs typeface="Futura"/>
                <a:sym typeface="Futura"/>
              </a:defRPr>
            </a:lvl5pPr>
            <a:lvl6pPr marL="0" marR="0" indent="1143000" algn="l" defTabSz="812800" latinLnBrk="0">
              <a:lnSpc>
                <a:spcPct val="80000"/>
              </a:lnSpc>
              <a:spcBef>
                <a:spcPts val="0"/>
              </a:spcBef>
              <a:spcAft>
                <a:spcPts val="0"/>
              </a:spcAft>
              <a:buClr>
                <a:srgbClr val="ABAEAD"/>
              </a:buClr>
              <a:buSzTx/>
              <a:buFontTx/>
              <a:buNone/>
              <a:tabLst/>
              <a:defRPr sz="18000" b="0" i="0" u="none" strike="noStrike" cap="none" spc="0" baseline="0">
                <a:ln>
                  <a:noFill/>
                </a:ln>
                <a:solidFill>
                  <a:srgbClr val="000000"/>
                </a:solidFill>
                <a:uFillTx/>
                <a:latin typeface="Futura"/>
                <a:ea typeface="Futura"/>
                <a:cs typeface="Futura"/>
                <a:sym typeface="Futura"/>
              </a:defRPr>
            </a:lvl6pPr>
            <a:lvl7pPr marL="0" marR="0" indent="1371600" algn="l" defTabSz="812800" latinLnBrk="0">
              <a:lnSpc>
                <a:spcPct val="80000"/>
              </a:lnSpc>
              <a:spcBef>
                <a:spcPts val="0"/>
              </a:spcBef>
              <a:spcAft>
                <a:spcPts val="0"/>
              </a:spcAft>
              <a:buClr>
                <a:srgbClr val="ABAEAD"/>
              </a:buClr>
              <a:buSzTx/>
              <a:buFontTx/>
              <a:buNone/>
              <a:tabLst/>
              <a:defRPr sz="18000" b="0" i="0" u="none" strike="noStrike" cap="none" spc="0" baseline="0">
                <a:ln>
                  <a:noFill/>
                </a:ln>
                <a:solidFill>
                  <a:srgbClr val="000000"/>
                </a:solidFill>
                <a:uFillTx/>
                <a:latin typeface="Futura"/>
                <a:ea typeface="Futura"/>
                <a:cs typeface="Futura"/>
                <a:sym typeface="Futura"/>
              </a:defRPr>
            </a:lvl7pPr>
            <a:lvl8pPr marL="0" marR="0" indent="1600200" algn="l" defTabSz="812800" latinLnBrk="0">
              <a:lnSpc>
                <a:spcPct val="80000"/>
              </a:lnSpc>
              <a:spcBef>
                <a:spcPts val="0"/>
              </a:spcBef>
              <a:spcAft>
                <a:spcPts val="0"/>
              </a:spcAft>
              <a:buClr>
                <a:srgbClr val="ABAEAD"/>
              </a:buClr>
              <a:buSzTx/>
              <a:buFontTx/>
              <a:buNone/>
              <a:tabLst/>
              <a:defRPr sz="18000" b="0" i="0" u="none" strike="noStrike" cap="none" spc="0" baseline="0">
                <a:ln>
                  <a:noFill/>
                </a:ln>
                <a:solidFill>
                  <a:srgbClr val="000000"/>
                </a:solidFill>
                <a:uFillTx/>
                <a:latin typeface="Futura"/>
                <a:ea typeface="Futura"/>
                <a:cs typeface="Futura"/>
                <a:sym typeface="Futura"/>
              </a:defRPr>
            </a:lvl8pPr>
            <a:lvl9pPr marL="0" marR="0" indent="1828800" algn="l" defTabSz="812800" latinLnBrk="0">
              <a:lnSpc>
                <a:spcPct val="80000"/>
              </a:lnSpc>
              <a:spcBef>
                <a:spcPts val="0"/>
              </a:spcBef>
              <a:spcAft>
                <a:spcPts val="0"/>
              </a:spcAft>
              <a:buClr>
                <a:srgbClr val="ABAEAD"/>
              </a:buClr>
              <a:buSzTx/>
              <a:buFontTx/>
              <a:buNone/>
              <a:tabLst/>
              <a:defRPr sz="18000" b="0" i="0" u="none" strike="noStrike" cap="none" spc="0" baseline="0">
                <a:ln>
                  <a:noFill/>
                </a:ln>
                <a:solidFill>
                  <a:srgbClr val="000000"/>
                </a:solidFill>
                <a:uFillTx/>
                <a:latin typeface="Futura"/>
                <a:ea typeface="Futura"/>
                <a:cs typeface="Futura"/>
                <a:sym typeface="Futura"/>
              </a:defRPr>
            </a:lvl9pPr>
          </a:lstStyle>
          <a:p>
            <a:pPr hangingPunct="1"/>
            <a:r>
              <a:rPr lang="en-CA" sz="5000" b="1" dirty="0">
                <a:solidFill>
                  <a:srgbClr val="000099"/>
                </a:solidFill>
                <a:latin typeface="Futura"/>
              </a:rPr>
              <a:t>Impulsar las soluciones basadas en la naturaleza mediante la innovación jurídica </a:t>
            </a:r>
          </a:p>
        </p:txBody>
      </p:sp>
      <p:pic>
        <p:nvPicPr>
          <p:cNvPr id="11" name="Picture 10" descr="A red sign with white people and text  AI-generated content may be incorrect.">
            <a:extLst>
              <a:ext uri="{FF2B5EF4-FFF2-40B4-BE49-F238E27FC236}">
                <a16:creationId xmlns:a16="http://schemas.microsoft.com/office/drawing/2014/main" id="{3CF32D90-0DFC-E053-AED5-66DA9AFF6E4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5620" y="3406446"/>
            <a:ext cx="2506259" cy="2506259"/>
          </a:xfrm>
          <a:prstGeom prst="rect">
            <a:avLst/>
          </a:prstGeom>
        </p:spPr>
      </p:pic>
      <p:pic>
        <p:nvPicPr>
          <p:cNvPr id="14" name="Picture 13" descr="A yellow background with a bowl of hot soup  AI-generated content may be incorrect.">
            <a:extLst>
              <a:ext uri="{FF2B5EF4-FFF2-40B4-BE49-F238E27FC236}">
                <a16:creationId xmlns:a16="http://schemas.microsoft.com/office/drawing/2014/main" id="{75C4826D-1451-81E9-1FB4-DA3EBE69E8F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2018" y="6721463"/>
            <a:ext cx="2506259" cy="2506259"/>
          </a:xfrm>
          <a:prstGeom prst="rect">
            <a:avLst/>
          </a:prstGeom>
        </p:spPr>
      </p:pic>
      <p:pic>
        <p:nvPicPr>
          <p:cNvPr id="16" name="Picture 15" descr="A green square with white text and a heart and a line of pulse  AI-generated content may be incorrect.">
            <a:extLst>
              <a:ext uri="{FF2B5EF4-FFF2-40B4-BE49-F238E27FC236}">
                <a16:creationId xmlns:a16="http://schemas.microsoft.com/office/drawing/2014/main" id="{659CC193-FBBB-7E8F-223D-CC6B99E8BAA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56146" y="6721463"/>
            <a:ext cx="2506259" cy="2506259"/>
          </a:xfrm>
          <a:prstGeom prst="rect">
            <a:avLst/>
          </a:prstGeom>
        </p:spPr>
      </p:pic>
      <p:pic>
        <p:nvPicPr>
          <p:cNvPr id="18" name="Picture 17" descr="A red sign with a book and pencil  AI-generated content may be incorrect.">
            <a:extLst>
              <a:ext uri="{FF2B5EF4-FFF2-40B4-BE49-F238E27FC236}">
                <a16:creationId xmlns:a16="http://schemas.microsoft.com/office/drawing/2014/main" id="{F6570C2F-A50B-A8E2-B8D6-B1EC0262B03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94674" y="6721463"/>
            <a:ext cx="2503367" cy="2503367"/>
          </a:xfrm>
          <a:prstGeom prst="rect">
            <a:avLst/>
          </a:prstGeom>
        </p:spPr>
      </p:pic>
      <p:pic>
        <p:nvPicPr>
          <p:cNvPr id="20" name="Picture 19" descr="A red sign with white text and symbols  AI-generated content may be incorrect.">
            <a:extLst>
              <a:ext uri="{FF2B5EF4-FFF2-40B4-BE49-F238E27FC236}">
                <a16:creationId xmlns:a16="http://schemas.microsoft.com/office/drawing/2014/main" id="{F1E1458A-2CDE-9D79-5F11-8D84E2DB238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230310" y="6721462"/>
            <a:ext cx="2503367" cy="2503367"/>
          </a:xfrm>
          <a:prstGeom prst="rect">
            <a:avLst/>
          </a:prstGeom>
        </p:spPr>
      </p:pic>
      <p:pic>
        <p:nvPicPr>
          <p:cNvPr id="22" name="Picture 21" descr="A blue background with a white sign and a glass with water  AI-generated content may be incorrect.">
            <a:extLst>
              <a:ext uri="{FF2B5EF4-FFF2-40B4-BE49-F238E27FC236}">
                <a16:creationId xmlns:a16="http://schemas.microsoft.com/office/drawing/2014/main" id="{9B965387-1D65-270C-BC11-E84670E6507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994438" y="10058236"/>
            <a:ext cx="2482657" cy="2794424"/>
          </a:xfrm>
          <a:prstGeom prst="rect">
            <a:avLst/>
          </a:prstGeom>
        </p:spPr>
      </p:pic>
      <p:pic>
        <p:nvPicPr>
          <p:cNvPr id="24" name="Picture 23" descr="A yellow sign with a light and a power button  AI-generated content may be incorrect.">
            <a:extLst>
              <a:ext uri="{FF2B5EF4-FFF2-40B4-BE49-F238E27FC236}">
                <a16:creationId xmlns:a16="http://schemas.microsoft.com/office/drawing/2014/main" id="{A02DC24F-AC06-0A2C-ADC6-A1D7AD40481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92018" y="10036478"/>
            <a:ext cx="2482655" cy="2772662"/>
          </a:xfrm>
          <a:prstGeom prst="rect">
            <a:avLst/>
          </a:prstGeom>
        </p:spPr>
      </p:pic>
      <p:pic>
        <p:nvPicPr>
          <p:cNvPr id="27" name="Picture 26" descr="A red background with white text and a graph  AI-generated content may be incorrect.">
            <a:extLst>
              <a:ext uri="{FF2B5EF4-FFF2-40B4-BE49-F238E27FC236}">
                <a16:creationId xmlns:a16="http://schemas.microsoft.com/office/drawing/2014/main" id="{9579B197-B39B-7434-43A9-426A15B56379}"/>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779750" y="3406446"/>
            <a:ext cx="2506259" cy="2506259"/>
          </a:xfrm>
          <a:prstGeom prst="rect">
            <a:avLst/>
          </a:prstGeom>
        </p:spPr>
      </p:pic>
      <p:pic>
        <p:nvPicPr>
          <p:cNvPr id="31" name="Picture 30" descr="A logo on an orange background  AI-generated content may be incorrect.">
            <a:extLst>
              <a:ext uri="{FF2B5EF4-FFF2-40B4-BE49-F238E27FC236}">
                <a16:creationId xmlns:a16="http://schemas.microsoft.com/office/drawing/2014/main" id="{5F9518B2-FA36-4C2C-23B8-9C90A3774AAE}"/>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545229" y="3406446"/>
            <a:ext cx="2503367" cy="2503367"/>
          </a:xfrm>
          <a:prstGeom prst="rect">
            <a:avLst/>
          </a:prstGeom>
        </p:spPr>
      </p:pic>
      <p:pic>
        <p:nvPicPr>
          <p:cNvPr id="33" name="Picture 32" descr="A pink background with white text and white arrows  AI-generated content may be incorrect.">
            <a:extLst>
              <a:ext uri="{FF2B5EF4-FFF2-40B4-BE49-F238E27FC236}">
                <a16:creationId xmlns:a16="http://schemas.microsoft.com/office/drawing/2014/main" id="{A126F3EF-480F-48EF-0D99-FC5E37803178}"/>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230309" y="3406446"/>
            <a:ext cx="2503367" cy="2503367"/>
          </a:xfrm>
          <a:prstGeom prst="rect">
            <a:avLst/>
          </a:prstGeom>
        </p:spPr>
      </p:pic>
      <p:pic>
        <p:nvPicPr>
          <p:cNvPr id="35" name="Picture 34" descr="A white and orange sign with buildings and text  AI-generated content may be incorrect.">
            <a:extLst>
              <a:ext uri="{FF2B5EF4-FFF2-40B4-BE49-F238E27FC236}">
                <a16:creationId xmlns:a16="http://schemas.microsoft.com/office/drawing/2014/main" id="{D4ED4D98-A389-9D0A-C6F6-9CAD4F63DF98}"/>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1994438" y="6721461"/>
            <a:ext cx="2503367" cy="2503367"/>
          </a:xfrm>
          <a:prstGeom prst="rect">
            <a:avLst/>
          </a:prstGeom>
        </p:spPr>
      </p:pic>
      <p:pic>
        <p:nvPicPr>
          <p:cNvPr id="37" name="Picture 36" descr="A yellow sign with white text  AI-generated content may be incorrect.">
            <a:extLst>
              <a:ext uri="{FF2B5EF4-FFF2-40B4-BE49-F238E27FC236}">
                <a16:creationId xmlns:a16="http://schemas.microsoft.com/office/drawing/2014/main" id="{CDBE5CD4-115F-87EA-E924-1BAB9EA7F91A}"/>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1915389" y="3406446"/>
            <a:ext cx="2503367" cy="2503367"/>
          </a:xfrm>
          <a:prstGeom prst="rect">
            <a:avLst/>
          </a:prstGeom>
        </p:spPr>
      </p:pic>
      <p:pic>
        <p:nvPicPr>
          <p:cNvPr id="39" name="Picture 38" descr="A green and white sign with a globe and text  AI-generated content may be incorrect.">
            <a:extLst>
              <a:ext uri="{FF2B5EF4-FFF2-40B4-BE49-F238E27FC236}">
                <a16:creationId xmlns:a16="http://schemas.microsoft.com/office/drawing/2014/main" id="{1F1AFF2B-2AF8-DCD6-7338-2897750B9BAB}"/>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3759339" y="10058236"/>
            <a:ext cx="2503066" cy="2772664"/>
          </a:xfrm>
          <a:prstGeom prst="rect">
            <a:avLst/>
          </a:prstGeom>
        </p:spPr>
      </p:pic>
      <p:pic>
        <p:nvPicPr>
          <p:cNvPr id="41" name="Picture 40" descr="A blue sign with white fish and waves  AI-generated content may be incorrect.">
            <a:extLst>
              <a:ext uri="{FF2B5EF4-FFF2-40B4-BE49-F238E27FC236}">
                <a16:creationId xmlns:a16="http://schemas.microsoft.com/office/drawing/2014/main" id="{FE9B928A-C0F7-16EE-ED92-F2FFA8ABFBA0}"/>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6545229" y="10036476"/>
            <a:ext cx="2503367" cy="2794424"/>
          </a:xfrm>
          <a:prstGeom prst="rect">
            <a:avLst/>
          </a:prstGeom>
        </p:spPr>
      </p:pic>
      <p:pic>
        <p:nvPicPr>
          <p:cNvPr id="43" name="Picture 42" descr="A green square with white text and a tree and birds  AI-generated content may be incorrect.">
            <a:extLst>
              <a:ext uri="{FF2B5EF4-FFF2-40B4-BE49-F238E27FC236}">
                <a16:creationId xmlns:a16="http://schemas.microsoft.com/office/drawing/2014/main" id="{289FF6F0-A58B-80A9-452F-35A3756250BC}"/>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9288490" y="10036476"/>
            <a:ext cx="2491993" cy="2772664"/>
          </a:xfrm>
          <a:prstGeom prst="rect">
            <a:avLst/>
          </a:prstGeom>
        </p:spPr>
      </p:pic>
      <p:pic>
        <p:nvPicPr>
          <p:cNvPr id="45" name="Picture 44" descr="A bird with a branch on a mallet  AI-generated content may be incorrect.">
            <a:extLst>
              <a:ext uri="{FF2B5EF4-FFF2-40B4-BE49-F238E27FC236}">
                <a16:creationId xmlns:a16="http://schemas.microsoft.com/office/drawing/2014/main" id="{ABA0642C-D0BC-0C32-745D-D4D44DE66EED}"/>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6279525" y="10058233"/>
            <a:ext cx="2772666" cy="2772666"/>
          </a:xfrm>
          <a:prstGeom prst="rect">
            <a:avLst/>
          </a:prstGeom>
        </p:spPr>
      </p:pic>
      <p:pic>
        <p:nvPicPr>
          <p:cNvPr id="47" name="Picture 46" descr="A blue background with white text and a logo  AI-generated content may be incorrect.">
            <a:extLst>
              <a:ext uri="{FF2B5EF4-FFF2-40B4-BE49-F238E27FC236}">
                <a16:creationId xmlns:a16="http://schemas.microsoft.com/office/drawing/2014/main" id="{EC78809D-83DC-FBF3-0CC5-50357C0088AC}"/>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19239676" y="10058234"/>
            <a:ext cx="2772666" cy="2772666"/>
          </a:xfrm>
          <a:prstGeom prst="rect">
            <a:avLst/>
          </a:prstGeom>
        </p:spPr>
      </p:pic>
      <p:pic>
        <p:nvPicPr>
          <p:cNvPr id="2" name="Content Placeholder 4" descr="A diagram of a diagram  AI-generated content may be incorrect.">
            <a:extLst>
              <a:ext uri="{FF2B5EF4-FFF2-40B4-BE49-F238E27FC236}">
                <a16:creationId xmlns:a16="http://schemas.microsoft.com/office/drawing/2014/main" id="{0532313B-C28B-11CE-3A0D-E30F42E1213B}"/>
              </a:ext>
            </a:extLst>
          </p:cNvPr>
          <p:cNvPicPr>
            <a:picLocks noChangeAspect="1"/>
          </p:cNvPicPr>
          <p:nvPr/>
        </p:nvPicPr>
        <p:blipFill>
          <a:blip r:embed="rId20"/>
          <a:srcRect l="14020" r="11101" b="2733"/>
          <a:stretch>
            <a:fillRect/>
          </a:stretch>
        </p:blipFill>
        <p:spPr>
          <a:xfrm>
            <a:off x="15397932" y="3185942"/>
            <a:ext cx="7308518" cy="6606898"/>
          </a:xfrm>
          <a:prstGeom prst="rect">
            <a:avLst/>
          </a:prstGeom>
        </p:spPr>
      </p:pic>
    </p:spTree>
    <p:extLst>
      <p:ext uri="{BB962C8B-B14F-4D97-AF65-F5344CB8AC3E}">
        <p14:creationId xmlns:p14="http://schemas.microsoft.com/office/powerpoint/2010/main" val="4088841081"/>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Goal 13: Take urgent action to combat climate change and its impacts -  Project - ISGLOBAL">
            <a:extLst>
              <a:ext uri="{FF2B5EF4-FFF2-40B4-BE49-F238E27FC236}">
                <a16:creationId xmlns:a16="http://schemas.microsoft.com/office/drawing/2014/main" id="{B7AC77DB-66E3-438B-898B-EEC7DBB110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6831" y="3410606"/>
            <a:ext cx="12112870" cy="5880651"/>
          </a:xfrm>
          <a:prstGeom prst="rect">
            <a:avLst/>
          </a:prstGeom>
          <a:noFill/>
          <a:extLst>
            <a:ext uri="{909E8E84-426E-40DD-AFC4-6F175D3DCCD1}">
              <a14:hiddenFill xmlns:a14="http://schemas.microsoft.com/office/drawing/2010/main">
                <a:solidFill>
                  <a:srgbClr val="FFFFFF"/>
                </a:solidFill>
              </a14:hiddenFill>
            </a:ext>
          </a:extLst>
        </p:spPr>
      </p:pic>
      <p:sp>
        <p:nvSpPr>
          <p:cNvPr id="23" name="Rectangle 22">
            <a:extLst>
              <a:ext uri="{FF2B5EF4-FFF2-40B4-BE49-F238E27FC236}">
                <a16:creationId xmlns:a16="http://schemas.microsoft.com/office/drawing/2014/main" id="{C802C3BA-8BCA-47D8-9EF5-FC9E804CC6AB}"/>
              </a:ext>
            </a:extLst>
          </p:cNvPr>
          <p:cNvSpPr/>
          <p:nvPr/>
        </p:nvSpPr>
        <p:spPr>
          <a:xfrm>
            <a:off x="13999572" y="3648686"/>
            <a:ext cx="9882052" cy="5427127"/>
          </a:xfrm>
          <a:prstGeom prst="rect">
            <a:avLst/>
          </a:prstGeom>
          <a:noFill/>
          <a:ln w="50800" cap="flat">
            <a:solidFill>
              <a:srgbClr val="1F7836"/>
            </a:solidFill>
            <a:prstDash val="solid"/>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457200" indent="-457200">
              <a:spcBef>
                <a:spcPts val="600"/>
              </a:spcBef>
              <a:buFont typeface="Arial" panose="020B0604020202020204" pitchFamily="34" charset="0"/>
              <a:buChar char="•"/>
            </a:pPr>
            <a:r>
              <a:rPr lang="en-CA" sz="2400" b="1" dirty="0">
                <a:latin typeface="Futura"/>
              </a:rPr>
              <a:t>Acuerdo de París: </a:t>
            </a:r>
            <a:r>
              <a:rPr lang="en-CA" sz="2400" dirty="0">
                <a:latin typeface="Futura"/>
              </a:rPr>
              <a:t>Artículo 2(1)(a): «</a:t>
            </a:r>
            <a:r>
              <a:rPr lang="en-CA" sz="2400" b="1" dirty="0">
                <a:latin typeface="Futura"/>
              </a:rPr>
              <a:t>Mantener el aumento de la temperatura media mundial muy por debajo de 2 °C </a:t>
            </a:r>
            <a:r>
              <a:rPr lang="en-CA" sz="2400" dirty="0">
                <a:latin typeface="Futura"/>
              </a:rPr>
              <a:t>con respecto a los niveles preindustriales y </a:t>
            </a:r>
            <a:r>
              <a:rPr lang="en-CA" sz="2400" b="1" dirty="0">
                <a:latin typeface="Futura"/>
              </a:rPr>
              <a:t>proseguir </a:t>
            </a:r>
            <a:r>
              <a:rPr lang="en-CA" sz="2400" dirty="0">
                <a:latin typeface="Futura"/>
              </a:rPr>
              <a:t>los esfuerzos para limitar ese aumento de la temperatura a </a:t>
            </a:r>
            <a:r>
              <a:rPr lang="en-CA" sz="2400" b="1" dirty="0">
                <a:latin typeface="Futura"/>
              </a:rPr>
              <a:t>1,5 °C con respecto a los niveles preindustriales</a:t>
            </a:r>
            <a:r>
              <a:rPr lang="en-CA" sz="2400" dirty="0">
                <a:latin typeface="Futura"/>
              </a:rPr>
              <a:t>, reconociendo que ello reduciría considerablemente los riesgos y efectos del cambio climático»</a:t>
            </a:r>
          </a:p>
          <a:p>
            <a:pPr marL="457200" indent="-457200">
              <a:spcBef>
                <a:spcPts val="600"/>
              </a:spcBef>
              <a:buFont typeface="Arial" panose="020B0604020202020204" pitchFamily="34" charset="0"/>
              <a:buChar char="•"/>
            </a:pPr>
            <a:r>
              <a:rPr lang="en-CA" sz="2400" b="1" dirty="0">
                <a:latin typeface="Futura"/>
              </a:rPr>
              <a:t>Convención de las Naciones Unidas de Lucha contra la Desertificación: </a:t>
            </a:r>
            <a:r>
              <a:rPr lang="en-CA" sz="2400" dirty="0">
                <a:latin typeface="Futura"/>
              </a:rPr>
              <a:t>Artículo 2: «luchar contra la desertificación y mitigar los efectos de la sequía… [mediante] estrategias integradas a largo plazo». Artículo 8(1): «[incluida la] coordinación de las actividades realizadas en virtud de la presente Convención… [y] otros acuerdos internacionales pertinentes».</a:t>
            </a:r>
            <a:endParaRPr lang="en-CA" sz="2400" b="1" dirty="0">
              <a:latin typeface="Futura"/>
            </a:endParaRPr>
          </a:p>
        </p:txBody>
      </p:sp>
      <p:sp>
        <p:nvSpPr>
          <p:cNvPr id="24" name="Rectangle 23">
            <a:extLst>
              <a:ext uri="{FF2B5EF4-FFF2-40B4-BE49-F238E27FC236}">
                <a16:creationId xmlns:a16="http://schemas.microsoft.com/office/drawing/2014/main" id="{07569A31-61AB-42A8-BA76-FA9B268F5BF5}"/>
              </a:ext>
            </a:extLst>
          </p:cNvPr>
          <p:cNvSpPr/>
          <p:nvPr/>
        </p:nvSpPr>
        <p:spPr>
          <a:xfrm>
            <a:off x="12857661" y="6032086"/>
            <a:ext cx="1123950" cy="625812"/>
          </a:xfrm>
          <a:prstGeom prst="rect">
            <a:avLst/>
          </a:prstGeom>
          <a:solidFill>
            <a:srgbClr val="1F7836"/>
          </a:solidFill>
          <a:ln w="50800" cap="flat">
            <a:solidFill>
              <a:srgbClr val="1F7836"/>
            </a:solidFill>
            <a:prstDash val="solid"/>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812800" hangingPunct="0">
              <a:lnSpc>
                <a:spcPct val="80000"/>
              </a:lnSpc>
              <a:spcBef>
                <a:spcPts val="1200"/>
              </a:spcBef>
            </a:pPr>
            <a:endParaRPr lang="en-CA" sz="3000">
              <a:solidFill>
                <a:srgbClr val="FF404B"/>
              </a:solidFill>
              <a:latin typeface="Real Text Pro"/>
              <a:ea typeface="Real Text Pro"/>
              <a:cs typeface="Real Text Pro"/>
              <a:sym typeface="Real Text Pro"/>
            </a:endParaRPr>
          </a:p>
        </p:txBody>
      </p:sp>
    </p:spTree>
    <p:extLst>
      <p:ext uri="{BB962C8B-B14F-4D97-AF65-F5344CB8AC3E}">
        <p14:creationId xmlns:p14="http://schemas.microsoft.com/office/powerpoint/2010/main" val="2620025270"/>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455526" y="544865"/>
            <a:ext cx="22242672" cy="1524002"/>
          </a:xfrm>
        </p:spPr>
        <p:txBody>
          <a:bodyPr/>
          <a:lstStyle/>
          <a:p>
            <a:r>
              <a:rPr lang="en-CA" b="1" dirty="0">
                <a:solidFill>
                  <a:srgbClr val="000099"/>
                </a:solidFill>
                <a:latin typeface="Futura"/>
              </a:rPr>
              <a:t>Cooperación para la acción climática</a:t>
            </a:r>
            <a:endParaRPr lang="en-CA" sz="8000" dirty="0">
              <a:solidFill>
                <a:srgbClr val="000099"/>
              </a:solidFill>
              <a:latin typeface="Futura"/>
            </a:endParaRPr>
          </a:p>
        </p:txBody>
      </p:sp>
      <p:sp>
        <p:nvSpPr>
          <p:cNvPr id="14" name="Text Placeholder 3">
            <a:extLst>
              <a:ext uri="{FF2B5EF4-FFF2-40B4-BE49-F238E27FC236}">
                <a16:creationId xmlns:a16="http://schemas.microsoft.com/office/drawing/2014/main" id="{434CB13E-75AC-40E5-8108-9379A64C7BBA}"/>
              </a:ext>
            </a:extLst>
          </p:cNvPr>
          <p:cNvSpPr txBox="1">
            <a:spLocks/>
          </p:cNvSpPr>
          <p:nvPr/>
        </p:nvSpPr>
        <p:spPr>
          <a:xfrm>
            <a:off x="1455527" y="2068867"/>
            <a:ext cx="18077074" cy="10840686"/>
          </a:xfrm>
          <a:prstGeom prst="rect">
            <a:avLst/>
          </a:prstGeom>
        </p:spPr>
        <p:txBody>
          <a:bodyPr/>
          <a:lstStyle>
            <a:lvl1pPr marL="0" marR="0" indent="0" algn="l" defTabSz="812800" latinLnBrk="0">
              <a:lnSpc>
                <a:spcPct val="15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Garamond" panose="02020404030301010803" pitchFamily="18" charset="0"/>
                <a:ea typeface="Futura"/>
                <a:cs typeface="Futura"/>
                <a:sym typeface="Futura"/>
              </a:defRPr>
            </a:lvl1pPr>
            <a:lvl2pPr marL="0" marR="0" indent="0" algn="l" defTabSz="812800" latinLnBrk="0">
              <a:lnSpc>
                <a:spcPct val="15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2pPr>
            <a:lvl3pPr marL="0" marR="0" indent="0" algn="l" defTabSz="812800" latinLnBrk="0">
              <a:lnSpc>
                <a:spcPct val="150000"/>
              </a:lnSpc>
              <a:spcBef>
                <a:spcPts val="1200"/>
              </a:spcBef>
              <a:spcAft>
                <a:spcPts val="0"/>
              </a:spcAft>
              <a:buClrTx/>
              <a:buSzTx/>
              <a:buFontTx/>
              <a:buNone/>
              <a:tabLst/>
              <a:defRPr sz="3200" b="0" i="0" u="none" strike="noStrike" cap="none" spc="0" baseline="0">
                <a:ln>
                  <a:noFill/>
                </a:ln>
                <a:solidFill>
                  <a:srgbClr val="000000"/>
                </a:solidFill>
                <a:uFillTx/>
                <a:latin typeface="Futura"/>
                <a:ea typeface="Futura"/>
                <a:cs typeface="Futura"/>
                <a:sym typeface="Futura"/>
              </a:defRPr>
            </a:lvl3pPr>
            <a:lvl4pPr marL="539999" marR="0" indent="-539999" algn="l" defTabSz="812800" latinLnBrk="0">
              <a:lnSpc>
                <a:spcPct val="150000"/>
              </a:lnSpc>
              <a:spcBef>
                <a:spcPts val="1200"/>
              </a:spcBef>
              <a:spcAft>
                <a:spcPts val="0"/>
              </a:spcAft>
              <a:buClr>
                <a:schemeClr val="accent1"/>
              </a:buClr>
              <a:buSzPct val="100000"/>
              <a:buFont typeface="Wingdings" charset="2"/>
              <a:buChar char="§"/>
              <a:tabLst/>
              <a:defRPr sz="3200" b="0" i="0" u="none" strike="noStrike" cap="none" spc="0" baseline="0">
                <a:ln>
                  <a:noFill/>
                </a:ln>
                <a:solidFill>
                  <a:srgbClr val="000000"/>
                </a:solidFill>
                <a:uFillTx/>
                <a:latin typeface="Garamond" panose="02020404030301010803" pitchFamily="18" charset="0"/>
                <a:ea typeface="Futura"/>
                <a:cs typeface="Futura"/>
                <a:sym typeface="Futura"/>
              </a:defRPr>
            </a:lvl4pPr>
            <a:lvl5pPr marL="540000" marR="0" indent="-539999" algn="l" defTabSz="812800" latinLnBrk="0">
              <a:lnSpc>
                <a:spcPct val="100000"/>
              </a:lnSpc>
              <a:spcBef>
                <a:spcPts val="1200"/>
              </a:spcBef>
              <a:spcAft>
                <a:spcPts val="0"/>
              </a:spcAft>
              <a:buClr>
                <a:srgbClr val="F4336B"/>
              </a:buClr>
              <a:buSzPct val="100000"/>
              <a:buFontTx/>
              <a:buChar char="—"/>
              <a:tabLst/>
              <a:defRPr sz="3200" b="0" i="0" u="none" strike="noStrike" cap="none" spc="0" baseline="0">
                <a:ln>
                  <a:noFill/>
                </a:ln>
                <a:solidFill>
                  <a:srgbClr val="000000"/>
                </a:solidFill>
                <a:uFillTx/>
                <a:latin typeface="Futura"/>
                <a:ea typeface="Futura"/>
                <a:cs typeface="Futura"/>
                <a:sym typeface="Futura"/>
              </a:defRPr>
            </a:lvl5pPr>
            <a:lvl6pPr marL="0" marR="0" indent="355600" algn="l" defTabSz="812800" latinLnBrk="0">
              <a:lnSpc>
                <a:spcPct val="8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6pPr>
            <a:lvl7pPr marL="0" marR="0" indent="711200" algn="l" defTabSz="812800" latinLnBrk="0">
              <a:lnSpc>
                <a:spcPct val="8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7pPr>
            <a:lvl8pPr marL="0" marR="0" indent="1066800" algn="l" defTabSz="812800" latinLnBrk="0">
              <a:lnSpc>
                <a:spcPct val="8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8pPr>
            <a:lvl9pPr marL="0" marR="0" indent="1422400" algn="l" defTabSz="812800" latinLnBrk="0">
              <a:lnSpc>
                <a:spcPct val="8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9pPr>
          </a:lstStyle>
          <a:p>
            <a:pPr>
              <a:lnSpc>
                <a:spcPct val="100000"/>
              </a:lnSpc>
              <a:spcBef>
                <a:spcPts val="600"/>
              </a:spcBef>
            </a:pPr>
            <a:r>
              <a:rPr lang="en-CA" sz="2800" b="1" dirty="0">
                <a:solidFill>
                  <a:srgbClr val="40804E"/>
                </a:solidFill>
                <a:latin typeface="Futura"/>
              </a:rPr>
              <a:t>Metas de los ODS </a:t>
            </a:r>
          </a:p>
          <a:p>
            <a:pPr marL="457200" indent="-457200">
              <a:lnSpc>
                <a:spcPct val="100000"/>
              </a:lnSpc>
              <a:spcBef>
                <a:spcPts val="600"/>
              </a:spcBef>
              <a:buFont typeface="Arial" panose="020B0604020202020204" pitchFamily="34" charset="0"/>
              <a:buChar char="•"/>
            </a:pPr>
            <a:r>
              <a:rPr lang="en-CA" sz="2800" b="1" dirty="0">
                <a:latin typeface="Futura"/>
              </a:rPr>
              <a:t>ODS 13.1: </a:t>
            </a:r>
            <a:r>
              <a:rPr lang="en-CA" sz="2800" dirty="0">
                <a:latin typeface="Futura"/>
              </a:rPr>
              <a:t>Fortalecer la resiliencia y la capacidad de adaptación a los desastres climáticos  </a:t>
            </a:r>
          </a:p>
          <a:p>
            <a:pPr marL="457200" indent="-457200">
              <a:lnSpc>
                <a:spcPct val="100000"/>
              </a:lnSpc>
              <a:spcBef>
                <a:spcPts val="600"/>
              </a:spcBef>
              <a:buFont typeface="Arial" panose="020B0604020202020204" pitchFamily="34" charset="0"/>
              <a:buChar char="•"/>
            </a:pPr>
            <a:r>
              <a:rPr lang="en-CA" sz="2800" b="1" dirty="0">
                <a:latin typeface="Futura"/>
              </a:rPr>
              <a:t>ODS 13.2: </a:t>
            </a:r>
            <a:r>
              <a:rPr lang="en-CA" sz="2800" dirty="0">
                <a:latin typeface="Futura"/>
              </a:rPr>
              <a:t>Integrar medidas relativas al cambio climático en las políticas y la planificación</a:t>
            </a:r>
          </a:p>
          <a:p>
            <a:pPr hangingPunct="1">
              <a:lnSpc>
                <a:spcPct val="100000"/>
              </a:lnSpc>
            </a:pPr>
            <a:r>
              <a:rPr lang="en-CA" sz="2800" b="1" dirty="0">
                <a:solidFill>
                  <a:srgbClr val="40804E"/>
                </a:solidFill>
                <a:latin typeface="Futura"/>
              </a:rPr>
              <a:t>Obligaciones y mecanismos convencionales pertinentes</a:t>
            </a:r>
          </a:p>
          <a:p>
            <a:pPr marL="457200" indent="-457200">
              <a:lnSpc>
                <a:spcPct val="100000"/>
              </a:lnSpc>
              <a:spcBef>
                <a:spcPts val="600"/>
              </a:spcBef>
              <a:buFont typeface="Arial" panose="020B0604020202020204" pitchFamily="34" charset="0"/>
              <a:buChar char="•"/>
            </a:pPr>
            <a:r>
              <a:rPr lang="en-CA" sz="2800" b="1" dirty="0">
                <a:latin typeface="Futura"/>
              </a:rPr>
              <a:t>Acuerdo de París, art. 2(1): «muy por debajo de 2 °C… limitar el aumento de la temperatura a 1,5 °C»</a:t>
            </a:r>
          </a:p>
          <a:p>
            <a:pPr marL="457200" indent="-457200">
              <a:lnSpc>
                <a:spcPct val="100000"/>
              </a:lnSpc>
              <a:spcBef>
                <a:spcPts val="600"/>
              </a:spcBef>
              <a:buFont typeface="Arial" panose="020B0604020202020204" pitchFamily="34" charset="0"/>
              <a:buChar char="•"/>
            </a:pPr>
            <a:r>
              <a:rPr lang="en-CA" sz="2800" b="1" dirty="0">
                <a:latin typeface="Futura"/>
              </a:rPr>
              <a:t>Acuerdo de París, art. 4(1): «lograr un equilibrio entre las emisiones antropógenas por las fuentes y la absorción por los sumideros de gases de efecto invernadero… sobre la base de la equidad y en el contexto del desarrollo sostenible y de los esfuerzos por erradicar la pobreza»</a:t>
            </a:r>
          </a:p>
          <a:p>
            <a:pPr marL="457200" indent="-457200">
              <a:lnSpc>
                <a:spcPct val="100000"/>
              </a:lnSpc>
              <a:spcBef>
                <a:spcPts val="600"/>
              </a:spcBef>
              <a:buFont typeface="Arial" panose="020B0604020202020204" pitchFamily="34" charset="0"/>
              <a:buChar char="•"/>
            </a:pPr>
            <a:r>
              <a:rPr lang="en-CA" sz="2800" b="1" dirty="0">
                <a:latin typeface="Futura"/>
              </a:rPr>
              <a:t>CNULD, art. 2: «luchar contra la desertificación y mitigar los efectos de la sequía»</a:t>
            </a:r>
          </a:p>
          <a:p>
            <a:pPr>
              <a:lnSpc>
                <a:spcPct val="100000"/>
              </a:lnSpc>
              <a:spcBef>
                <a:spcPts val="600"/>
              </a:spcBef>
            </a:pPr>
            <a:endParaRPr lang="en-CA" sz="2800" b="1" dirty="0">
              <a:latin typeface="Futura"/>
            </a:endParaRPr>
          </a:p>
          <a:p>
            <a:pPr>
              <a:lnSpc>
                <a:spcPct val="100000"/>
              </a:lnSpc>
              <a:spcBef>
                <a:spcPts val="600"/>
              </a:spcBef>
            </a:pPr>
            <a:r>
              <a:rPr lang="en-CA" sz="2800" b="1" dirty="0">
                <a:solidFill>
                  <a:srgbClr val="40804E"/>
                </a:solidFill>
                <a:latin typeface="Futura"/>
              </a:rPr>
              <a:t>Medida de una institución financiera internacional</a:t>
            </a:r>
          </a:p>
          <a:p>
            <a:pPr marL="457200" indent="-457200">
              <a:lnSpc>
                <a:spcPct val="100000"/>
              </a:lnSpc>
              <a:spcBef>
                <a:spcPts val="600"/>
              </a:spcBef>
              <a:buFont typeface="Arial" panose="020B0604020202020204" pitchFamily="34" charset="0"/>
              <a:buChar char="•"/>
            </a:pPr>
            <a:r>
              <a:rPr lang="en-SG" sz="2800" dirty="0">
                <a:latin typeface="Futura"/>
                <a:cs typeface="Futura Medium" panose="020B0602020204020303" pitchFamily="34" charset="-79"/>
              </a:rPr>
              <a:t>El Plan de Acción sobre el Cambio Climático (2021-2025) del Banco Mundial se compromete a alinear el 100 % de sus operaciones con el Acuerdo de París para 2025, apoyando a los países en el fortalecimiento de la resiliencia climática mediante la planificación integrada, las inversiones informadas por el riesgo, los sistemas de alerta temprana y la financiación de estrategias nacionales como la aplicación de las NDC y la infraestructura climáticamente inteligente.</a:t>
            </a:r>
          </a:p>
          <a:p>
            <a:pPr>
              <a:lnSpc>
                <a:spcPct val="100000"/>
              </a:lnSpc>
              <a:spcBef>
                <a:spcPts val="600"/>
              </a:spcBef>
            </a:pPr>
            <a:endParaRPr lang="en-SG" sz="2800" b="1" dirty="0">
              <a:solidFill>
                <a:srgbClr val="40804E"/>
              </a:solidFill>
              <a:latin typeface="Futura"/>
              <a:cs typeface="Futura Medium" panose="020B0602020204020303" pitchFamily="34" charset="-79"/>
            </a:endParaRPr>
          </a:p>
          <a:p>
            <a:pPr>
              <a:lnSpc>
                <a:spcPct val="100000"/>
              </a:lnSpc>
              <a:spcBef>
                <a:spcPts val="600"/>
              </a:spcBef>
            </a:pPr>
            <a:r>
              <a:rPr lang="en-CA" sz="2800" b="1" dirty="0">
                <a:solidFill>
                  <a:srgbClr val="40804E"/>
                </a:solidFill>
                <a:latin typeface="Futura"/>
              </a:rPr>
              <a:t>Facilitadores jurídicos y de política nacionales </a:t>
            </a:r>
          </a:p>
          <a:p>
            <a:pPr marL="457200" indent="-457200">
              <a:lnSpc>
                <a:spcPct val="100000"/>
              </a:lnSpc>
              <a:spcBef>
                <a:spcPts val="600"/>
              </a:spcBef>
              <a:buFont typeface="Arial" panose="020B0604020202020204" pitchFamily="34" charset="0"/>
              <a:buChar char="•"/>
            </a:pPr>
            <a:r>
              <a:rPr lang="en-CA" sz="2800" dirty="0">
                <a:latin typeface="Futura"/>
              </a:rPr>
              <a:t>Leyes de cambio climático con comisiones independientes que fijan metas, marcos federales/provinciales con mecanismos de financiación</a:t>
            </a:r>
          </a:p>
          <a:p>
            <a:pPr marL="457200" indent="-457200">
              <a:lnSpc>
                <a:spcPct val="100000"/>
              </a:lnSpc>
              <a:spcBef>
                <a:spcPts val="600"/>
              </a:spcBef>
              <a:buFont typeface="Arial" panose="020B0604020202020204" pitchFamily="34" charset="0"/>
              <a:buChar char="•"/>
            </a:pPr>
            <a:r>
              <a:rPr lang="en-CA" sz="2800" dirty="0">
                <a:latin typeface="Futura"/>
              </a:rPr>
              <a:t>Alerta temprana y evaluación, leyes de reducción del riesgo de desastres y de respuesta </a:t>
            </a:r>
          </a:p>
          <a:p>
            <a:pPr marL="457200" indent="-457200">
              <a:lnSpc>
                <a:spcPct val="100000"/>
              </a:lnSpc>
              <a:spcBef>
                <a:spcPts val="600"/>
              </a:spcBef>
              <a:buFont typeface="Arial" panose="020B0604020202020204" pitchFamily="34" charset="0"/>
              <a:buChar char="•"/>
            </a:pPr>
            <a:r>
              <a:rPr lang="en-CA" sz="2800" dirty="0">
                <a:latin typeface="Futura"/>
              </a:rPr>
              <a:t>Reglamentos para evaluar los impactos climáticos de los proyectos e integrar el clima en las leyes sectoriales  </a:t>
            </a:r>
          </a:p>
          <a:p>
            <a:pPr marL="457200" indent="-457200">
              <a:lnSpc>
                <a:spcPct val="100000"/>
              </a:lnSpc>
              <a:spcBef>
                <a:spcPts val="600"/>
              </a:spcBef>
              <a:buFont typeface="Arial" panose="020B0604020202020204" pitchFamily="34" charset="0"/>
              <a:buChar char="•"/>
            </a:pPr>
            <a:endParaRPr lang="en-CA" sz="2800" dirty="0">
              <a:latin typeface="Futura Medium"/>
            </a:endParaRPr>
          </a:p>
          <a:p>
            <a:pPr marL="457200" indent="-457200">
              <a:lnSpc>
                <a:spcPct val="100000"/>
              </a:lnSpc>
              <a:spcBef>
                <a:spcPts val="600"/>
              </a:spcBef>
              <a:buFont typeface="Arial" panose="020B0604020202020204" pitchFamily="34" charset="0"/>
              <a:buChar char="•"/>
            </a:pPr>
            <a:endParaRPr lang="en-CA" sz="2800" b="1" dirty="0"/>
          </a:p>
          <a:p>
            <a:pPr marL="457200" indent="-457200">
              <a:lnSpc>
                <a:spcPct val="100000"/>
              </a:lnSpc>
              <a:spcBef>
                <a:spcPts val="600"/>
              </a:spcBef>
              <a:buFont typeface="Arial" panose="020B0604020202020204" pitchFamily="34" charset="0"/>
              <a:buChar char="•"/>
            </a:pPr>
            <a:endParaRPr lang="en-CA" sz="2800" dirty="0"/>
          </a:p>
          <a:p>
            <a:pPr marL="457200" indent="-457200">
              <a:lnSpc>
                <a:spcPct val="100000"/>
              </a:lnSpc>
              <a:spcBef>
                <a:spcPts val="600"/>
              </a:spcBef>
              <a:buFont typeface="Arial" panose="020B0604020202020204" pitchFamily="34" charset="0"/>
              <a:buChar char="•"/>
            </a:pPr>
            <a:endParaRPr lang="en-CA" sz="2800" dirty="0"/>
          </a:p>
          <a:p>
            <a:pPr marL="457200" indent="-457200">
              <a:lnSpc>
                <a:spcPct val="100000"/>
              </a:lnSpc>
              <a:buFont typeface="Arial" panose="020B0604020202020204" pitchFamily="34" charset="0"/>
              <a:buChar char="•"/>
            </a:pPr>
            <a:endParaRPr lang="en-CA" sz="2800" dirty="0"/>
          </a:p>
        </p:txBody>
      </p:sp>
      <p:grpSp>
        <p:nvGrpSpPr>
          <p:cNvPr id="4" name="Group 3">
            <a:extLst>
              <a:ext uri="{FF2B5EF4-FFF2-40B4-BE49-F238E27FC236}">
                <a16:creationId xmlns:a16="http://schemas.microsoft.com/office/drawing/2014/main" id="{E41E3C6D-2F29-415C-A1A6-0C1858EC18C7}"/>
              </a:ext>
            </a:extLst>
          </p:cNvPr>
          <p:cNvGrpSpPr/>
          <p:nvPr/>
        </p:nvGrpSpPr>
        <p:grpSpPr>
          <a:xfrm>
            <a:off x="20064982" y="2599767"/>
            <a:ext cx="3029570" cy="10460897"/>
            <a:chOff x="19238504" y="3271805"/>
            <a:chExt cx="3029569" cy="10460897"/>
          </a:xfrm>
        </p:grpSpPr>
        <p:pic>
          <p:nvPicPr>
            <p:cNvPr id="32774" name="Picture 6" descr="SDG 13 Climate action | Open Development Cambodia (ODC)">
              <a:extLst>
                <a:ext uri="{FF2B5EF4-FFF2-40B4-BE49-F238E27FC236}">
                  <a16:creationId xmlns:a16="http://schemas.microsoft.com/office/drawing/2014/main" id="{E1DDB702-E08B-4E76-9C62-4DE5D1EEE16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238504" y="8767704"/>
              <a:ext cx="3029569" cy="4964998"/>
            </a:xfrm>
            <a:prstGeom prst="rect">
              <a:avLst/>
            </a:prstGeom>
            <a:noFill/>
            <a:extLst>
              <a:ext uri="{909E8E84-426E-40DD-AFC4-6F175D3DCCD1}">
                <a14:hiddenFill xmlns:a14="http://schemas.microsoft.com/office/drawing/2010/main">
                  <a:solidFill>
                    <a:srgbClr val="FFFFFF"/>
                  </a:solidFill>
                </a14:hiddenFill>
              </a:ext>
            </a:extLst>
          </p:spPr>
        </p:pic>
        <p:pic>
          <p:nvPicPr>
            <p:cNvPr id="32776" name="Picture 8" descr="SDG 13 Climate action | Open Development Mekong">
              <a:extLst>
                <a:ext uri="{FF2B5EF4-FFF2-40B4-BE49-F238E27FC236}">
                  <a16:creationId xmlns:a16="http://schemas.microsoft.com/office/drawing/2014/main" id="{22D547B2-1F45-4251-BB40-2D501643F57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38505" y="3271805"/>
              <a:ext cx="3029568" cy="496499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142697856"/>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816650DB-AA7F-47EB-8240-5E7E1D88A2EF}"/>
              </a:ext>
            </a:extLst>
          </p:cNvPr>
          <p:cNvSpPr/>
          <p:nvPr/>
        </p:nvSpPr>
        <p:spPr>
          <a:xfrm>
            <a:off x="1524000" y="7313245"/>
            <a:ext cx="9801224" cy="5504071"/>
          </a:xfrm>
          <a:prstGeom prst="rect">
            <a:avLst/>
          </a:prstGeom>
          <a:noFill/>
          <a:ln w="50800" cap="flat">
            <a:solidFill>
              <a:srgbClr val="E4A211"/>
            </a:solidFill>
            <a:prstDash val="solid"/>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hangingPunct="1">
              <a:lnSpc>
                <a:spcPct val="100000"/>
              </a:lnSpc>
              <a:spcBef>
                <a:spcPts val="600"/>
              </a:spcBef>
            </a:pPr>
            <a:r>
              <a:rPr lang="en-CA" sz="2800" b="1" dirty="0">
                <a:latin typeface="Futura Medium"/>
              </a:rPr>
              <a:t>Declaración Universal de Derechos Humanos: </a:t>
            </a:r>
            <a:r>
              <a:rPr lang="en-CA" sz="2800" dirty="0">
                <a:latin typeface="Futura Medium"/>
              </a:rPr>
              <a:t>Artículo 25: «Toda persona tiene derecho a un nivel de vida adecuado que le asegure, así como a su familia, la salud y el bienestar, y en especial la alimentación»</a:t>
            </a:r>
          </a:p>
          <a:p>
            <a:pPr hangingPunct="1">
              <a:lnSpc>
                <a:spcPct val="100000"/>
              </a:lnSpc>
              <a:spcBef>
                <a:spcPts val="600"/>
              </a:spcBef>
            </a:pPr>
            <a:r>
              <a:rPr lang="en-CA" sz="2800" b="1" dirty="0">
                <a:latin typeface="Futura Medium"/>
              </a:rPr>
              <a:t>Pacto Internacional de Derechos Económicos, Sociales y Culturales: </a:t>
            </a:r>
            <a:r>
              <a:rPr lang="en-CA" sz="2800" dirty="0">
                <a:latin typeface="Futura Medium"/>
              </a:rPr>
              <a:t>Artículo 11: los Estados Partes en el presente Pacto reconocen el derecho de toda persona a un nivel de vida adecuado para sí y su familia, incluso alimentación adecuada…</a:t>
            </a:r>
          </a:p>
          <a:p>
            <a:pPr hangingPunct="1">
              <a:lnSpc>
                <a:spcPct val="100000"/>
              </a:lnSpc>
              <a:spcBef>
                <a:spcPts val="600"/>
              </a:spcBef>
            </a:pPr>
            <a:r>
              <a:rPr lang="en-CA" sz="2800" b="1" dirty="0">
                <a:latin typeface="Futura Medium"/>
              </a:rPr>
              <a:t>Convención sobre los Derechos del Niño (CRC), artículo 24(1)(c): </a:t>
            </a:r>
            <a:r>
              <a:rPr lang="en-CA" sz="2800" dirty="0">
                <a:latin typeface="Futura Medium"/>
              </a:rPr>
              <a:t>combatir las enfermedades y la malnutrición… mediante el suministro de alimentos nutritivos adecuados…</a:t>
            </a:r>
          </a:p>
        </p:txBody>
      </p:sp>
      <p:sp>
        <p:nvSpPr>
          <p:cNvPr id="16" name="Rectangle 15">
            <a:extLst>
              <a:ext uri="{FF2B5EF4-FFF2-40B4-BE49-F238E27FC236}">
                <a16:creationId xmlns:a16="http://schemas.microsoft.com/office/drawing/2014/main" id="{533C05F2-25A4-4C17-A486-1949407C66C8}"/>
              </a:ext>
            </a:extLst>
          </p:cNvPr>
          <p:cNvSpPr/>
          <p:nvPr/>
        </p:nvSpPr>
        <p:spPr>
          <a:xfrm>
            <a:off x="11325224" y="9295757"/>
            <a:ext cx="1123950" cy="952500"/>
          </a:xfrm>
          <a:prstGeom prst="rect">
            <a:avLst/>
          </a:prstGeom>
          <a:solidFill>
            <a:srgbClr val="E4A211"/>
          </a:solidFill>
          <a:ln w="50800" cap="flat">
            <a:solidFill>
              <a:srgbClr val="E4A211"/>
            </a:solidFill>
            <a:prstDash val="solid"/>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12800" rtl="0" fontAlgn="auto" latinLnBrk="0" hangingPunct="0">
              <a:lnSpc>
                <a:spcPct val="80000"/>
              </a:lnSpc>
              <a:spcBef>
                <a:spcPts val="1200"/>
              </a:spcBef>
              <a:spcAft>
                <a:spcPts val="0"/>
              </a:spcAft>
              <a:buClrTx/>
              <a:buSzTx/>
              <a:buFontTx/>
              <a:buNone/>
              <a:tabLst/>
            </a:pPr>
            <a:endParaRPr kumimoji="0" lang="en-CA" sz="3000" b="0" i="0" u="none" strike="noStrike" cap="none" spc="0" normalizeH="0" baseline="0">
              <a:ln>
                <a:noFill/>
              </a:ln>
              <a:solidFill>
                <a:srgbClr val="FF404B"/>
              </a:solidFill>
              <a:effectLst/>
              <a:uFillTx/>
              <a:latin typeface="Real Text Pro"/>
              <a:ea typeface="Real Text Pro"/>
              <a:cs typeface="Real Text Pro"/>
              <a:sym typeface="Real Text Pro"/>
            </a:endParaRPr>
          </a:p>
        </p:txBody>
      </p:sp>
      <p:sp>
        <p:nvSpPr>
          <p:cNvPr id="23" name="Rectangle 22">
            <a:extLst>
              <a:ext uri="{FF2B5EF4-FFF2-40B4-BE49-F238E27FC236}">
                <a16:creationId xmlns:a16="http://schemas.microsoft.com/office/drawing/2014/main" id="{C802C3BA-8BCA-47D8-9EF5-FC9E804CC6AB}"/>
              </a:ext>
            </a:extLst>
          </p:cNvPr>
          <p:cNvSpPr/>
          <p:nvPr/>
        </p:nvSpPr>
        <p:spPr>
          <a:xfrm>
            <a:off x="13335001" y="265900"/>
            <a:ext cx="10572749" cy="6719788"/>
          </a:xfrm>
          <a:prstGeom prst="rect">
            <a:avLst/>
          </a:prstGeom>
          <a:noFill/>
          <a:ln w="50800" cap="flat">
            <a:solidFill>
              <a:srgbClr val="32B23E"/>
            </a:solidFill>
            <a:prstDash val="solid"/>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457200" indent="-457200" hangingPunct="1">
              <a:lnSpc>
                <a:spcPct val="100000"/>
              </a:lnSpc>
              <a:spcBef>
                <a:spcPts val="600"/>
              </a:spcBef>
              <a:buFont typeface="Arial" panose="020B0604020202020204" pitchFamily="34" charset="0"/>
              <a:buChar char="•"/>
            </a:pPr>
            <a:r>
              <a:rPr lang="en-CA" sz="2800" b="1" dirty="0">
                <a:latin typeface="Futura Medium"/>
              </a:rPr>
              <a:t>Convenio sobre la Diversidad Biológica: </a:t>
            </a:r>
            <a:r>
              <a:rPr lang="en-CA" sz="2800" dirty="0">
                <a:latin typeface="Futura Medium"/>
              </a:rPr>
              <a:t>Artículo 1: «conservación de la diversidad biológica, utilización sostenible de sus componentes y participación justa y equitativa en los beneficios derivados de los recursos genéticos»; artículos 7, 8(a-f) y 10-11: las Partes pueden identificar componentes de la biodiversidad y elaborar medidas de seguimiento, proteger los ecosistemas mediante áreas protegidas y directrices de gobernanza, rehabilitar y restaurar ecosistemas degradados, e integrar la conservación y el uso sostenible en la toma de decisiones nacional. </a:t>
            </a:r>
          </a:p>
          <a:p>
            <a:pPr marL="457200" indent="-457200" hangingPunct="1">
              <a:lnSpc>
                <a:spcPct val="100000"/>
              </a:lnSpc>
              <a:spcBef>
                <a:spcPts val="600"/>
              </a:spcBef>
              <a:buFont typeface="Arial" panose="020B0604020202020204" pitchFamily="34" charset="0"/>
              <a:buChar char="•"/>
            </a:pPr>
            <a:r>
              <a:rPr lang="en-CA" sz="2800" b="1" dirty="0">
                <a:latin typeface="Futura Medium"/>
              </a:rPr>
              <a:t>Convención de Ramsar relativa a los Humedales de Importancia Internacional</a:t>
            </a:r>
            <a:r>
              <a:rPr lang="en-CA" sz="2800" dirty="0">
                <a:latin typeface="Futura Medium"/>
              </a:rPr>
              <a:t>: artículo 3(1): conservación y uso racional de los humedales de importancia internacional y sus recursos. </a:t>
            </a:r>
          </a:p>
        </p:txBody>
      </p:sp>
      <p:sp>
        <p:nvSpPr>
          <p:cNvPr id="24" name="Rectangle 23">
            <a:extLst>
              <a:ext uri="{FF2B5EF4-FFF2-40B4-BE49-F238E27FC236}">
                <a16:creationId xmlns:a16="http://schemas.microsoft.com/office/drawing/2014/main" id="{07569A31-61AB-42A8-BA76-FA9B268F5BF5}"/>
              </a:ext>
            </a:extLst>
          </p:cNvPr>
          <p:cNvSpPr/>
          <p:nvPr/>
        </p:nvSpPr>
        <p:spPr>
          <a:xfrm>
            <a:off x="12458701" y="3236804"/>
            <a:ext cx="876300" cy="952500"/>
          </a:xfrm>
          <a:prstGeom prst="rect">
            <a:avLst/>
          </a:prstGeom>
          <a:solidFill>
            <a:srgbClr val="32B23E"/>
          </a:solidFill>
          <a:ln w="50800" cap="flat">
            <a:solidFill>
              <a:srgbClr val="32B23E"/>
            </a:solidFill>
            <a:prstDash val="solid"/>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12800" rtl="0" fontAlgn="auto" latinLnBrk="0" hangingPunct="0">
              <a:lnSpc>
                <a:spcPct val="80000"/>
              </a:lnSpc>
              <a:spcBef>
                <a:spcPts val="1200"/>
              </a:spcBef>
              <a:spcAft>
                <a:spcPts val="0"/>
              </a:spcAft>
              <a:buClrTx/>
              <a:buSzTx/>
              <a:buFontTx/>
              <a:buNone/>
              <a:tabLst/>
            </a:pPr>
            <a:endParaRPr kumimoji="0" lang="en-CA" sz="3000" b="0" i="0" u="none" strike="noStrike" cap="none" spc="0" normalizeH="0" baseline="0">
              <a:ln>
                <a:noFill/>
              </a:ln>
              <a:solidFill>
                <a:srgbClr val="FF404B"/>
              </a:solidFill>
              <a:effectLst/>
              <a:uFillTx/>
              <a:latin typeface="Real Text Pro"/>
              <a:ea typeface="Real Text Pro"/>
              <a:cs typeface="Real Text Pro"/>
              <a:sym typeface="Real Text Pro"/>
            </a:endParaRPr>
          </a:p>
        </p:txBody>
      </p:sp>
      <p:pic>
        <p:nvPicPr>
          <p:cNvPr id="2" name="Picture 2" descr="Goal 15: Protect, restore and promote sustainable use of terrestrial  ecosystems, sustainably manage forests, combat desertification and halt and  reverse land degradation and halt biodiversity loss - Project - ISGLOBAL">
            <a:extLst>
              <a:ext uri="{FF2B5EF4-FFF2-40B4-BE49-F238E27FC236}">
                <a16:creationId xmlns:a16="http://schemas.microsoft.com/office/drawing/2014/main" id="{DCAE94E6-0BDF-437B-B328-866325ACB4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27651"/>
            <a:ext cx="12439651" cy="587773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SDG2: Zero Hunger in Scotland">
            <a:extLst>
              <a:ext uri="{FF2B5EF4-FFF2-40B4-BE49-F238E27FC236}">
                <a16:creationId xmlns:a16="http://schemas.microsoft.com/office/drawing/2014/main" id="{5821F53B-3F11-4021-AEAA-6756D7EAC29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458700" y="7243426"/>
            <a:ext cx="11944350" cy="56437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169007"/>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22934" y="757959"/>
            <a:ext cx="22799512" cy="1153970"/>
          </a:xfrm>
        </p:spPr>
        <p:txBody>
          <a:bodyPr>
            <a:noAutofit/>
          </a:bodyPr>
          <a:lstStyle/>
          <a:p>
            <a:r>
              <a:rPr lang="en-CA" sz="5200" b="1" dirty="0">
                <a:solidFill>
                  <a:srgbClr val="000099"/>
                </a:solidFill>
                <a:latin typeface="Futura"/>
              </a:rPr>
              <a:t>Desafíos mundiales: aumento de las emisiones de GEI y de las temperaturas</a:t>
            </a:r>
          </a:p>
        </p:txBody>
      </p:sp>
      <p:sp>
        <p:nvSpPr>
          <p:cNvPr id="10" name="Text Placeholder 3">
            <a:extLst>
              <a:ext uri="{FF2B5EF4-FFF2-40B4-BE49-F238E27FC236}">
                <a16:creationId xmlns:a16="http://schemas.microsoft.com/office/drawing/2014/main" id="{13AFD488-41D9-CB4B-9A51-3E487ABAC5B8}"/>
              </a:ext>
            </a:extLst>
          </p:cNvPr>
          <p:cNvSpPr txBox="1">
            <a:spLocks/>
          </p:cNvSpPr>
          <p:nvPr/>
        </p:nvSpPr>
        <p:spPr>
          <a:xfrm>
            <a:off x="922935" y="2979456"/>
            <a:ext cx="6929474" cy="10147964"/>
          </a:xfrm>
          <a:prstGeom prst="rect">
            <a:avLst/>
          </a:prstGeom>
          <a:solidFill>
            <a:schemeClr val="bg1">
              <a:lumMod val="95000"/>
            </a:schemeClr>
          </a:solidFill>
        </p:spPr>
        <p:txBody>
          <a:bodyPr/>
          <a:lstStyle>
            <a:lvl1pPr marL="0" marR="0" indent="0" algn="l" defTabSz="812800" latinLnBrk="0">
              <a:lnSpc>
                <a:spcPct val="15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Garamond" panose="02020404030301010803" pitchFamily="18" charset="0"/>
                <a:ea typeface="Futura"/>
                <a:cs typeface="Futura"/>
                <a:sym typeface="Futura"/>
              </a:defRPr>
            </a:lvl1pPr>
            <a:lvl2pPr marL="0" marR="0" indent="0" algn="l" defTabSz="812800" latinLnBrk="0">
              <a:lnSpc>
                <a:spcPct val="15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2pPr>
            <a:lvl3pPr marL="0" marR="0" indent="0" algn="l" defTabSz="812800" latinLnBrk="0">
              <a:lnSpc>
                <a:spcPct val="150000"/>
              </a:lnSpc>
              <a:spcBef>
                <a:spcPts val="1200"/>
              </a:spcBef>
              <a:spcAft>
                <a:spcPts val="0"/>
              </a:spcAft>
              <a:buClrTx/>
              <a:buSzTx/>
              <a:buFontTx/>
              <a:buNone/>
              <a:tabLst/>
              <a:defRPr sz="3200" b="0" i="0" u="none" strike="noStrike" cap="none" spc="0" baseline="0">
                <a:ln>
                  <a:noFill/>
                </a:ln>
                <a:solidFill>
                  <a:srgbClr val="000000"/>
                </a:solidFill>
                <a:uFillTx/>
                <a:latin typeface="Futura"/>
                <a:ea typeface="Futura"/>
                <a:cs typeface="Futura"/>
                <a:sym typeface="Futura"/>
              </a:defRPr>
            </a:lvl3pPr>
            <a:lvl4pPr marL="539999" marR="0" indent="-539999" algn="l" defTabSz="812800" latinLnBrk="0">
              <a:lnSpc>
                <a:spcPct val="150000"/>
              </a:lnSpc>
              <a:spcBef>
                <a:spcPts val="1200"/>
              </a:spcBef>
              <a:spcAft>
                <a:spcPts val="0"/>
              </a:spcAft>
              <a:buClr>
                <a:schemeClr val="accent1"/>
              </a:buClr>
              <a:buSzPct val="100000"/>
              <a:buFont typeface="Wingdings" charset="2"/>
              <a:buChar char="§"/>
              <a:tabLst/>
              <a:defRPr sz="3200" b="0" i="0" u="none" strike="noStrike" cap="none" spc="0" baseline="0">
                <a:ln>
                  <a:noFill/>
                </a:ln>
                <a:solidFill>
                  <a:srgbClr val="000000"/>
                </a:solidFill>
                <a:uFillTx/>
                <a:latin typeface="Garamond" panose="02020404030301010803" pitchFamily="18" charset="0"/>
                <a:ea typeface="Futura"/>
                <a:cs typeface="Futura"/>
                <a:sym typeface="Futura"/>
              </a:defRPr>
            </a:lvl4pPr>
            <a:lvl5pPr marL="540000" marR="0" indent="-539999" algn="l" defTabSz="812800" latinLnBrk="0">
              <a:lnSpc>
                <a:spcPct val="100000"/>
              </a:lnSpc>
              <a:spcBef>
                <a:spcPts val="1200"/>
              </a:spcBef>
              <a:spcAft>
                <a:spcPts val="0"/>
              </a:spcAft>
              <a:buClr>
                <a:srgbClr val="F4336B"/>
              </a:buClr>
              <a:buSzPct val="100000"/>
              <a:buFontTx/>
              <a:buChar char="—"/>
              <a:tabLst/>
              <a:defRPr sz="3200" b="0" i="0" u="none" strike="noStrike" cap="none" spc="0" baseline="0">
                <a:ln>
                  <a:noFill/>
                </a:ln>
                <a:solidFill>
                  <a:srgbClr val="000000"/>
                </a:solidFill>
                <a:uFillTx/>
                <a:latin typeface="Futura"/>
                <a:ea typeface="Futura"/>
                <a:cs typeface="Futura"/>
                <a:sym typeface="Futura"/>
              </a:defRPr>
            </a:lvl5pPr>
            <a:lvl6pPr marL="0" marR="0" indent="355600" algn="l" defTabSz="812800" latinLnBrk="0">
              <a:lnSpc>
                <a:spcPct val="8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6pPr>
            <a:lvl7pPr marL="0" marR="0" indent="711200" algn="l" defTabSz="812800" latinLnBrk="0">
              <a:lnSpc>
                <a:spcPct val="8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7pPr>
            <a:lvl8pPr marL="0" marR="0" indent="1066800" algn="l" defTabSz="812800" latinLnBrk="0">
              <a:lnSpc>
                <a:spcPct val="8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8pPr>
            <a:lvl9pPr marL="0" marR="0" indent="1422400" algn="l" defTabSz="812800" latinLnBrk="0">
              <a:lnSpc>
                <a:spcPct val="8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9pPr>
          </a:lstStyle>
          <a:p>
            <a:pPr hangingPunct="1">
              <a:lnSpc>
                <a:spcPct val="80000"/>
              </a:lnSpc>
              <a:defRPr/>
            </a:pPr>
            <a:r>
              <a:rPr lang="en-CA" dirty="0">
                <a:solidFill>
                  <a:srgbClr val="C00000"/>
                </a:solidFill>
                <a:latin typeface="Futura"/>
              </a:rPr>
              <a:t>Aun cumpliendo todos los compromisos actuales, las temperaturas mundiales podrían subir 3,5 °C para 2050, o 4,8 °C para 2100, muy por encima del límite crucial de 1,5 °C fijado por la ONU. </a:t>
            </a:r>
          </a:p>
          <a:p>
            <a:pPr>
              <a:lnSpc>
                <a:spcPct val="80000"/>
              </a:lnSpc>
              <a:spcAft>
                <a:spcPts val="1200"/>
              </a:spcAft>
              <a:defRPr/>
            </a:pPr>
            <a:r>
              <a:rPr lang="en-GB" dirty="0">
                <a:latin typeface="Futura"/>
              </a:rPr>
              <a:t>Las emisiones anuales superan las 40 GtCO2/año, con un 66 % de probabilidad de alcanzar 2,8 °C o más para 2050.</a:t>
            </a:r>
          </a:p>
          <a:p>
            <a:pPr>
              <a:lnSpc>
                <a:spcPct val="80000"/>
              </a:lnSpc>
              <a:spcAft>
                <a:spcPts val="1200"/>
              </a:spcAft>
              <a:defRPr/>
            </a:pPr>
            <a:r>
              <a:rPr lang="en-CA" dirty="0">
                <a:solidFill>
                  <a:srgbClr val="C00000"/>
                </a:solidFill>
                <a:latin typeface="Futura"/>
              </a:rPr>
              <a:t>Con más de 2 °C, se pierde el 99 % de los arrecifes de coral y podrían derretirse 6,6 </a:t>
            </a:r>
            <a:r>
              <a:rPr lang="en-CA" dirty="0">
                <a:solidFill>
                  <a:srgbClr val="C00000"/>
                </a:solidFill>
                <a:latin typeface="Futura"/>
                <a:sym typeface="Real Text Pro"/>
              </a:rPr>
              <a:t>millones de km</a:t>
            </a:r>
            <a:r>
              <a:rPr lang="en-CA" baseline="30000" dirty="0">
                <a:solidFill>
                  <a:srgbClr val="C00000"/>
                </a:solidFill>
                <a:latin typeface="Futura"/>
                <a:sym typeface="Real Text Pro"/>
              </a:rPr>
              <a:t>2 </a:t>
            </a:r>
            <a:r>
              <a:rPr lang="en-CA" dirty="0">
                <a:solidFill>
                  <a:srgbClr val="C00000"/>
                </a:solidFill>
                <a:latin typeface="Futura"/>
                <a:sym typeface="Real Text Pro"/>
              </a:rPr>
              <a:t>de permafrost.</a:t>
            </a:r>
          </a:p>
          <a:p>
            <a:pPr>
              <a:lnSpc>
                <a:spcPct val="80000"/>
              </a:lnSpc>
              <a:spcAft>
                <a:spcPts val="1200"/>
              </a:spcAft>
              <a:defRPr/>
            </a:pPr>
            <a:r>
              <a:rPr lang="en-GB" dirty="0">
                <a:latin typeface="Futura"/>
              </a:rPr>
              <a:t>Con más de </a:t>
            </a:r>
            <a:r>
              <a:rPr lang="en-CA" dirty="0">
                <a:latin typeface="Futura"/>
              </a:rPr>
              <a:t>2 °C, la frecuencia de las olas de calor extremo aumenta un 343 %, hasta un 753-930 % en África y un 673 % en Asia occidental.</a:t>
            </a:r>
            <a:endParaRPr lang="en-CA" dirty="0">
              <a:latin typeface="Futura"/>
              <a:sym typeface="Real Text Pro"/>
            </a:endParaRPr>
          </a:p>
          <a:p>
            <a:pPr hangingPunct="1">
              <a:lnSpc>
                <a:spcPct val="80000"/>
              </a:lnSpc>
              <a:defRPr/>
            </a:pPr>
            <a:r>
              <a:rPr lang="en-CA" dirty="0">
                <a:latin typeface="Futura"/>
                <a:sym typeface="Real Text Pro"/>
              </a:rPr>
              <a:t>El hielo marino del Ártico se reducirá 10 veces más rápido con un calentamiento de 2 °C.</a:t>
            </a:r>
          </a:p>
          <a:p>
            <a:pPr hangingPunct="1">
              <a:lnSpc>
                <a:spcPct val="80000"/>
              </a:lnSpc>
              <a:defRPr/>
            </a:pPr>
            <a:endParaRPr lang="en-CA" dirty="0">
              <a:solidFill>
                <a:schemeClr val="tx1"/>
              </a:solidFill>
              <a:latin typeface="Futura"/>
              <a:sym typeface="Real Text Pro"/>
            </a:endParaRPr>
          </a:p>
          <a:p>
            <a:pPr hangingPunct="1">
              <a:lnSpc>
                <a:spcPct val="80000"/>
              </a:lnSpc>
              <a:defRPr/>
            </a:pPr>
            <a:r>
              <a:rPr lang="en-CA" sz="1600" i="1" dirty="0">
                <a:solidFill>
                  <a:schemeClr val="hlink"/>
                </a:solidFill>
                <a:latin typeface="Futura"/>
              </a:rPr>
              <a:t>IPCC, Informe Especial sobre 1,5 °C </a:t>
            </a:r>
          </a:p>
          <a:p>
            <a:pPr hangingPunct="1">
              <a:lnSpc>
                <a:spcPct val="80000"/>
              </a:lnSpc>
              <a:buFont typeface="Wingdings" panose="05000000000000000000" pitchFamily="2" charset="2"/>
              <a:buNone/>
              <a:defRPr/>
            </a:pPr>
            <a:endParaRPr lang="en-CA" sz="1600" i="1" dirty="0">
              <a:solidFill>
                <a:schemeClr val="hlink"/>
              </a:solidFill>
              <a:latin typeface="Futura Medium"/>
            </a:endParaRPr>
          </a:p>
        </p:txBody>
      </p:sp>
      <p:pic>
        <p:nvPicPr>
          <p:cNvPr id="1030" name="Picture 6" descr="Study finds climate change will reshape global economy ...">
            <a:extLst>
              <a:ext uri="{FF2B5EF4-FFF2-40B4-BE49-F238E27FC236}">
                <a16:creationId xmlns:a16="http://schemas.microsoft.com/office/drawing/2014/main" id="{D01E6D96-9843-4A69-A057-87D9025407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21436" y="2613697"/>
            <a:ext cx="14089800" cy="587427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Assessing the Global Climate in March 2020 | News ...">
            <a:extLst>
              <a:ext uri="{FF2B5EF4-FFF2-40B4-BE49-F238E27FC236}">
                <a16:creationId xmlns:a16="http://schemas.microsoft.com/office/drawing/2014/main" id="{C63D5724-CAC2-40C8-ACEE-ADBFACFB43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018770" y="7909730"/>
            <a:ext cx="9150076" cy="55332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2189535"/>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455527" y="1174063"/>
            <a:ext cx="22242672" cy="1524001"/>
          </a:xfrm>
        </p:spPr>
        <p:txBody>
          <a:bodyPr>
            <a:normAutofit fontScale="90000"/>
          </a:bodyPr>
          <a:lstStyle/>
          <a:p>
            <a:r>
              <a:rPr lang="en-CA" b="1" dirty="0">
                <a:solidFill>
                  <a:srgbClr val="000099"/>
                </a:solidFill>
              </a:rPr>
              <a:t>Cooperación para la biodiversidad y la seguridad alimentaria (1) </a:t>
            </a:r>
            <a:endParaRPr lang="en-CA" sz="8000" b="1" dirty="0">
              <a:solidFill>
                <a:srgbClr val="000099"/>
              </a:solidFill>
            </a:endParaRPr>
          </a:p>
        </p:txBody>
      </p:sp>
      <p:sp>
        <p:nvSpPr>
          <p:cNvPr id="14" name="Text Placeholder 3">
            <a:extLst>
              <a:ext uri="{FF2B5EF4-FFF2-40B4-BE49-F238E27FC236}">
                <a16:creationId xmlns:a16="http://schemas.microsoft.com/office/drawing/2014/main" id="{434CB13E-75AC-40E5-8108-9379A64C7BBA}"/>
              </a:ext>
            </a:extLst>
          </p:cNvPr>
          <p:cNvSpPr txBox="1">
            <a:spLocks/>
          </p:cNvSpPr>
          <p:nvPr/>
        </p:nvSpPr>
        <p:spPr>
          <a:xfrm>
            <a:off x="1455525" y="2922494"/>
            <a:ext cx="17575425" cy="9987057"/>
          </a:xfrm>
          <a:prstGeom prst="rect">
            <a:avLst/>
          </a:prstGeom>
        </p:spPr>
        <p:txBody>
          <a:bodyPr/>
          <a:lstStyle>
            <a:lvl1pPr marL="0" marR="0" indent="0" algn="l" defTabSz="812800" latinLnBrk="0">
              <a:lnSpc>
                <a:spcPct val="15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Garamond" panose="02020404030301010803" pitchFamily="18" charset="0"/>
                <a:ea typeface="Futura"/>
                <a:cs typeface="Futura"/>
                <a:sym typeface="Futura"/>
              </a:defRPr>
            </a:lvl1pPr>
            <a:lvl2pPr marL="0" marR="0" indent="0" algn="l" defTabSz="812800" latinLnBrk="0">
              <a:lnSpc>
                <a:spcPct val="15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2pPr>
            <a:lvl3pPr marL="0" marR="0" indent="0" algn="l" defTabSz="812800" latinLnBrk="0">
              <a:lnSpc>
                <a:spcPct val="150000"/>
              </a:lnSpc>
              <a:spcBef>
                <a:spcPts val="1200"/>
              </a:spcBef>
              <a:spcAft>
                <a:spcPts val="0"/>
              </a:spcAft>
              <a:buClrTx/>
              <a:buSzTx/>
              <a:buFontTx/>
              <a:buNone/>
              <a:tabLst/>
              <a:defRPr sz="3200" b="0" i="0" u="none" strike="noStrike" cap="none" spc="0" baseline="0">
                <a:ln>
                  <a:noFill/>
                </a:ln>
                <a:solidFill>
                  <a:srgbClr val="000000"/>
                </a:solidFill>
                <a:uFillTx/>
                <a:latin typeface="Futura"/>
                <a:ea typeface="Futura"/>
                <a:cs typeface="Futura"/>
                <a:sym typeface="Futura"/>
              </a:defRPr>
            </a:lvl3pPr>
            <a:lvl4pPr marL="539999" marR="0" indent="-539999" algn="l" defTabSz="812800" latinLnBrk="0">
              <a:lnSpc>
                <a:spcPct val="150000"/>
              </a:lnSpc>
              <a:spcBef>
                <a:spcPts val="1200"/>
              </a:spcBef>
              <a:spcAft>
                <a:spcPts val="0"/>
              </a:spcAft>
              <a:buClr>
                <a:schemeClr val="accent1"/>
              </a:buClr>
              <a:buSzPct val="100000"/>
              <a:buFont typeface="Wingdings" charset="2"/>
              <a:buChar char="§"/>
              <a:tabLst/>
              <a:defRPr sz="3200" b="0" i="0" u="none" strike="noStrike" cap="none" spc="0" baseline="0">
                <a:ln>
                  <a:noFill/>
                </a:ln>
                <a:solidFill>
                  <a:srgbClr val="000000"/>
                </a:solidFill>
                <a:uFillTx/>
                <a:latin typeface="Garamond" panose="02020404030301010803" pitchFamily="18" charset="0"/>
                <a:ea typeface="Futura"/>
                <a:cs typeface="Futura"/>
                <a:sym typeface="Futura"/>
              </a:defRPr>
            </a:lvl4pPr>
            <a:lvl5pPr marL="540000" marR="0" indent="-539999" algn="l" defTabSz="812800" latinLnBrk="0">
              <a:lnSpc>
                <a:spcPct val="100000"/>
              </a:lnSpc>
              <a:spcBef>
                <a:spcPts val="1200"/>
              </a:spcBef>
              <a:spcAft>
                <a:spcPts val="0"/>
              </a:spcAft>
              <a:buClr>
                <a:srgbClr val="F4336B"/>
              </a:buClr>
              <a:buSzPct val="100000"/>
              <a:buFontTx/>
              <a:buChar char="—"/>
              <a:tabLst/>
              <a:defRPr sz="3200" b="0" i="0" u="none" strike="noStrike" cap="none" spc="0" baseline="0">
                <a:ln>
                  <a:noFill/>
                </a:ln>
                <a:solidFill>
                  <a:srgbClr val="000000"/>
                </a:solidFill>
                <a:uFillTx/>
                <a:latin typeface="Futura"/>
                <a:ea typeface="Futura"/>
                <a:cs typeface="Futura"/>
                <a:sym typeface="Futura"/>
              </a:defRPr>
            </a:lvl5pPr>
            <a:lvl6pPr marL="0" marR="0" indent="355600" algn="l" defTabSz="812800" latinLnBrk="0">
              <a:lnSpc>
                <a:spcPct val="8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6pPr>
            <a:lvl7pPr marL="0" marR="0" indent="711200" algn="l" defTabSz="812800" latinLnBrk="0">
              <a:lnSpc>
                <a:spcPct val="8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7pPr>
            <a:lvl8pPr marL="0" marR="0" indent="1066800" algn="l" defTabSz="812800" latinLnBrk="0">
              <a:lnSpc>
                <a:spcPct val="8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8pPr>
            <a:lvl9pPr marL="0" marR="0" indent="1422400" algn="l" defTabSz="812800" latinLnBrk="0">
              <a:lnSpc>
                <a:spcPct val="8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9pPr>
          </a:lstStyle>
          <a:p>
            <a:pPr hangingPunct="1">
              <a:lnSpc>
                <a:spcPct val="100000"/>
              </a:lnSpc>
              <a:spcBef>
                <a:spcPts val="600"/>
              </a:spcBef>
            </a:pPr>
            <a:r>
              <a:rPr lang="en-CA" b="1" dirty="0">
                <a:solidFill>
                  <a:srgbClr val="40804E"/>
                </a:solidFill>
                <a:latin typeface="Futura"/>
              </a:rPr>
              <a:t>Metas de los ODS </a:t>
            </a:r>
          </a:p>
          <a:p>
            <a:pPr marL="457200" indent="-457200" hangingPunct="1">
              <a:lnSpc>
                <a:spcPct val="100000"/>
              </a:lnSpc>
              <a:spcBef>
                <a:spcPts val="600"/>
              </a:spcBef>
              <a:buFont typeface="Arial" panose="020B0604020202020204" pitchFamily="34" charset="0"/>
              <a:buChar char="•"/>
            </a:pPr>
            <a:r>
              <a:rPr lang="en-CA" b="1" dirty="0">
                <a:latin typeface="Futura"/>
              </a:rPr>
              <a:t>ODS 15.1: </a:t>
            </a:r>
            <a:r>
              <a:rPr lang="en-CA" dirty="0">
                <a:latin typeface="Futura"/>
              </a:rPr>
              <a:t>Conservar y restaurar los ecosistemas terrestres y de agua dulce</a:t>
            </a:r>
          </a:p>
          <a:p>
            <a:pPr marL="457200" indent="-457200" hangingPunct="1">
              <a:lnSpc>
                <a:spcPct val="100000"/>
              </a:lnSpc>
              <a:spcBef>
                <a:spcPts val="600"/>
              </a:spcBef>
              <a:buFont typeface="Arial" panose="020B0604020202020204" pitchFamily="34" charset="0"/>
              <a:buChar char="•"/>
            </a:pPr>
            <a:r>
              <a:rPr lang="en-CA" b="1" dirty="0">
                <a:latin typeface="Futura"/>
              </a:rPr>
              <a:t>ODS 15.2: </a:t>
            </a:r>
            <a:r>
              <a:rPr lang="en-CA" dirty="0">
                <a:latin typeface="Futura"/>
              </a:rPr>
              <a:t>Poner fin a la deforestación y restaurar los bosques degradados </a:t>
            </a:r>
          </a:p>
          <a:p>
            <a:pPr hangingPunct="1">
              <a:lnSpc>
                <a:spcPct val="100000"/>
              </a:lnSpc>
            </a:pPr>
            <a:endParaRPr lang="en-CA" b="1" dirty="0">
              <a:solidFill>
                <a:srgbClr val="40804E"/>
              </a:solidFill>
              <a:latin typeface="Futura"/>
            </a:endParaRPr>
          </a:p>
          <a:p>
            <a:pPr hangingPunct="1">
              <a:lnSpc>
                <a:spcPct val="100000"/>
              </a:lnSpc>
            </a:pPr>
            <a:r>
              <a:rPr lang="en-CA" b="1" dirty="0">
                <a:solidFill>
                  <a:srgbClr val="40804E"/>
                </a:solidFill>
                <a:latin typeface="Futura"/>
              </a:rPr>
              <a:t>Obligaciones e instrumentos convencionales pertinentes </a:t>
            </a:r>
          </a:p>
          <a:p>
            <a:pPr marL="457200" indent="-457200" hangingPunct="1">
              <a:lnSpc>
                <a:spcPct val="100000"/>
              </a:lnSpc>
              <a:spcBef>
                <a:spcPts val="600"/>
              </a:spcBef>
              <a:buFont typeface="Arial" panose="020B0604020202020204" pitchFamily="34" charset="0"/>
              <a:buChar char="•"/>
            </a:pPr>
            <a:r>
              <a:rPr lang="en-CA" b="1" dirty="0">
                <a:latin typeface="Futura"/>
              </a:rPr>
              <a:t>CDB, artículo 1</a:t>
            </a:r>
            <a:r>
              <a:rPr lang="en-CA" sz="3200" b="1" dirty="0">
                <a:latin typeface="Futura"/>
              </a:rPr>
              <a:t>: «conservación de la diversidad biológica… utilización sostenible… participación justa y equitativa en los beneficios…»</a:t>
            </a:r>
          </a:p>
          <a:p>
            <a:pPr marL="457200" indent="-457200" hangingPunct="1">
              <a:lnSpc>
                <a:spcPct val="100000"/>
              </a:lnSpc>
              <a:spcBef>
                <a:spcPts val="600"/>
              </a:spcBef>
              <a:buFont typeface="Arial" panose="020B0604020202020204" pitchFamily="34" charset="0"/>
              <a:buChar char="•"/>
            </a:pPr>
            <a:r>
              <a:rPr lang="en-CA" sz="3200" b="1" dirty="0">
                <a:latin typeface="Futura"/>
              </a:rPr>
              <a:t>Convención de Ramsar, artículo 3(1): «… uso racional de los humedales y sus recursos»</a:t>
            </a:r>
            <a:endParaRPr lang="en-CA" dirty="0">
              <a:latin typeface="Futura"/>
            </a:endParaRPr>
          </a:p>
          <a:p>
            <a:pPr hangingPunct="1">
              <a:lnSpc>
                <a:spcPct val="100000"/>
              </a:lnSpc>
            </a:pPr>
            <a:r>
              <a:rPr lang="en-CA" b="1" dirty="0">
                <a:solidFill>
                  <a:srgbClr val="40804E"/>
                </a:solidFill>
                <a:latin typeface="Futura"/>
              </a:rPr>
              <a:t>Facilitadores jurídicos y de política nacionales </a:t>
            </a:r>
          </a:p>
          <a:p>
            <a:pPr marL="457200" indent="-457200" hangingPunct="1">
              <a:lnSpc>
                <a:spcPct val="100000"/>
              </a:lnSpc>
              <a:spcBef>
                <a:spcPts val="600"/>
              </a:spcBef>
              <a:buFont typeface="Arial" panose="020B0604020202020204" pitchFamily="34" charset="0"/>
              <a:buChar char="•"/>
            </a:pPr>
            <a:r>
              <a:rPr lang="en-CA" dirty="0">
                <a:latin typeface="Futura"/>
              </a:rPr>
              <a:t>Leyes de parques nacionales, normas para designar y gestionar áreas protegidas</a:t>
            </a:r>
          </a:p>
          <a:p>
            <a:pPr marL="457200" indent="-457200" hangingPunct="1">
              <a:lnSpc>
                <a:spcPct val="100000"/>
              </a:lnSpc>
              <a:spcBef>
                <a:spcPts val="600"/>
              </a:spcBef>
              <a:buFont typeface="Arial" panose="020B0604020202020204" pitchFamily="34" charset="0"/>
              <a:buChar char="•"/>
            </a:pPr>
            <a:r>
              <a:rPr lang="en-CA" dirty="0">
                <a:latin typeface="Futura"/>
              </a:rPr>
              <a:t>Sistemas de conservación del patrimonio, </a:t>
            </a:r>
          </a:p>
          <a:p>
            <a:pPr marL="457200" indent="-457200" hangingPunct="1">
              <a:lnSpc>
                <a:spcPct val="100000"/>
              </a:lnSpc>
              <a:spcBef>
                <a:spcPts val="600"/>
              </a:spcBef>
              <a:buFont typeface="Arial" panose="020B0604020202020204" pitchFamily="34" charset="0"/>
              <a:buChar char="•"/>
            </a:pPr>
            <a:r>
              <a:rPr lang="en-CA" dirty="0">
                <a:latin typeface="Futura"/>
              </a:rPr>
              <a:t>Exenciones fiscales para la protección de la naturaleza, </a:t>
            </a:r>
          </a:p>
          <a:p>
            <a:pPr marL="457200" indent="-457200" hangingPunct="1">
              <a:lnSpc>
                <a:spcPct val="100000"/>
              </a:lnSpc>
              <a:spcBef>
                <a:spcPts val="600"/>
              </a:spcBef>
              <a:buFont typeface="Arial" panose="020B0604020202020204" pitchFamily="34" charset="0"/>
              <a:buChar char="•"/>
            </a:pPr>
            <a:r>
              <a:rPr lang="en-CA" dirty="0">
                <a:latin typeface="Futura"/>
              </a:rPr>
              <a:t>Fondos de restauración y recuperación </a:t>
            </a:r>
          </a:p>
          <a:p>
            <a:pPr marL="457200" indent="-457200" hangingPunct="1">
              <a:lnSpc>
                <a:spcPct val="100000"/>
              </a:lnSpc>
              <a:spcBef>
                <a:spcPts val="600"/>
              </a:spcBef>
              <a:buFont typeface="Arial" panose="020B0604020202020204" pitchFamily="34" charset="0"/>
              <a:buChar char="•"/>
            </a:pPr>
            <a:r>
              <a:rPr lang="en-CA" dirty="0">
                <a:latin typeface="Futura"/>
              </a:rPr>
              <a:t>Normas para otras medidas eficaces de conservación basadas en áreas (OMEC)</a:t>
            </a:r>
          </a:p>
          <a:p>
            <a:pPr marL="457200" indent="-457200" hangingPunct="1">
              <a:lnSpc>
                <a:spcPct val="100000"/>
              </a:lnSpc>
              <a:spcBef>
                <a:spcPts val="600"/>
              </a:spcBef>
              <a:buFont typeface="Arial" panose="020B0604020202020204" pitchFamily="34" charset="0"/>
              <a:buChar char="•"/>
            </a:pPr>
            <a:r>
              <a:rPr lang="en-CA" dirty="0">
                <a:latin typeface="Futura"/>
              </a:rPr>
              <a:t>Leyes sobre especies en riesgo y especies en peligro, normas de protección de especies migratorias</a:t>
            </a:r>
            <a:endParaRPr lang="en-CA" b="1" dirty="0">
              <a:latin typeface="Futura"/>
            </a:endParaRPr>
          </a:p>
          <a:p>
            <a:pPr marL="457200" indent="-457200" hangingPunct="1">
              <a:lnSpc>
                <a:spcPct val="100000"/>
              </a:lnSpc>
              <a:spcBef>
                <a:spcPts val="600"/>
              </a:spcBef>
              <a:buFont typeface="Arial" panose="020B0604020202020204" pitchFamily="34" charset="0"/>
              <a:buChar char="•"/>
            </a:pPr>
            <a:endParaRPr lang="en-CA" dirty="0">
              <a:latin typeface="Futura Medium"/>
            </a:endParaRPr>
          </a:p>
          <a:p>
            <a:pPr marL="457200" indent="-457200" hangingPunct="1">
              <a:lnSpc>
                <a:spcPct val="100000"/>
              </a:lnSpc>
              <a:spcBef>
                <a:spcPts val="600"/>
              </a:spcBef>
              <a:buFont typeface="Arial" panose="020B0604020202020204" pitchFamily="34" charset="0"/>
              <a:buChar char="•"/>
            </a:pPr>
            <a:endParaRPr lang="en-CA" dirty="0">
              <a:latin typeface="Futura Medium"/>
            </a:endParaRPr>
          </a:p>
          <a:p>
            <a:pPr marL="457200" indent="-457200" hangingPunct="1">
              <a:lnSpc>
                <a:spcPct val="100000"/>
              </a:lnSpc>
              <a:buFont typeface="Arial" panose="020B0604020202020204" pitchFamily="34" charset="0"/>
              <a:buChar char="•"/>
            </a:pPr>
            <a:endParaRPr lang="en-CA" dirty="0">
              <a:latin typeface="Futura Medium"/>
            </a:endParaRPr>
          </a:p>
        </p:txBody>
      </p:sp>
      <p:grpSp>
        <p:nvGrpSpPr>
          <p:cNvPr id="8" name="Group 7">
            <a:extLst>
              <a:ext uri="{FF2B5EF4-FFF2-40B4-BE49-F238E27FC236}">
                <a16:creationId xmlns:a16="http://schemas.microsoft.com/office/drawing/2014/main" id="{C41E3AC8-2CA8-44C3-B45C-0E8A3A6894EB}"/>
              </a:ext>
            </a:extLst>
          </p:cNvPr>
          <p:cNvGrpSpPr/>
          <p:nvPr/>
        </p:nvGrpSpPr>
        <p:grpSpPr>
          <a:xfrm>
            <a:off x="19869150" y="3120268"/>
            <a:ext cx="3238500" cy="10051139"/>
            <a:chOff x="19183349" y="7730368"/>
            <a:chExt cx="3238500" cy="10051139"/>
          </a:xfrm>
        </p:grpSpPr>
        <p:pic>
          <p:nvPicPr>
            <p:cNvPr id="2" name="Picture 2" descr="15 | Life on Land – Textile Exchange – SDGS">
              <a:extLst>
                <a:ext uri="{FF2B5EF4-FFF2-40B4-BE49-F238E27FC236}">
                  <a16:creationId xmlns:a16="http://schemas.microsoft.com/office/drawing/2014/main" id="{99A36610-0DD7-40C0-A7D5-46FDCCD6F5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83349" y="7730368"/>
              <a:ext cx="3238500" cy="500940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GOAL 15: Life on Land – Sustainable Development Goals">
              <a:extLst>
                <a:ext uri="{FF2B5EF4-FFF2-40B4-BE49-F238E27FC236}">
                  <a16:creationId xmlns:a16="http://schemas.microsoft.com/office/drawing/2014/main" id="{C8ACB3F3-6200-4374-B036-C1C7AB509C3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183350" y="12772106"/>
              <a:ext cx="3238499" cy="500940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46845360"/>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455527" y="910616"/>
            <a:ext cx="22242672" cy="1524001"/>
          </a:xfrm>
        </p:spPr>
        <p:txBody>
          <a:bodyPr>
            <a:normAutofit fontScale="90000"/>
          </a:bodyPr>
          <a:lstStyle/>
          <a:p>
            <a:r>
              <a:rPr lang="en-CA" b="1" dirty="0">
                <a:solidFill>
                  <a:srgbClr val="000099"/>
                </a:solidFill>
              </a:rPr>
              <a:t>Cooperación para la seguridad alimentaria y la biodiversidad (2) </a:t>
            </a:r>
            <a:endParaRPr lang="en-CA" sz="8000" b="1" dirty="0">
              <a:solidFill>
                <a:srgbClr val="000099"/>
              </a:solidFill>
            </a:endParaRPr>
          </a:p>
        </p:txBody>
      </p:sp>
      <p:sp>
        <p:nvSpPr>
          <p:cNvPr id="14" name="Text Placeholder 3">
            <a:extLst>
              <a:ext uri="{FF2B5EF4-FFF2-40B4-BE49-F238E27FC236}">
                <a16:creationId xmlns:a16="http://schemas.microsoft.com/office/drawing/2014/main" id="{434CB13E-75AC-40E5-8108-9379A64C7BBA}"/>
              </a:ext>
            </a:extLst>
          </p:cNvPr>
          <p:cNvSpPr txBox="1">
            <a:spLocks/>
          </p:cNvSpPr>
          <p:nvPr/>
        </p:nvSpPr>
        <p:spPr>
          <a:xfrm>
            <a:off x="1455525" y="3212123"/>
            <a:ext cx="18057631" cy="9077668"/>
          </a:xfrm>
          <a:prstGeom prst="rect">
            <a:avLst/>
          </a:prstGeom>
        </p:spPr>
        <p:txBody>
          <a:bodyPr/>
          <a:lstStyle>
            <a:lvl1pPr marL="0" marR="0" indent="0" algn="l" defTabSz="812800" latinLnBrk="0">
              <a:lnSpc>
                <a:spcPct val="15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Garamond" panose="02020404030301010803" pitchFamily="18" charset="0"/>
                <a:ea typeface="Futura"/>
                <a:cs typeface="Futura"/>
                <a:sym typeface="Futura"/>
              </a:defRPr>
            </a:lvl1pPr>
            <a:lvl2pPr marL="0" marR="0" indent="0" algn="l" defTabSz="812800" latinLnBrk="0">
              <a:lnSpc>
                <a:spcPct val="15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2pPr>
            <a:lvl3pPr marL="0" marR="0" indent="0" algn="l" defTabSz="812800" latinLnBrk="0">
              <a:lnSpc>
                <a:spcPct val="150000"/>
              </a:lnSpc>
              <a:spcBef>
                <a:spcPts val="1200"/>
              </a:spcBef>
              <a:spcAft>
                <a:spcPts val="0"/>
              </a:spcAft>
              <a:buClrTx/>
              <a:buSzTx/>
              <a:buFontTx/>
              <a:buNone/>
              <a:tabLst/>
              <a:defRPr sz="3200" b="0" i="0" u="none" strike="noStrike" cap="none" spc="0" baseline="0">
                <a:ln>
                  <a:noFill/>
                </a:ln>
                <a:solidFill>
                  <a:srgbClr val="000000"/>
                </a:solidFill>
                <a:uFillTx/>
                <a:latin typeface="Futura"/>
                <a:ea typeface="Futura"/>
                <a:cs typeface="Futura"/>
                <a:sym typeface="Futura"/>
              </a:defRPr>
            </a:lvl3pPr>
            <a:lvl4pPr marL="539999" marR="0" indent="-539999" algn="l" defTabSz="812800" latinLnBrk="0">
              <a:lnSpc>
                <a:spcPct val="150000"/>
              </a:lnSpc>
              <a:spcBef>
                <a:spcPts val="1200"/>
              </a:spcBef>
              <a:spcAft>
                <a:spcPts val="0"/>
              </a:spcAft>
              <a:buClr>
                <a:schemeClr val="accent1"/>
              </a:buClr>
              <a:buSzPct val="100000"/>
              <a:buFont typeface="Wingdings" charset="2"/>
              <a:buChar char="§"/>
              <a:tabLst/>
              <a:defRPr sz="3200" b="0" i="0" u="none" strike="noStrike" cap="none" spc="0" baseline="0">
                <a:ln>
                  <a:noFill/>
                </a:ln>
                <a:solidFill>
                  <a:srgbClr val="000000"/>
                </a:solidFill>
                <a:uFillTx/>
                <a:latin typeface="Garamond" panose="02020404030301010803" pitchFamily="18" charset="0"/>
                <a:ea typeface="Futura"/>
                <a:cs typeface="Futura"/>
                <a:sym typeface="Futura"/>
              </a:defRPr>
            </a:lvl4pPr>
            <a:lvl5pPr marL="540000" marR="0" indent="-539999" algn="l" defTabSz="812800" latinLnBrk="0">
              <a:lnSpc>
                <a:spcPct val="100000"/>
              </a:lnSpc>
              <a:spcBef>
                <a:spcPts val="1200"/>
              </a:spcBef>
              <a:spcAft>
                <a:spcPts val="0"/>
              </a:spcAft>
              <a:buClr>
                <a:srgbClr val="F4336B"/>
              </a:buClr>
              <a:buSzPct val="100000"/>
              <a:buFontTx/>
              <a:buChar char="—"/>
              <a:tabLst/>
              <a:defRPr sz="3200" b="0" i="0" u="none" strike="noStrike" cap="none" spc="0" baseline="0">
                <a:ln>
                  <a:noFill/>
                </a:ln>
                <a:solidFill>
                  <a:srgbClr val="000000"/>
                </a:solidFill>
                <a:uFillTx/>
                <a:latin typeface="Futura"/>
                <a:ea typeface="Futura"/>
                <a:cs typeface="Futura"/>
                <a:sym typeface="Futura"/>
              </a:defRPr>
            </a:lvl5pPr>
            <a:lvl6pPr marL="0" marR="0" indent="355600" algn="l" defTabSz="812800" latinLnBrk="0">
              <a:lnSpc>
                <a:spcPct val="8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6pPr>
            <a:lvl7pPr marL="0" marR="0" indent="711200" algn="l" defTabSz="812800" latinLnBrk="0">
              <a:lnSpc>
                <a:spcPct val="8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7pPr>
            <a:lvl8pPr marL="0" marR="0" indent="1066800" algn="l" defTabSz="812800" latinLnBrk="0">
              <a:lnSpc>
                <a:spcPct val="8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8pPr>
            <a:lvl9pPr marL="0" marR="0" indent="1422400" algn="l" defTabSz="812800" latinLnBrk="0">
              <a:lnSpc>
                <a:spcPct val="8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9pPr>
          </a:lstStyle>
          <a:p>
            <a:pPr hangingPunct="1">
              <a:lnSpc>
                <a:spcPct val="100000"/>
              </a:lnSpc>
              <a:spcBef>
                <a:spcPts val="600"/>
              </a:spcBef>
            </a:pPr>
            <a:r>
              <a:rPr lang="en-CA" b="1" dirty="0">
                <a:solidFill>
                  <a:srgbClr val="40804E"/>
                </a:solidFill>
                <a:latin typeface="Futura"/>
              </a:rPr>
              <a:t>Metas de los ODS </a:t>
            </a:r>
          </a:p>
          <a:p>
            <a:pPr marL="457200" indent="-457200" hangingPunct="1">
              <a:lnSpc>
                <a:spcPct val="100000"/>
              </a:lnSpc>
              <a:spcBef>
                <a:spcPts val="600"/>
              </a:spcBef>
              <a:buFont typeface="Arial" panose="020B0604020202020204" pitchFamily="34" charset="0"/>
              <a:buChar char="•"/>
            </a:pPr>
            <a:r>
              <a:rPr lang="en-CA" b="1" dirty="0">
                <a:latin typeface="Futura"/>
              </a:rPr>
              <a:t>ODS 2.1: </a:t>
            </a:r>
            <a:r>
              <a:rPr lang="en-CA" dirty="0">
                <a:latin typeface="Futura"/>
              </a:rPr>
              <a:t>Acceso universal a alimentos seguros y nutritivos </a:t>
            </a:r>
          </a:p>
          <a:p>
            <a:pPr marL="457200" indent="-457200" hangingPunct="1">
              <a:lnSpc>
                <a:spcPct val="100000"/>
              </a:lnSpc>
              <a:spcBef>
                <a:spcPts val="600"/>
              </a:spcBef>
              <a:buFont typeface="Arial" panose="020B0604020202020204" pitchFamily="34" charset="0"/>
              <a:buChar char="•"/>
            </a:pPr>
            <a:r>
              <a:rPr lang="en-CA" b="1" dirty="0">
                <a:latin typeface="Futura"/>
              </a:rPr>
              <a:t>ODS 2.2: </a:t>
            </a:r>
            <a:r>
              <a:rPr lang="en-CA" dirty="0">
                <a:latin typeface="Futura"/>
              </a:rPr>
              <a:t>Poner fin a todas las formas de malnutrición </a:t>
            </a:r>
          </a:p>
          <a:p>
            <a:pPr hangingPunct="1">
              <a:lnSpc>
                <a:spcPct val="100000"/>
              </a:lnSpc>
            </a:pPr>
            <a:endParaRPr lang="en-CA" b="1" dirty="0">
              <a:solidFill>
                <a:srgbClr val="40804E"/>
              </a:solidFill>
              <a:latin typeface="Futura"/>
            </a:endParaRPr>
          </a:p>
          <a:p>
            <a:pPr hangingPunct="1">
              <a:lnSpc>
                <a:spcPct val="100000"/>
              </a:lnSpc>
            </a:pPr>
            <a:r>
              <a:rPr lang="en-CA" b="1" dirty="0">
                <a:solidFill>
                  <a:srgbClr val="40804E"/>
                </a:solidFill>
                <a:latin typeface="Futura"/>
              </a:rPr>
              <a:t>Ejemplos de obligaciones convencionales </a:t>
            </a:r>
          </a:p>
          <a:p>
            <a:pPr marL="457200" indent="-457200" hangingPunct="1">
              <a:lnSpc>
                <a:spcPct val="100000"/>
              </a:lnSpc>
              <a:spcBef>
                <a:spcPts val="600"/>
              </a:spcBef>
              <a:buFont typeface="Arial" panose="020B0604020202020204" pitchFamily="34" charset="0"/>
              <a:buChar char="•"/>
            </a:pPr>
            <a:r>
              <a:rPr lang="en-CA" b="1" dirty="0">
                <a:latin typeface="Futura"/>
              </a:rPr>
              <a:t>DUDH, artículo 25</a:t>
            </a:r>
            <a:r>
              <a:rPr lang="en-CA" sz="3200" b="1" dirty="0">
                <a:latin typeface="Futura"/>
              </a:rPr>
              <a:t>: «</a:t>
            </a:r>
            <a:r>
              <a:rPr lang="en-CA" dirty="0">
                <a:latin typeface="Futura"/>
              </a:rPr>
              <a:t>derecho a un nivel de vida adecuado… salud y bienestar…»</a:t>
            </a:r>
            <a:endParaRPr lang="en-CA" b="1" dirty="0">
              <a:latin typeface="Futura"/>
            </a:endParaRPr>
          </a:p>
          <a:p>
            <a:pPr marL="457200" indent="-457200" hangingPunct="1">
              <a:lnSpc>
                <a:spcPct val="100000"/>
              </a:lnSpc>
              <a:spcBef>
                <a:spcPts val="600"/>
              </a:spcBef>
              <a:buFont typeface="Arial" panose="020B0604020202020204" pitchFamily="34" charset="0"/>
              <a:buChar char="•"/>
            </a:pPr>
            <a:r>
              <a:rPr lang="en-CA" b="1" dirty="0">
                <a:latin typeface="Futura"/>
              </a:rPr>
              <a:t>PIDESC, artículo 11</a:t>
            </a:r>
            <a:r>
              <a:rPr lang="en-CA" sz="3200" b="1" dirty="0">
                <a:latin typeface="Futura"/>
              </a:rPr>
              <a:t>: «</a:t>
            </a:r>
            <a:r>
              <a:rPr lang="en-CA" dirty="0">
                <a:latin typeface="Futura"/>
              </a:rPr>
              <a:t>nivel de vida adecuado… incluso alimentación adecuada»</a:t>
            </a:r>
            <a:endParaRPr lang="en-CA" sz="3200" b="1" dirty="0">
              <a:latin typeface="Futura"/>
            </a:endParaRPr>
          </a:p>
          <a:p>
            <a:pPr marL="457200" indent="-457200" hangingPunct="1">
              <a:lnSpc>
                <a:spcPct val="100000"/>
              </a:lnSpc>
              <a:spcBef>
                <a:spcPts val="600"/>
              </a:spcBef>
              <a:buFont typeface="Arial" panose="020B0604020202020204" pitchFamily="34" charset="0"/>
              <a:buChar char="•"/>
            </a:pPr>
            <a:r>
              <a:rPr lang="en-CA" b="1" dirty="0">
                <a:latin typeface="Futura"/>
              </a:rPr>
              <a:t>CRC, artículo 24(1)(c)</a:t>
            </a:r>
            <a:r>
              <a:rPr lang="en-CA" sz="3200" b="1" dirty="0">
                <a:latin typeface="Futura"/>
              </a:rPr>
              <a:t>: </a:t>
            </a:r>
            <a:r>
              <a:rPr lang="en-CA" sz="3200" dirty="0">
                <a:latin typeface="Futura"/>
              </a:rPr>
              <a:t>«combatir las enfermedades y la malnutrición… mediante el suministro de alimentos nutritivos adecuados…»</a:t>
            </a:r>
            <a:endParaRPr lang="en-CA" b="1" dirty="0">
              <a:solidFill>
                <a:srgbClr val="40804E"/>
              </a:solidFill>
              <a:latin typeface="Futura"/>
            </a:endParaRPr>
          </a:p>
          <a:p>
            <a:pPr hangingPunct="1">
              <a:lnSpc>
                <a:spcPct val="100000"/>
              </a:lnSpc>
            </a:pPr>
            <a:r>
              <a:rPr lang="en-CA" b="1" dirty="0">
                <a:solidFill>
                  <a:srgbClr val="40804E"/>
                </a:solidFill>
                <a:latin typeface="Futura"/>
              </a:rPr>
              <a:t>Ejemplos de facilitadores jurídicos y de política </a:t>
            </a:r>
          </a:p>
          <a:p>
            <a:pPr marL="457200" indent="-457200" hangingPunct="1">
              <a:lnSpc>
                <a:spcPct val="100000"/>
              </a:lnSpc>
              <a:spcBef>
                <a:spcPts val="600"/>
              </a:spcBef>
              <a:buFont typeface="Arial" panose="020B0604020202020204" pitchFamily="34" charset="0"/>
              <a:buChar char="•"/>
            </a:pPr>
            <a:r>
              <a:rPr lang="en-CA" dirty="0">
                <a:latin typeface="Futura"/>
              </a:rPr>
              <a:t>Subsidios alimentarios y controles de precios, normas equitativas para la distribución de alimentos de emergencia</a:t>
            </a:r>
          </a:p>
          <a:p>
            <a:pPr marL="457200" indent="-457200" hangingPunct="1">
              <a:lnSpc>
                <a:spcPct val="100000"/>
              </a:lnSpc>
              <a:spcBef>
                <a:spcPts val="600"/>
              </a:spcBef>
              <a:buFont typeface="Arial" panose="020B0604020202020204" pitchFamily="34" charset="0"/>
              <a:buChar char="•"/>
            </a:pPr>
            <a:r>
              <a:rPr lang="en-CA" dirty="0">
                <a:latin typeface="Futura"/>
              </a:rPr>
              <a:t>Normas y reglamentos nutricionales, ayudas y apoyos para los grupos vulnerables, normas que rigen los programas de alimentación infantil, financiación para la agricultura ecológica rural y urbana   </a:t>
            </a:r>
          </a:p>
          <a:p>
            <a:pPr hangingPunct="1">
              <a:lnSpc>
                <a:spcPct val="100000"/>
              </a:lnSpc>
              <a:spcBef>
                <a:spcPts val="600"/>
              </a:spcBef>
            </a:pPr>
            <a:endParaRPr lang="en-CA" dirty="0">
              <a:latin typeface="Futura Medium"/>
            </a:endParaRPr>
          </a:p>
          <a:p>
            <a:pPr marL="457200" indent="-457200" hangingPunct="1">
              <a:lnSpc>
                <a:spcPct val="100000"/>
              </a:lnSpc>
              <a:spcBef>
                <a:spcPts val="600"/>
              </a:spcBef>
              <a:buFont typeface="Arial" panose="020B0604020202020204" pitchFamily="34" charset="0"/>
              <a:buChar char="•"/>
            </a:pPr>
            <a:endParaRPr lang="en-CA" dirty="0">
              <a:latin typeface="Futura Medium"/>
            </a:endParaRPr>
          </a:p>
          <a:p>
            <a:pPr marL="457200" indent="-457200" hangingPunct="1">
              <a:lnSpc>
                <a:spcPct val="100000"/>
              </a:lnSpc>
              <a:spcBef>
                <a:spcPts val="600"/>
              </a:spcBef>
              <a:buFont typeface="Arial" panose="020B0604020202020204" pitchFamily="34" charset="0"/>
              <a:buChar char="•"/>
            </a:pPr>
            <a:endParaRPr lang="en-CA" dirty="0">
              <a:latin typeface="Futura Medium"/>
            </a:endParaRPr>
          </a:p>
          <a:p>
            <a:pPr marL="457200" indent="-457200" hangingPunct="1">
              <a:lnSpc>
                <a:spcPct val="100000"/>
              </a:lnSpc>
              <a:spcBef>
                <a:spcPts val="600"/>
              </a:spcBef>
              <a:buFont typeface="Arial" panose="020B0604020202020204" pitchFamily="34" charset="0"/>
              <a:buChar char="•"/>
            </a:pPr>
            <a:endParaRPr lang="en-CA" dirty="0">
              <a:latin typeface="Futura Medium"/>
            </a:endParaRPr>
          </a:p>
          <a:p>
            <a:pPr marL="457200" indent="-457200" hangingPunct="1">
              <a:lnSpc>
                <a:spcPct val="100000"/>
              </a:lnSpc>
              <a:spcBef>
                <a:spcPts val="600"/>
              </a:spcBef>
              <a:buFont typeface="Arial" panose="020B0604020202020204" pitchFamily="34" charset="0"/>
              <a:buChar char="•"/>
            </a:pPr>
            <a:endParaRPr lang="en-CA" dirty="0">
              <a:latin typeface="Futura Medium"/>
            </a:endParaRPr>
          </a:p>
          <a:p>
            <a:pPr marL="457200" indent="-457200" hangingPunct="1">
              <a:lnSpc>
                <a:spcPct val="100000"/>
              </a:lnSpc>
              <a:buFont typeface="Arial" panose="020B0604020202020204" pitchFamily="34" charset="0"/>
              <a:buChar char="•"/>
            </a:pPr>
            <a:endParaRPr lang="en-CA" dirty="0">
              <a:latin typeface="Futura Medium"/>
            </a:endParaRPr>
          </a:p>
        </p:txBody>
      </p:sp>
      <p:grpSp>
        <p:nvGrpSpPr>
          <p:cNvPr id="8" name="Group 7">
            <a:extLst>
              <a:ext uri="{FF2B5EF4-FFF2-40B4-BE49-F238E27FC236}">
                <a16:creationId xmlns:a16="http://schemas.microsoft.com/office/drawing/2014/main" id="{C41E3AC8-2CA8-44C3-B45C-0E8A3A6894EB}"/>
              </a:ext>
            </a:extLst>
          </p:cNvPr>
          <p:cNvGrpSpPr/>
          <p:nvPr/>
        </p:nvGrpSpPr>
        <p:grpSpPr>
          <a:xfrm>
            <a:off x="20027505" y="2652045"/>
            <a:ext cx="3156343" cy="10004402"/>
            <a:chOff x="20027506" y="3079856"/>
            <a:chExt cx="3156343" cy="10004402"/>
          </a:xfrm>
        </p:grpSpPr>
        <p:pic>
          <p:nvPicPr>
            <p:cNvPr id="6" name="Picture 2" descr="SDG 2 Zero hunger | Open Development Mekong">
              <a:extLst>
                <a:ext uri="{FF2B5EF4-FFF2-40B4-BE49-F238E27FC236}">
                  <a16:creationId xmlns:a16="http://schemas.microsoft.com/office/drawing/2014/main" id="{94C0A46A-0DB5-4B35-9988-788BC67AC3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27506" y="3079856"/>
              <a:ext cx="3156343" cy="480617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SDG 2 Zero hunger | Open Development Mekong">
              <a:extLst>
                <a:ext uri="{FF2B5EF4-FFF2-40B4-BE49-F238E27FC236}">
                  <a16:creationId xmlns:a16="http://schemas.microsoft.com/office/drawing/2014/main" id="{9B173ED5-E1A0-41BA-BD0B-81C6288CA53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027506" y="7996331"/>
              <a:ext cx="3156342" cy="508792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604726532"/>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Google Shape;70;p1"/>
          <p:cNvSpPr txBox="1">
            <a:spLocks noGrp="1"/>
          </p:cNvSpPr>
          <p:nvPr>
            <p:ph type="ctrTitle"/>
          </p:nvPr>
        </p:nvSpPr>
        <p:spPr>
          <a:xfrm>
            <a:off x="904010" y="3515422"/>
            <a:ext cx="22693744" cy="3477000"/>
          </a:xfrm>
          <a:prstGeom prst="rect">
            <a:avLst/>
          </a:prstGeom>
          <a:noFill/>
          <a:ln>
            <a:noFill/>
          </a:ln>
        </p:spPr>
        <p:txBody>
          <a:bodyPr spcFirstLastPara="1" vert="horz" wrap="square" lIns="182850" tIns="91400" rIns="182850" bIns="91400" rtlCol="0" anchor="b" anchorCtr="0">
            <a:normAutofit/>
          </a:bodyPr>
          <a:lstStyle/>
          <a:p>
            <a:pPr>
              <a:spcBef>
                <a:spcPts val="0"/>
              </a:spcBef>
              <a:buClr>
                <a:srgbClr val="009999"/>
              </a:buClr>
              <a:buSzPts val="3000"/>
            </a:pPr>
            <a:r>
              <a:rPr lang="en-US" sz="7800" b="1" dirty="0">
                <a:solidFill>
                  <a:srgbClr val="000099"/>
                </a:solidFill>
                <a:latin typeface="Futura"/>
              </a:rPr>
              <a:t>Tres invitaciones: coraje, cooperación y capacidad para cumplir</a:t>
            </a:r>
            <a:endParaRPr sz="7800" b="1" dirty="0">
              <a:solidFill>
                <a:srgbClr val="000099"/>
              </a:solidFill>
              <a:latin typeface="Futura"/>
            </a:endParaRPr>
          </a:p>
        </p:txBody>
      </p:sp>
      <p:sp>
        <p:nvSpPr>
          <p:cNvPr id="71" name="Google Shape;71;p1"/>
          <p:cNvSpPr txBox="1">
            <a:spLocks noGrp="1"/>
          </p:cNvSpPr>
          <p:nvPr>
            <p:ph type="subTitle" idx="1"/>
          </p:nvPr>
        </p:nvSpPr>
        <p:spPr>
          <a:xfrm>
            <a:off x="3863686" y="6040114"/>
            <a:ext cx="16656624" cy="3311400"/>
          </a:xfrm>
          <a:prstGeom prst="rect">
            <a:avLst/>
          </a:prstGeom>
          <a:noFill/>
          <a:ln>
            <a:noFill/>
          </a:ln>
        </p:spPr>
        <p:txBody>
          <a:bodyPr spcFirstLastPara="1" vert="horz" wrap="square" lIns="182850" tIns="91400" rIns="182850" bIns="91400" rtlCol="0" anchor="t" anchorCtr="0">
            <a:normAutofit/>
          </a:bodyPr>
          <a:lstStyle/>
          <a:p>
            <a:pPr algn="l">
              <a:buClr>
                <a:srgbClr val="022436"/>
              </a:buClr>
              <a:buSzPts val="1800"/>
            </a:pPr>
            <a:endParaRPr sz="3600" i="1" dirty="0">
              <a:latin typeface="PT Sans Narrow"/>
              <a:ea typeface="PT Sans Narrow"/>
              <a:cs typeface="PT Sans Narrow"/>
              <a:sym typeface="PT Sans Narrow"/>
            </a:endParaRPr>
          </a:p>
          <a:p>
            <a:pPr>
              <a:buClr>
                <a:srgbClr val="022436"/>
              </a:buClr>
              <a:buSzPts val="1800"/>
            </a:pPr>
            <a:endParaRPr sz="3600" i="1" dirty="0">
              <a:latin typeface="PT Sans Narrow"/>
              <a:ea typeface="PT Sans Narrow"/>
              <a:cs typeface="PT Sans Narrow"/>
              <a:sym typeface="PT Sans Narrow"/>
            </a:endParaRPr>
          </a:p>
          <a:p>
            <a:pPr>
              <a:buClr>
                <a:srgbClr val="022436"/>
              </a:buClr>
              <a:buSzPts val="1800"/>
            </a:pPr>
            <a:r>
              <a:rPr lang="en-GB" sz="3200" dirty="0">
                <a:latin typeface="Futura"/>
              </a:rPr>
              <a:t>Fortalecer la capacidad en políticas públicas, derecho y práctica de los líderes actuales y futuros de los países climáticamente vulnerables y del mundo</a:t>
            </a:r>
            <a:endParaRPr sz="3200" i="1" dirty="0">
              <a:latin typeface="Futura"/>
            </a:endParaRPr>
          </a:p>
        </p:txBody>
      </p:sp>
      <p:pic>
        <p:nvPicPr>
          <p:cNvPr id="73" name="Google Shape;73;p1"/>
          <p:cNvPicPr preferRelativeResize="0"/>
          <p:nvPr/>
        </p:nvPicPr>
        <p:blipFill rotWithShape="1">
          <a:blip r:embed="rId3">
            <a:alphaModFix/>
          </a:blip>
          <a:srcRect/>
          <a:stretch/>
        </p:blipFill>
        <p:spPr>
          <a:xfrm>
            <a:off x="1267800" y="11934600"/>
            <a:ext cx="22860000" cy="1619900"/>
          </a:xfrm>
          <a:prstGeom prst="rect">
            <a:avLst/>
          </a:prstGeom>
          <a:noFill/>
          <a:ln>
            <a:noFill/>
          </a:ln>
        </p:spPr>
      </p:pic>
      <p:pic>
        <p:nvPicPr>
          <p:cNvPr id="74" name="Google Shape;74;p1"/>
          <p:cNvPicPr preferRelativeResize="0"/>
          <p:nvPr/>
        </p:nvPicPr>
        <p:blipFill rotWithShape="1">
          <a:blip r:embed="rId4">
            <a:alphaModFix/>
          </a:blip>
          <a:srcRect/>
          <a:stretch/>
        </p:blipFill>
        <p:spPr>
          <a:xfrm>
            <a:off x="2746059" y="11954480"/>
            <a:ext cx="18891882" cy="1177912"/>
          </a:xfrm>
          <a:prstGeom prst="rect">
            <a:avLst/>
          </a:prstGeom>
          <a:noFill/>
          <a:ln>
            <a:noFill/>
          </a:ln>
        </p:spPr>
      </p:pic>
      <p:pic>
        <p:nvPicPr>
          <p:cNvPr id="3" name="Picture 2" descr="A black background with white text  AI-generated content may be incorrect.">
            <a:extLst>
              <a:ext uri="{FF2B5EF4-FFF2-40B4-BE49-F238E27FC236}">
                <a16:creationId xmlns:a16="http://schemas.microsoft.com/office/drawing/2014/main" id="{66334A61-DC45-FBFE-46C3-4413F8974BAC}"/>
              </a:ext>
            </a:extLst>
          </p:cNvPr>
          <p:cNvPicPr>
            <a:picLocks noChangeAspect="1"/>
          </p:cNvPicPr>
          <p:nvPr/>
        </p:nvPicPr>
        <p:blipFill>
          <a:blip r:embed="rId5"/>
          <a:stretch>
            <a:fillRect/>
          </a:stretch>
        </p:blipFill>
        <p:spPr>
          <a:xfrm>
            <a:off x="11916991" y="950754"/>
            <a:ext cx="3376246" cy="1028700"/>
          </a:xfrm>
          <a:prstGeom prst="rect">
            <a:avLst/>
          </a:prstGeom>
        </p:spPr>
      </p:pic>
      <p:pic>
        <p:nvPicPr>
          <p:cNvPr id="4" name="Picture 3" descr="A close-up of a logo  AI-generated content may be incorrect.">
            <a:extLst>
              <a:ext uri="{FF2B5EF4-FFF2-40B4-BE49-F238E27FC236}">
                <a16:creationId xmlns:a16="http://schemas.microsoft.com/office/drawing/2014/main" id="{696F3147-85AB-5EDA-973C-70B9D449F3BE}"/>
              </a:ext>
            </a:extLst>
          </p:cNvPr>
          <p:cNvPicPr>
            <a:picLocks noChangeAspect="1"/>
          </p:cNvPicPr>
          <p:nvPr/>
        </p:nvPicPr>
        <p:blipFill>
          <a:blip r:embed="rId6"/>
          <a:stretch>
            <a:fillRect/>
          </a:stretch>
        </p:blipFill>
        <p:spPr>
          <a:xfrm>
            <a:off x="15974070" y="884657"/>
            <a:ext cx="3959796" cy="1187938"/>
          </a:xfrm>
          <a:prstGeom prst="rect">
            <a:avLst/>
          </a:prstGeom>
        </p:spPr>
      </p:pic>
      <p:pic>
        <p:nvPicPr>
          <p:cNvPr id="5" name="Picture 4" descr="A colorful logo on a black background  AI-generated content may be incorrect.">
            <a:extLst>
              <a:ext uri="{FF2B5EF4-FFF2-40B4-BE49-F238E27FC236}">
                <a16:creationId xmlns:a16="http://schemas.microsoft.com/office/drawing/2014/main" id="{4EA97C8C-6F0E-6A7C-87E1-87B36629C71B}"/>
              </a:ext>
            </a:extLst>
          </p:cNvPr>
          <p:cNvPicPr>
            <a:picLocks noChangeAspect="1"/>
          </p:cNvPicPr>
          <p:nvPr/>
        </p:nvPicPr>
        <p:blipFill>
          <a:blip r:embed="rId7"/>
          <a:stretch>
            <a:fillRect/>
          </a:stretch>
        </p:blipFill>
        <p:spPr>
          <a:xfrm>
            <a:off x="20386100" y="950754"/>
            <a:ext cx="3135924" cy="1144188"/>
          </a:xfrm>
          <a:prstGeom prst="rect">
            <a:avLst/>
          </a:prstGeom>
        </p:spPr>
      </p:pic>
      <p:pic>
        <p:nvPicPr>
          <p:cNvPr id="6" name="Picture 5" descr="A logo on a black background  AI-generated content may be incorrect.">
            <a:extLst>
              <a:ext uri="{FF2B5EF4-FFF2-40B4-BE49-F238E27FC236}">
                <a16:creationId xmlns:a16="http://schemas.microsoft.com/office/drawing/2014/main" id="{BFB996C1-308F-E4C8-856B-E07FBFCC70F9}"/>
              </a:ext>
            </a:extLst>
          </p:cNvPr>
          <p:cNvPicPr>
            <a:picLocks noChangeAspect="1"/>
          </p:cNvPicPr>
          <p:nvPr/>
        </p:nvPicPr>
        <p:blipFill>
          <a:blip r:embed="rId8"/>
          <a:stretch>
            <a:fillRect/>
          </a:stretch>
        </p:blipFill>
        <p:spPr>
          <a:xfrm>
            <a:off x="383262" y="-266321"/>
            <a:ext cx="5234836" cy="348989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F8C8CD-A5F0-DC60-E42A-7E24122E069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B69C7EF-7F2E-0842-027B-66027926DED8}"/>
              </a:ext>
            </a:extLst>
          </p:cNvPr>
          <p:cNvSpPr>
            <a:spLocks noGrp="1"/>
          </p:cNvSpPr>
          <p:nvPr>
            <p:ph type="title"/>
          </p:nvPr>
        </p:nvSpPr>
        <p:spPr>
          <a:xfrm>
            <a:off x="1059766" y="762000"/>
            <a:ext cx="17905349" cy="1524001"/>
          </a:xfrm>
        </p:spPr>
        <p:txBody>
          <a:bodyPr/>
          <a:lstStyle/>
          <a:p>
            <a:r>
              <a:rPr lang="en-GB" sz="6400" b="1" dirty="0">
                <a:solidFill>
                  <a:srgbClr val="000099"/>
                </a:solidFill>
                <a:latin typeface="Futura"/>
              </a:rPr>
              <a:t>Celebración del coraje: </a:t>
            </a:r>
            <a:r>
              <a:rPr lang="en-US" sz="6600" dirty="0">
                <a:solidFill>
                  <a:srgbClr val="000099"/>
                </a:solidFill>
                <a:latin typeface="Futura"/>
              </a:rPr>
              <a:t>NUEVO LIBRO</a:t>
            </a:r>
            <a:endParaRPr lang="en-CA" sz="6400" b="1" dirty="0">
              <a:solidFill>
                <a:srgbClr val="000099"/>
              </a:solidFill>
              <a:latin typeface="Futura"/>
            </a:endParaRPr>
          </a:p>
        </p:txBody>
      </p:sp>
      <p:sp>
        <p:nvSpPr>
          <p:cNvPr id="4" name="Text Placeholder 3">
            <a:extLst>
              <a:ext uri="{FF2B5EF4-FFF2-40B4-BE49-F238E27FC236}">
                <a16:creationId xmlns:a16="http://schemas.microsoft.com/office/drawing/2014/main" id="{00A6AC12-7918-E369-70D1-2CFCA76296D4}"/>
              </a:ext>
            </a:extLst>
          </p:cNvPr>
          <p:cNvSpPr>
            <a:spLocks noGrp="1"/>
          </p:cNvSpPr>
          <p:nvPr>
            <p:ph type="body" idx="1"/>
          </p:nvPr>
        </p:nvSpPr>
        <p:spPr>
          <a:xfrm>
            <a:off x="8440615" y="2955669"/>
            <a:ext cx="15083682" cy="9611470"/>
          </a:xfrm>
        </p:spPr>
        <p:txBody>
          <a:bodyPr>
            <a:normAutofit fontScale="85000" lnSpcReduction="20000"/>
          </a:bodyPr>
          <a:lstStyle/>
          <a:p>
            <a:pPr marL="0" indent="0">
              <a:lnSpc>
                <a:spcPct val="100000"/>
              </a:lnSpc>
              <a:buNone/>
            </a:pPr>
            <a:r>
              <a:rPr lang="en-GB" sz="4000" b="1" dirty="0">
                <a:solidFill>
                  <a:srgbClr val="000099"/>
                </a:solidFill>
                <a:latin typeface="Futura"/>
              </a:rPr>
              <a:t>Courage, Contributions &amp; Compliance: Routledge Handbook on Climate Law &amp; Governance</a:t>
            </a:r>
          </a:p>
          <a:p>
            <a:pPr marL="0" indent="0">
              <a:lnSpc>
                <a:spcPct val="100000"/>
              </a:lnSpc>
              <a:buNone/>
            </a:pPr>
            <a:r>
              <a:rPr lang="en-GB" sz="3000" b="1" dirty="0">
                <a:latin typeface="Futura"/>
              </a:rPr>
              <a:t>Editado por la Prof.ª Marie-Claire Cordonier Segger y la Prof.ª Christina Voigt</a:t>
            </a:r>
          </a:p>
          <a:p>
            <a:pPr>
              <a:lnSpc>
                <a:spcPct val="100000"/>
              </a:lnSpc>
            </a:pPr>
            <a:endParaRPr lang="en-GB" sz="3000" b="1" dirty="0">
              <a:latin typeface="Futura"/>
            </a:endParaRPr>
          </a:p>
          <a:p>
            <a:pPr marL="285750" indent="-285750" algn="l">
              <a:lnSpc>
                <a:spcPct val="120000"/>
              </a:lnSpc>
              <a:spcBef>
                <a:spcPts val="0"/>
              </a:spcBef>
              <a:buFont typeface="Arial" panose="020B0604020202020204" pitchFamily="34" charset="0"/>
              <a:buChar char="•"/>
            </a:pPr>
            <a:r>
              <a:rPr lang="en-US" sz="2400" b="0" i="1" dirty="0">
                <a:solidFill>
                  <a:srgbClr val="000000"/>
                </a:solidFill>
                <a:effectLst/>
                <a:latin typeface="Futura"/>
              </a:rPr>
              <a:t>Courage, Contributions </a:t>
            </a:r>
            <a:r>
              <a:rPr lang="en-US" sz="2400" i="1" dirty="0">
                <a:solidFill>
                  <a:srgbClr val="000000"/>
                </a:solidFill>
                <a:latin typeface="Futura"/>
              </a:rPr>
              <a:t>&amp;</a:t>
            </a:r>
            <a:r>
              <a:rPr lang="en-US" sz="2400" b="0" i="1" dirty="0">
                <a:solidFill>
                  <a:srgbClr val="000000"/>
                </a:solidFill>
                <a:effectLst/>
                <a:latin typeface="Futura"/>
              </a:rPr>
              <a:t> Compliance: The Routledge Handbook of Climate Law </a:t>
            </a:r>
            <a:r>
              <a:rPr lang="en-US" sz="2400" i="1" dirty="0">
                <a:solidFill>
                  <a:srgbClr val="000000"/>
                </a:solidFill>
                <a:latin typeface="Futura"/>
              </a:rPr>
              <a:t>&amp;</a:t>
            </a:r>
            <a:r>
              <a:rPr lang="en-US" sz="2400" b="0" i="1" dirty="0">
                <a:solidFill>
                  <a:srgbClr val="000000"/>
                </a:solidFill>
                <a:effectLst/>
                <a:latin typeface="Futura"/>
              </a:rPr>
              <a:t> Governance </a:t>
            </a:r>
            <a:r>
              <a:rPr lang="en-US" sz="2400" b="0" i="0" dirty="0" err="1">
                <a:solidFill>
                  <a:srgbClr val="000000"/>
                </a:solidFill>
                <a:effectLst/>
                <a:latin typeface="Futura"/>
              </a:rPr>
              <a:t>reconoce</a:t>
            </a:r>
            <a:r>
              <a:rPr lang="en-US" sz="2400" b="0" i="0" dirty="0">
                <a:solidFill>
                  <a:srgbClr val="000000"/>
                </a:solidFill>
                <a:effectLst/>
                <a:latin typeface="Futura"/>
              </a:rPr>
              <a:t> los llamamientos de las Naciones Unidas (ONU), el Grupo Intergubernamental de Expertos sobre el Cambio Climático (IPCC), The Elders y otros a favor de la justicia climática y la acción urgente, y reúne las perspectivas de destacados expertos jurídicos e institucionales, profesores, profesionales y jóvenes investigadores sobre los desafíos, compromisos y soluciones emergentes en el derecho y las políticas climáticas.</a:t>
            </a:r>
          </a:p>
          <a:p>
            <a:pPr marL="0" indent="0" algn="l">
              <a:lnSpc>
                <a:spcPct val="120000"/>
              </a:lnSpc>
              <a:spcBef>
                <a:spcPts val="0"/>
              </a:spcBef>
              <a:buNone/>
            </a:pPr>
            <a:endParaRPr lang="en-US" sz="2400" b="1" i="0" dirty="0">
              <a:solidFill>
                <a:srgbClr val="000000"/>
              </a:solidFill>
              <a:effectLst/>
              <a:latin typeface="Futura"/>
            </a:endParaRPr>
          </a:p>
          <a:p>
            <a:pPr marL="285750" indent="-285750" algn="l">
              <a:lnSpc>
                <a:spcPct val="120000"/>
              </a:lnSpc>
              <a:spcBef>
                <a:spcPts val="0"/>
              </a:spcBef>
              <a:buFont typeface="Arial" panose="020B0604020202020204" pitchFamily="34" charset="0"/>
              <a:buChar char="•"/>
            </a:pPr>
            <a:r>
              <a:rPr lang="en-US" sz="2400" b="1" i="0" dirty="0">
                <a:solidFill>
                  <a:srgbClr val="000000"/>
                </a:solidFill>
                <a:effectLst/>
                <a:latin typeface="Futura"/>
              </a:rPr>
              <a:t>La obra explora el papel del derecho y la gobernanza en la ampliación de las respuestas mundiales al cambio climático y en el avance de la sostenibilidad. </a:t>
            </a:r>
          </a:p>
          <a:p>
            <a:pPr marL="285750" indent="-285750" algn="l">
              <a:lnSpc>
                <a:spcPct val="120000"/>
              </a:lnSpc>
              <a:spcBef>
                <a:spcPts val="0"/>
              </a:spcBef>
              <a:buFont typeface="Arial" panose="020B0604020202020204" pitchFamily="34" charset="0"/>
              <a:buChar char="•"/>
            </a:pPr>
            <a:r>
              <a:rPr lang="en-US" sz="2400" b="0" i="0" dirty="0">
                <a:solidFill>
                  <a:srgbClr val="000000"/>
                </a:solidFill>
                <a:effectLst/>
                <a:latin typeface="Futura"/>
              </a:rPr>
              <a:t>A partir de un estudio minucioso de los avances internacionales y de todo el espectro de contribuciones determinadas a nivel nacional (NDC) a la respuesta mundial al cambio climático, presentadas por las Partes en el Acuerdo de París a la Convención Marco de las Naciones Unidas sobre el Cambio Climático (CMNUCC), el volumen recopila un análisis temático convincente, coherente y sistemático procedente de diversas jurisdicciones. </a:t>
            </a:r>
          </a:p>
          <a:p>
            <a:pPr marL="285750" indent="-285750" algn="l">
              <a:lnSpc>
                <a:spcPct val="120000"/>
              </a:lnSpc>
              <a:spcBef>
                <a:spcPts val="0"/>
              </a:spcBef>
              <a:buFont typeface="Arial" panose="020B0604020202020204" pitchFamily="34" charset="0"/>
              <a:buChar char="•"/>
            </a:pPr>
            <a:r>
              <a:rPr lang="en-US" sz="2400" b="0" i="0" dirty="0">
                <a:solidFill>
                  <a:srgbClr val="000000"/>
                </a:solidFill>
                <a:effectLst/>
                <a:latin typeface="Futura"/>
              </a:rPr>
              <a:t>Los capítulos analíticos, escritos por destacados expertos, profesionales e investigadores próximos a las negociaciones climáticas en curso, examinan las recientes innovaciones jurídicas e institucionales relacionadas con el cambio climático que pueden respaldar la aplicación y el cumplimiento del Acuerdo de París y hacer avanzar los Objetivos de Desarrollo Sostenible (ODS) mundiales. Señalan formas de elevar la ambición mediante el derecho y las políticas, de reformar las disposiciones jurídicas e institucionales nacionales para aplicar las NDC y de seguir desarrollando el derecho y la gobernanza internacionales frente a la amenaza existencial del cambio climático y a los compromisos mundiales de desarrollo sostenible.</a:t>
            </a:r>
          </a:p>
          <a:p>
            <a:pPr marL="285750" indent="-285750" algn="l">
              <a:lnSpc>
                <a:spcPct val="120000"/>
              </a:lnSpc>
              <a:spcBef>
                <a:spcPts val="0"/>
              </a:spcBef>
              <a:buFont typeface="Arial" panose="020B0604020202020204" pitchFamily="34" charset="0"/>
              <a:buChar char="•"/>
            </a:pPr>
            <a:r>
              <a:rPr lang="en-US" sz="2400" b="0" i="0" dirty="0">
                <a:solidFill>
                  <a:srgbClr val="000000"/>
                </a:solidFill>
                <a:effectLst/>
                <a:latin typeface="Futura"/>
              </a:rPr>
              <a:t>Al presentar una vía para elevar la ambición climática en las próximas décadas, este libro será de interés para funcionarios gubernamentales, académicos, estudiantes, profesionales y responsables de políticas que trabajan en el ámbito del derecho y la gobernanza climáticos.</a:t>
            </a:r>
          </a:p>
          <a:p>
            <a:pPr>
              <a:lnSpc>
                <a:spcPct val="100000"/>
              </a:lnSpc>
            </a:pPr>
            <a:endParaRPr lang="en-GB" sz="3000" b="1" dirty="0">
              <a:latin typeface="Futura"/>
            </a:endParaRPr>
          </a:p>
          <a:p>
            <a:pPr>
              <a:lnSpc>
                <a:spcPct val="100000"/>
              </a:lnSpc>
            </a:pPr>
            <a:endParaRPr lang="en-GB" sz="3000" b="1" dirty="0">
              <a:latin typeface="Futura"/>
            </a:endParaRPr>
          </a:p>
          <a:p>
            <a:pPr>
              <a:lnSpc>
                <a:spcPct val="100000"/>
              </a:lnSpc>
            </a:pPr>
            <a:endParaRPr lang="en-GB" sz="3000" b="1" dirty="0">
              <a:latin typeface="Futura"/>
            </a:endParaRPr>
          </a:p>
        </p:txBody>
      </p:sp>
      <p:pic>
        <p:nvPicPr>
          <p:cNvPr id="4098" name="Picture 2" descr="Routledge Handbook of Climate Law and ...">
            <a:extLst>
              <a:ext uri="{FF2B5EF4-FFF2-40B4-BE49-F238E27FC236}">
                <a16:creationId xmlns:a16="http://schemas.microsoft.com/office/drawing/2014/main" id="{A236FC1F-2B62-98F4-2FDD-A7FB29127A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9727" y="2955669"/>
            <a:ext cx="6240731" cy="88963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415808"/>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pic>
        <p:nvPicPr>
          <p:cNvPr id="146" name="Google Shape;146;g25232443d3d_0_383"/>
          <p:cNvPicPr preferRelativeResize="0"/>
          <p:nvPr/>
        </p:nvPicPr>
        <p:blipFill rotWithShape="1">
          <a:blip r:embed="rId3">
            <a:alphaModFix/>
          </a:blip>
          <a:srcRect l="3648" t="37716" r="3032" b="4937"/>
          <a:stretch/>
        </p:blipFill>
        <p:spPr>
          <a:xfrm>
            <a:off x="13233850" y="4815489"/>
            <a:ext cx="10458600" cy="6998786"/>
          </a:xfrm>
          <a:prstGeom prst="rect">
            <a:avLst/>
          </a:prstGeom>
          <a:noFill/>
          <a:ln>
            <a:noFill/>
          </a:ln>
        </p:spPr>
      </p:pic>
      <p:sp>
        <p:nvSpPr>
          <p:cNvPr id="147" name="Google Shape;147;g25232443d3d_0_383"/>
          <p:cNvSpPr txBox="1">
            <a:spLocks noGrp="1"/>
          </p:cNvSpPr>
          <p:nvPr>
            <p:ph type="title"/>
          </p:nvPr>
        </p:nvSpPr>
        <p:spPr>
          <a:xfrm>
            <a:off x="831300" y="1001144"/>
            <a:ext cx="18640731" cy="1886400"/>
          </a:xfrm>
          <a:prstGeom prst="rect">
            <a:avLst/>
          </a:prstGeom>
        </p:spPr>
        <p:txBody>
          <a:bodyPr spcFirstLastPara="1" vert="horz" wrap="square" lIns="243800" tIns="243800" rIns="243800" bIns="243800" rtlCol="0" anchor="t" anchorCtr="0">
            <a:noAutofit/>
          </a:bodyPr>
          <a:lstStyle/>
          <a:p>
            <a:pPr>
              <a:spcBef>
                <a:spcPts val="0"/>
              </a:spcBef>
            </a:pPr>
            <a:r>
              <a:rPr lang="en-US" sz="6000" b="1" dirty="0">
                <a:solidFill>
                  <a:srgbClr val="000099"/>
                </a:solidFill>
                <a:latin typeface="Futura"/>
              </a:rPr>
              <a:t>Compromiso con la capacidad: </a:t>
            </a:r>
            <a:r>
              <a:rPr lang="en-US" sz="6000" b="1" dirty="0" err="1">
                <a:solidFill>
                  <a:srgbClr val="000099"/>
                </a:solidFill>
                <a:latin typeface="Futura"/>
              </a:rPr>
              <a:t>democratizar</a:t>
            </a:r>
            <a:r>
              <a:rPr lang="en-US" sz="6000" b="1" dirty="0">
                <a:solidFill>
                  <a:srgbClr val="000099"/>
                </a:solidFill>
                <a:latin typeface="Futura"/>
              </a:rPr>
              <a:t> la educación para la sostenibilidad y la justicia mundiales (DemEd Global)</a:t>
            </a:r>
            <a:endParaRPr sz="6000" b="1" dirty="0">
              <a:solidFill>
                <a:srgbClr val="000099"/>
              </a:solidFill>
              <a:latin typeface="Futura"/>
            </a:endParaRPr>
          </a:p>
        </p:txBody>
      </p:sp>
      <p:sp>
        <p:nvSpPr>
          <p:cNvPr id="149" name="Google Shape;149;g25232443d3d_0_383"/>
          <p:cNvSpPr txBox="1"/>
          <p:nvPr/>
        </p:nvSpPr>
        <p:spPr>
          <a:xfrm>
            <a:off x="831301" y="4580433"/>
            <a:ext cx="11045142" cy="7017245"/>
          </a:xfrm>
          <a:prstGeom prst="rect">
            <a:avLst/>
          </a:prstGeom>
          <a:noFill/>
          <a:ln>
            <a:noFill/>
          </a:ln>
        </p:spPr>
        <p:txBody>
          <a:bodyPr spcFirstLastPara="1" wrap="square" lIns="182850" tIns="182850" rIns="182850" bIns="182850" anchor="t" anchorCtr="0">
            <a:spAutoFit/>
          </a:bodyPr>
          <a:lstStyle/>
          <a:p>
            <a:r>
              <a:rPr lang="en-US" sz="3600" dirty="0">
                <a:latin typeface="Futura"/>
                <a:ea typeface="Open Sans"/>
                <a:cs typeface="Open Sans"/>
                <a:sym typeface="Open Sans"/>
              </a:rPr>
              <a:t>Su objetivo es </a:t>
            </a:r>
            <a:r>
              <a:rPr lang="en-US" sz="3600" b="1" dirty="0" err="1">
                <a:latin typeface="Futura"/>
                <a:ea typeface="Open Sans"/>
                <a:cs typeface="Open Sans"/>
                <a:sym typeface="Open Sans"/>
              </a:rPr>
              <a:t>democratizar</a:t>
            </a:r>
            <a:r>
              <a:rPr lang="en-US" sz="3600" b="1" dirty="0">
                <a:latin typeface="Futura"/>
                <a:ea typeface="Open Sans"/>
                <a:cs typeface="Open Sans"/>
                <a:sym typeface="Open Sans"/>
              </a:rPr>
              <a:t> la educación</a:t>
            </a:r>
            <a:r>
              <a:rPr lang="en-US" sz="3600" dirty="0">
                <a:latin typeface="Futura"/>
                <a:ea typeface="Open Sans"/>
                <a:cs typeface="Open Sans"/>
                <a:sym typeface="Open Sans"/>
              </a:rPr>
              <a:t> sobre el derecho y las políticas de desarrollo sostenible y </a:t>
            </a:r>
            <a:r>
              <a:rPr lang="en-US" sz="3600" b="1" dirty="0">
                <a:latin typeface="Futura"/>
                <a:ea typeface="Open Sans"/>
                <a:cs typeface="Open Sans"/>
                <a:sym typeface="Open Sans"/>
              </a:rPr>
              <a:t>fortalecer la capacidad</a:t>
            </a:r>
            <a:r>
              <a:rPr lang="en-US" sz="3600" dirty="0">
                <a:latin typeface="Futura"/>
                <a:ea typeface="Open Sans"/>
                <a:cs typeface="Open Sans"/>
                <a:sym typeface="Open Sans"/>
              </a:rPr>
              <a:t> mediante el desarrollo de cursos en línea. </a:t>
            </a:r>
          </a:p>
          <a:p>
            <a:endParaRPr lang="en-US" sz="3600" dirty="0">
              <a:latin typeface="Futura"/>
              <a:ea typeface="Open Sans"/>
              <a:cs typeface="Open Sans"/>
              <a:sym typeface="Open Sans"/>
            </a:endParaRPr>
          </a:p>
          <a:p>
            <a:r>
              <a:rPr lang="en-US" sz="3600" dirty="0">
                <a:latin typeface="Futura"/>
                <a:ea typeface="Open Sans"/>
                <a:cs typeface="Open Sans"/>
                <a:sym typeface="Open Sans"/>
              </a:rPr>
              <a:t>DemEd Global busca </a:t>
            </a:r>
            <a:r>
              <a:rPr lang="en-US" sz="3600" b="1" dirty="0">
                <a:latin typeface="Futura"/>
                <a:ea typeface="Open Sans"/>
                <a:cs typeface="Open Sans"/>
                <a:sym typeface="Open Sans"/>
              </a:rPr>
              <a:t>ampliar la participación  </a:t>
            </a:r>
          </a:p>
          <a:p>
            <a:pPr marL="685800" indent="-685800">
              <a:buFont typeface="Arial" panose="020B0604020202020204" pitchFamily="34" charset="0"/>
              <a:buChar char="•"/>
            </a:pPr>
            <a:r>
              <a:rPr lang="en-US" sz="3600" dirty="0">
                <a:latin typeface="Futura"/>
                <a:ea typeface="Open Sans"/>
                <a:cs typeface="Open Sans"/>
                <a:sym typeface="Open Sans"/>
              </a:rPr>
              <a:t>poniendo estos cursos en línea a disposición de todo el mundo para </a:t>
            </a:r>
            <a:r>
              <a:rPr lang="en-US" sz="3600" b="1" dirty="0">
                <a:latin typeface="Futura"/>
                <a:ea typeface="Open Sans"/>
                <a:cs typeface="Open Sans"/>
                <a:sym typeface="Open Sans"/>
              </a:rPr>
              <a:t>los actuales y futuros líderes del derecho y las políticas</a:t>
            </a:r>
            <a:r>
              <a:rPr lang="en-US" sz="3600" dirty="0">
                <a:latin typeface="Futura"/>
                <a:ea typeface="Open Sans"/>
                <a:cs typeface="Open Sans"/>
                <a:sym typeface="Open Sans"/>
              </a:rPr>
              <a:t>, y </a:t>
            </a:r>
          </a:p>
          <a:p>
            <a:pPr marL="685800" indent="-685800">
              <a:buFont typeface="Arial" panose="020B0604020202020204" pitchFamily="34" charset="0"/>
              <a:buChar char="•"/>
            </a:pPr>
            <a:r>
              <a:rPr lang="en-US" sz="3600" dirty="0">
                <a:latin typeface="Futura"/>
                <a:ea typeface="Open Sans"/>
                <a:cs typeface="Open Sans"/>
                <a:sym typeface="Open Sans"/>
              </a:rPr>
              <a:t>mediante </a:t>
            </a:r>
            <a:r>
              <a:rPr lang="en-US" sz="3600" b="1" dirty="0">
                <a:latin typeface="Futura"/>
                <a:ea typeface="Open Sans"/>
                <a:cs typeface="Open Sans"/>
                <a:sym typeface="Open Sans"/>
              </a:rPr>
              <a:t>la convocatoria y el apoyo a la participación mundial</a:t>
            </a:r>
            <a:r>
              <a:rPr lang="en-US" sz="3600" dirty="0">
                <a:latin typeface="Futura"/>
                <a:ea typeface="Open Sans"/>
                <a:cs typeface="Open Sans"/>
                <a:sym typeface="Open Sans"/>
              </a:rPr>
              <a:t> y las comunidades de práctica.</a:t>
            </a:r>
            <a:endParaRPr sz="3600" dirty="0">
              <a:latin typeface="Futura"/>
              <a:ea typeface="Open Sans"/>
              <a:cs typeface="Open Sans"/>
              <a:sym typeface="Open Sans"/>
            </a:endParaRP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g2e54a268227_0_1"/>
          <p:cNvSpPr txBox="1"/>
          <p:nvPr/>
        </p:nvSpPr>
        <p:spPr>
          <a:xfrm>
            <a:off x="912060" y="2435982"/>
            <a:ext cx="13762204" cy="9171681"/>
          </a:xfrm>
          <a:prstGeom prst="rect">
            <a:avLst/>
          </a:prstGeom>
          <a:noFill/>
          <a:ln>
            <a:noFill/>
          </a:ln>
        </p:spPr>
        <p:txBody>
          <a:bodyPr spcFirstLastPara="1" wrap="square" lIns="182850" tIns="182850" rIns="182850" bIns="182850" anchor="t" anchorCtr="0">
            <a:spAutoFit/>
          </a:bodyPr>
          <a:lstStyle/>
          <a:p>
            <a:pPr marL="241300">
              <a:buClr>
                <a:schemeClr val="dk2"/>
              </a:buClr>
              <a:buSzPts val="1700"/>
            </a:pPr>
            <a:r>
              <a:rPr lang="en-US" sz="2600" b="1" dirty="0">
                <a:latin typeface="Futura"/>
                <a:ea typeface="Open Sans"/>
                <a:cs typeface="Open Sans"/>
                <a:sym typeface="Open Sans"/>
              </a:rPr>
              <a:t>Conjunto de nueve cursos:</a:t>
            </a:r>
          </a:p>
          <a:p>
            <a:pPr marL="698500" indent="-457200">
              <a:buClr>
                <a:schemeClr val="dk2"/>
              </a:buClr>
              <a:buSzPts val="1700"/>
              <a:buFontTx/>
              <a:buChar char="-"/>
            </a:pPr>
            <a:r>
              <a:rPr lang="en-US" sz="2600" i="1" dirty="0">
                <a:latin typeface="Futura"/>
                <a:ea typeface="Open Sans"/>
                <a:cs typeface="Open Sans"/>
                <a:sym typeface="Open Sans"/>
              </a:rPr>
              <a:t>Aspectos esenciales: los Objetivos de Desarrollo Sostenible y el derecho</a:t>
            </a:r>
          </a:p>
          <a:p>
            <a:pPr marL="698500" indent="-457200">
              <a:buClr>
                <a:schemeClr val="dk2"/>
              </a:buClr>
              <a:buSzPts val="1700"/>
              <a:buFontTx/>
              <a:buChar char="-"/>
            </a:pPr>
            <a:r>
              <a:rPr lang="en-GB" sz="2600" i="1" dirty="0">
                <a:latin typeface="Futura"/>
                <a:ea typeface="Open Sans"/>
                <a:cs typeface="Open Sans"/>
                <a:sym typeface="Open Sans"/>
              </a:rPr>
              <a:t>Aspectos esenciales: el Acuerdo de París, los ODS y el derecho</a:t>
            </a:r>
          </a:p>
          <a:p>
            <a:pPr marL="698500" indent="-457200">
              <a:buClr>
                <a:schemeClr val="dk2"/>
              </a:buClr>
              <a:buSzPts val="1700"/>
              <a:buFontTx/>
              <a:buChar char="-"/>
            </a:pPr>
            <a:r>
              <a:rPr lang="en-GB" sz="2600" i="1" dirty="0">
                <a:latin typeface="Futura"/>
                <a:ea typeface="Open Sans"/>
                <a:cs typeface="Open Sans"/>
                <a:sym typeface="Open Sans"/>
              </a:rPr>
              <a:t>Aspectos esenciales: el Marco Global de Biodiversidad, los ODS y el derecho</a:t>
            </a:r>
          </a:p>
          <a:p>
            <a:pPr marL="698500" indent="-457200">
              <a:buClr>
                <a:schemeClr val="dk2"/>
              </a:buClr>
              <a:buSzPts val="1700"/>
              <a:buFontTx/>
              <a:buChar char="-"/>
            </a:pPr>
            <a:endParaRPr lang="en-GB" sz="2600" i="1" dirty="0">
              <a:latin typeface="Futura"/>
              <a:ea typeface="Open Sans"/>
              <a:cs typeface="Open Sans"/>
              <a:sym typeface="Open Sans"/>
            </a:endParaRPr>
          </a:p>
          <a:p>
            <a:pPr marL="698500" indent="-457200">
              <a:buClr>
                <a:schemeClr val="dk2"/>
              </a:buClr>
              <a:buSzPts val="1700"/>
              <a:buFontTx/>
              <a:buChar char="-"/>
            </a:pPr>
            <a:r>
              <a:rPr lang="en-US" sz="2600" i="1" dirty="0">
                <a:latin typeface="Futura"/>
                <a:ea typeface="Open Sans"/>
                <a:cs typeface="Open Sans"/>
                <a:sym typeface="Open Sans"/>
              </a:rPr>
              <a:t>Aspectos esenciales: la economía del bienestar, los ODS y el derecho</a:t>
            </a:r>
          </a:p>
          <a:p>
            <a:pPr marL="698500" indent="-457200">
              <a:buClr>
                <a:schemeClr val="dk2"/>
              </a:buClr>
              <a:buSzPts val="1700"/>
              <a:buFontTx/>
              <a:buChar char="-"/>
            </a:pPr>
            <a:r>
              <a:rPr lang="en-US" sz="2600" i="1" dirty="0">
                <a:latin typeface="Futura"/>
                <a:ea typeface="Open Sans"/>
                <a:cs typeface="Open Sans"/>
                <a:sym typeface="Open Sans"/>
              </a:rPr>
              <a:t>Aspectos esenciales: las normas comerciales, los ODS y el derecho</a:t>
            </a:r>
          </a:p>
          <a:p>
            <a:pPr marL="698500" indent="-457200">
              <a:buClr>
                <a:schemeClr val="dk2"/>
              </a:buClr>
              <a:buSzPts val="1700"/>
              <a:buFontTx/>
              <a:buChar char="-"/>
            </a:pPr>
            <a:r>
              <a:rPr lang="en-GB" sz="2600" i="1" dirty="0">
                <a:latin typeface="Futura"/>
                <a:ea typeface="Open Sans"/>
                <a:cs typeface="Open Sans"/>
                <a:sym typeface="Open Sans"/>
              </a:rPr>
              <a:t>Aspectos esenciales: las normas de inversión, los ODS y el derecho</a:t>
            </a:r>
          </a:p>
          <a:p>
            <a:pPr marL="698500" indent="-457200">
              <a:buClr>
                <a:schemeClr val="dk2"/>
              </a:buClr>
              <a:buSzPts val="1700"/>
              <a:buFontTx/>
              <a:buChar char="-"/>
            </a:pPr>
            <a:endParaRPr lang="en-GB" sz="2600" i="1" dirty="0">
              <a:latin typeface="Futura"/>
              <a:ea typeface="Open Sans"/>
              <a:cs typeface="Open Sans"/>
              <a:sym typeface="Open Sans"/>
            </a:endParaRPr>
          </a:p>
          <a:p>
            <a:pPr marL="698500" indent="-457200">
              <a:buClr>
                <a:schemeClr val="dk2"/>
              </a:buClr>
              <a:buSzPts val="1700"/>
              <a:buFontTx/>
              <a:buChar char="-"/>
            </a:pPr>
            <a:r>
              <a:rPr lang="en-US" sz="2600" i="1" dirty="0">
                <a:latin typeface="Futura"/>
                <a:ea typeface="Open Sans"/>
                <a:cs typeface="Open Sans"/>
                <a:sym typeface="Open Sans"/>
              </a:rPr>
              <a:t>Aspectos esenciales: los sistemas de derechos humanos, los ODS y el derecho</a:t>
            </a:r>
          </a:p>
          <a:p>
            <a:pPr marL="698500" indent="-457200">
              <a:buClr>
                <a:schemeClr val="dk2"/>
              </a:buClr>
              <a:buSzPts val="1700"/>
              <a:buFontTx/>
              <a:buChar char="-"/>
            </a:pPr>
            <a:r>
              <a:rPr lang="en-US" sz="2600" i="1" dirty="0">
                <a:latin typeface="Futura"/>
                <a:ea typeface="Open Sans"/>
                <a:cs typeface="Open Sans"/>
                <a:sym typeface="Open Sans"/>
              </a:rPr>
              <a:t>Aspectos esenciales: la Convención de la ONU sobre los Derechos del Niño, los ODS y el derecho</a:t>
            </a:r>
          </a:p>
          <a:p>
            <a:pPr marL="698500" indent="-457200">
              <a:buClr>
                <a:schemeClr val="dk2"/>
              </a:buClr>
              <a:buSzPts val="1700"/>
              <a:buFontTx/>
              <a:buChar char="-"/>
            </a:pPr>
            <a:r>
              <a:rPr lang="en-GB" sz="2600" i="1" dirty="0">
                <a:latin typeface="Futura"/>
                <a:ea typeface="Open Sans"/>
                <a:cs typeface="Open Sans"/>
                <a:sym typeface="Open Sans"/>
              </a:rPr>
              <a:t>Aspectos esenciales: la Convención sobre la Eliminación de Todas las Formas de Discriminación contra la Mujer, los ODS y el derecho</a:t>
            </a:r>
          </a:p>
          <a:p>
            <a:endParaRPr sz="2600" i="1" dirty="0">
              <a:latin typeface="Futura"/>
              <a:ea typeface="Open Sans"/>
              <a:cs typeface="Open Sans"/>
              <a:sym typeface="Open Sans"/>
            </a:endParaRPr>
          </a:p>
          <a:p>
            <a:pPr marL="241300">
              <a:buClr>
                <a:schemeClr val="dk2"/>
              </a:buClr>
              <a:buSzPts val="1700"/>
            </a:pPr>
            <a:r>
              <a:rPr lang="en-US" sz="2600" dirty="0">
                <a:latin typeface="Futura"/>
                <a:ea typeface="Open Sans"/>
                <a:cs typeface="Open Sans"/>
                <a:sym typeface="Open Sans"/>
              </a:rPr>
              <a:t>Cada curso ofrece </a:t>
            </a:r>
            <a:r>
              <a:rPr lang="en-US" sz="2600" b="1" dirty="0">
                <a:latin typeface="Futura"/>
                <a:ea typeface="Open Sans"/>
                <a:cs typeface="Open Sans"/>
                <a:sym typeface="Open Sans"/>
              </a:rPr>
              <a:t>8-10 horas </a:t>
            </a:r>
            <a:r>
              <a:rPr lang="en-US" sz="2600" dirty="0">
                <a:latin typeface="Futura"/>
                <a:ea typeface="Open Sans"/>
                <a:cs typeface="Open Sans"/>
                <a:sym typeface="Open Sans"/>
              </a:rPr>
              <a:t>de tiempo total de aprendizaje</a:t>
            </a:r>
          </a:p>
          <a:p>
            <a:pPr marL="698500" indent="-457200">
              <a:buClr>
                <a:schemeClr val="dk2"/>
              </a:buClr>
              <a:buSzPts val="1700"/>
              <a:buFontTx/>
              <a:buChar char="-"/>
            </a:pPr>
            <a:r>
              <a:rPr lang="en-US" sz="2600" b="1" dirty="0">
                <a:latin typeface="Futura"/>
                <a:ea typeface="Open Sans"/>
                <a:cs typeface="Open Sans"/>
                <a:sym typeface="Open Sans"/>
              </a:rPr>
              <a:t>6 módulos intensivos y específicos </a:t>
            </a:r>
            <a:r>
              <a:rPr lang="en-US" sz="2600" dirty="0">
                <a:latin typeface="Futura"/>
                <a:ea typeface="Open Sans"/>
                <a:cs typeface="Open Sans"/>
                <a:sym typeface="Open Sans"/>
              </a:rPr>
              <a:t>de instrucción a cargo de destacados expertos</a:t>
            </a:r>
          </a:p>
          <a:p>
            <a:pPr marL="698500" indent="-457200">
              <a:buClr>
                <a:schemeClr val="dk2"/>
              </a:buClr>
              <a:buSzPts val="1700"/>
              <a:buFontTx/>
              <a:buChar char="-"/>
            </a:pPr>
            <a:r>
              <a:rPr lang="en-US" sz="2600" dirty="0">
                <a:latin typeface="Futura"/>
                <a:ea typeface="Open Sans"/>
                <a:cs typeface="Open Sans"/>
                <a:sym typeface="Open Sans"/>
              </a:rPr>
              <a:t>2 clases en directo por Zoom</a:t>
            </a:r>
          </a:p>
          <a:p>
            <a:pPr marL="698500" indent="-457200">
              <a:buClr>
                <a:schemeClr val="dk2"/>
              </a:buClr>
              <a:buSzPts val="1700"/>
              <a:buFontTx/>
              <a:buChar char="-"/>
            </a:pPr>
            <a:r>
              <a:rPr lang="en-US" sz="2600" dirty="0">
                <a:latin typeface="Futura"/>
                <a:ea typeface="Open Sans"/>
                <a:cs typeface="Open Sans"/>
                <a:sym typeface="Open Sans"/>
              </a:rPr>
              <a:t>Varias horas de trabajo independiente y autónomo</a:t>
            </a:r>
          </a:p>
          <a:p>
            <a:pPr marL="1828800" lvl="1" indent="-673100">
              <a:buClr>
                <a:schemeClr val="dk2"/>
              </a:buClr>
              <a:buSzPts val="1700"/>
              <a:buFont typeface="Open Sans"/>
              <a:buChar char="○"/>
            </a:pPr>
            <a:endParaRPr lang="en-US" sz="2600" dirty="0">
              <a:solidFill>
                <a:srgbClr val="0070C0"/>
              </a:solidFill>
              <a:latin typeface="Futura"/>
              <a:ea typeface="Open Sans"/>
              <a:cs typeface="Open Sans"/>
              <a:sym typeface="Open Sans"/>
            </a:endParaRPr>
          </a:p>
          <a:p>
            <a:pPr marL="1155700" lvl="1">
              <a:buClr>
                <a:schemeClr val="dk2"/>
              </a:buClr>
              <a:buSzPts val="1700"/>
            </a:pPr>
            <a:r>
              <a:rPr lang="en-US" sz="2600" b="1" dirty="0">
                <a:solidFill>
                  <a:srgbClr val="0070C0"/>
                </a:solidFill>
                <a:latin typeface="Futura"/>
                <a:ea typeface="Open Sans"/>
                <a:cs typeface="Open Sans"/>
                <a:sym typeface="Open Sans"/>
              </a:rPr>
              <a:t>                     … ¡el 100 % de los admitidos reciben becas!</a:t>
            </a:r>
          </a:p>
        </p:txBody>
      </p:sp>
      <p:sp>
        <p:nvSpPr>
          <p:cNvPr id="156" name="Google Shape;156;g2e54a268227_0_1"/>
          <p:cNvSpPr txBox="1">
            <a:spLocks noGrp="1"/>
          </p:cNvSpPr>
          <p:nvPr>
            <p:ph type="title"/>
          </p:nvPr>
        </p:nvSpPr>
        <p:spPr>
          <a:xfrm>
            <a:off x="750539" y="644768"/>
            <a:ext cx="23340383" cy="1478317"/>
          </a:xfrm>
          <a:prstGeom prst="rect">
            <a:avLst/>
          </a:prstGeom>
        </p:spPr>
        <p:txBody>
          <a:bodyPr spcFirstLastPara="1" vert="horz" wrap="square" lIns="243800" tIns="243800" rIns="243800" bIns="243800" rtlCol="0" anchor="t" anchorCtr="0">
            <a:noAutofit/>
          </a:bodyPr>
          <a:lstStyle/>
          <a:p>
            <a:pPr rtl="0"/>
            <a:r>
              <a:rPr lang="en-US" sz="6000" b="1" dirty="0">
                <a:solidFill>
                  <a:srgbClr val="000099"/>
                </a:solidFill>
                <a:latin typeface="Futura"/>
              </a:rPr>
              <a:t>Cursos cortos </a:t>
            </a:r>
            <a:r>
              <a:rPr lang="en-US" sz="6000" b="1" dirty="0" err="1">
                <a:solidFill>
                  <a:srgbClr val="000099"/>
                </a:solidFill>
                <a:latin typeface="Futura"/>
              </a:rPr>
              <a:t>en</a:t>
            </a:r>
            <a:r>
              <a:rPr lang="en-US" sz="6000" b="1" dirty="0">
                <a:solidFill>
                  <a:srgbClr val="000099"/>
                </a:solidFill>
                <a:latin typeface="Futura"/>
              </a:rPr>
              <a:t> </a:t>
            </a:r>
            <a:r>
              <a:rPr lang="en-US" sz="6000" b="1" dirty="0" err="1">
                <a:solidFill>
                  <a:srgbClr val="000099"/>
                </a:solidFill>
                <a:latin typeface="Futura"/>
              </a:rPr>
              <a:t>línea</a:t>
            </a:r>
            <a:r>
              <a:rPr lang="en-US" sz="6000" b="1" dirty="0">
                <a:solidFill>
                  <a:srgbClr val="000099"/>
                </a:solidFill>
                <a:latin typeface="Futura"/>
              </a:rPr>
              <a:t>- crear capacidad en todo el mundo</a:t>
            </a:r>
            <a:endParaRPr sz="6000" b="1" dirty="0">
              <a:solidFill>
                <a:srgbClr val="000099"/>
              </a:solidFill>
              <a:latin typeface="Futura"/>
            </a:endParaRPr>
          </a:p>
        </p:txBody>
      </p:sp>
      <p:pic>
        <p:nvPicPr>
          <p:cNvPr id="157" name="Google Shape;157;g2e54a268227_0_1"/>
          <p:cNvPicPr preferRelativeResize="0"/>
          <p:nvPr/>
        </p:nvPicPr>
        <p:blipFill rotWithShape="1">
          <a:blip r:embed="rId3">
            <a:alphaModFix/>
          </a:blip>
          <a:srcRect l="19641" t="25017" r="20965" b="21100"/>
          <a:stretch/>
        </p:blipFill>
        <p:spPr>
          <a:xfrm>
            <a:off x="15468036" y="8030481"/>
            <a:ext cx="8003904" cy="4084582"/>
          </a:xfrm>
          <a:prstGeom prst="rect">
            <a:avLst/>
          </a:prstGeom>
          <a:noFill/>
          <a:ln>
            <a:noFill/>
          </a:ln>
        </p:spPr>
      </p:pic>
      <p:pic>
        <p:nvPicPr>
          <p:cNvPr id="2" name="Picture 1" descr="A group of people sitting around a table  AI-generated content may be incorrect.">
            <a:extLst>
              <a:ext uri="{FF2B5EF4-FFF2-40B4-BE49-F238E27FC236}">
                <a16:creationId xmlns:a16="http://schemas.microsoft.com/office/drawing/2014/main" id="{BD4E38FB-EED6-97DD-27BD-CBDA9B245927}"/>
              </a:ext>
            </a:extLst>
          </p:cNvPr>
          <p:cNvPicPr>
            <a:picLocks noChangeAspect="1"/>
          </p:cNvPicPr>
          <p:nvPr/>
        </p:nvPicPr>
        <p:blipFill>
          <a:blip r:embed="rId4"/>
          <a:stretch>
            <a:fillRect/>
          </a:stretch>
        </p:blipFill>
        <p:spPr>
          <a:xfrm>
            <a:off x="15468036" y="3157096"/>
            <a:ext cx="8003904" cy="3538654"/>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821B78-8689-49D3-A9EF-28B13B1EF497}"/>
              </a:ext>
            </a:extLst>
          </p:cNvPr>
          <p:cNvSpPr>
            <a:spLocks noGrp="1"/>
          </p:cNvSpPr>
          <p:nvPr>
            <p:ph type="title"/>
          </p:nvPr>
        </p:nvSpPr>
        <p:spPr>
          <a:xfrm>
            <a:off x="1663031" y="1183395"/>
            <a:ext cx="18098838" cy="1524002"/>
          </a:xfrm>
        </p:spPr>
        <p:txBody>
          <a:bodyPr>
            <a:noAutofit/>
          </a:bodyPr>
          <a:lstStyle/>
          <a:p>
            <a:r>
              <a:rPr lang="en-CA" sz="6000" b="1" dirty="0">
                <a:solidFill>
                  <a:srgbClr val="000099"/>
                </a:solidFill>
                <a:latin typeface="Futura"/>
              </a:rPr>
              <a:t>Llamado a la cooperación: </a:t>
            </a:r>
            <a:r>
              <a:rPr lang="en-CA" sz="6000" b="1" dirty="0">
                <a:solidFill>
                  <a:schemeClr val="accent6">
                    <a:lumMod val="75000"/>
                  </a:schemeClr>
                </a:solidFill>
                <a:latin typeface="Futura"/>
              </a:rPr>
              <a:t>convocar a la comunidad del derecho y la gobernanza climáticos </a:t>
            </a:r>
          </a:p>
        </p:txBody>
      </p:sp>
      <p:sp>
        <p:nvSpPr>
          <p:cNvPr id="3" name="Text Placeholder 2">
            <a:extLst>
              <a:ext uri="{FF2B5EF4-FFF2-40B4-BE49-F238E27FC236}">
                <a16:creationId xmlns:a16="http://schemas.microsoft.com/office/drawing/2014/main" id="{866A4482-B333-4CAF-B987-DF814A2F9ECF}"/>
              </a:ext>
            </a:extLst>
          </p:cNvPr>
          <p:cNvSpPr>
            <a:spLocks noGrp="1"/>
          </p:cNvSpPr>
          <p:nvPr>
            <p:ph type="body" idx="1"/>
          </p:nvPr>
        </p:nvSpPr>
        <p:spPr>
          <a:xfrm>
            <a:off x="1663030" y="3625403"/>
            <a:ext cx="17011832" cy="8690712"/>
          </a:xfrm>
        </p:spPr>
        <p:txBody>
          <a:bodyPr>
            <a:normAutofit fontScale="92500" lnSpcReduction="10000"/>
          </a:bodyPr>
          <a:lstStyle/>
          <a:p>
            <a:pPr>
              <a:lnSpc>
                <a:spcPct val="107000"/>
              </a:lnSpc>
            </a:pPr>
            <a:r>
              <a:rPr lang="en-CA" sz="3000" dirty="0">
                <a:latin typeface="Futura"/>
              </a:rPr>
              <a:t>Con raíces que se remontan a 2005, en la CP 11 de Montreal, la </a:t>
            </a:r>
            <a:r>
              <a:rPr lang="en-CA" sz="3000" b="1" dirty="0">
                <a:solidFill>
                  <a:schemeClr val="accent6">
                    <a:lumMod val="75000"/>
                  </a:schemeClr>
                </a:solidFill>
                <a:latin typeface="Futura"/>
              </a:rPr>
              <a:t>Iniciativa de Derecho y Gobernanza Climáticos</a:t>
            </a:r>
            <a:r>
              <a:rPr lang="en-CA" sz="3000" b="1" dirty="0">
                <a:latin typeface="Futura"/>
              </a:rPr>
              <a:t> </a:t>
            </a:r>
            <a:r>
              <a:rPr lang="en-CA" sz="3000" dirty="0">
                <a:latin typeface="Futura"/>
              </a:rPr>
              <a:t>(CLGI) moviliza formación, eventos y premios en materia de derecho y gobernanza climáticos, con el apoyo del Centro de Derecho Internacional para el Desarrollo Sostenible (CISDL). </a:t>
            </a:r>
          </a:p>
          <a:p>
            <a:pPr>
              <a:lnSpc>
                <a:spcPct val="107000"/>
              </a:lnSpc>
            </a:pPr>
            <a:r>
              <a:rPr lang="en-CA" sz="3000" b="1" dirty="0">
                <a:solidFill>
                  <a:schemeClr val="accent6">
                    <a:lumMod val="75000"/>
                  </a:schemeClr>
                </a:solidFill>
                <a:latin typeface="Futura"/>
              </a:rPr>
              <a:t>Más de 3.400 participantes de más de 120 países se sumaron </a:t>
            </a:r>
            <a:r>
              <a:rPr lang="en-US" sz="3000" b="1" dirty="0">
                <a:solidFill>
                  <a:schemeClr val="accent6">
                    <a:lumMod val="75000"/>
                  </a:schemeClr>
                </a:solidFill>
                <a:latin typeface="Futura"/>
              </a:rPr>
              <a:t>al Día del Derecho y la Gobernanza Climáticos (CLGD) 2025 durante la COP30 en Río/Belém, Brasil, </a:t>
            </a:r>
            <a:r>
              <a:rPr lang="en-US" sz="3000" dirty="0">
                <a:latin typeface="Futura"/>
              </a:rPr>
              <a:t>celebrado en línea con tres magníficas universidades brasileñas asociadas, en colaboración con la Universidad de Cambridge, con 3 plenarias de alto nivel y 12 sesiones sustantivas que abarcaron todos los aspectos del derecho y el cambio climático.</a:t>
            </a:r>
          </a:p>
          <a:p>
            <a:pPr>
              <a:lnSpc>
                <a:spcPct val="107000"/>
              </a:lnSpc>
            </a:pPr>
            <a:r>
              <a:rPr lang="en-US" sz="3000" dirty="0">
                <a:latin typeface="Futura"/>
              </a:rPr>
              <a:t>Los participantes fueron testigos de cómo destacados expertos anunciaron en la COP30 nuevas adhesiones al compromiso de la CLGI </a:t>
            </a:r>
            <a:r>
              <a:rPr lang="en-US" sz="3000" b="1" dirty="0">
                <a:solidFill>
                  <a:schemeClr val="accent6">
                    <a:lumMod val="75000"/>
                  </a:schemeClr>
                </a:solidFill>
                <a:latin typeface="Futura"/>
              </a:rPr>
              <a:t>de multiplicar por diez la capacidad mundial en derecho y gobernanza climáticos, de 600 a 6.000 para 2024, meta alcanzada en la COP29 de Bakú y que ya supera los 7.200 especialistas. </a:t>
            </a:r>
          </a:p>
          <a:p>
            <a:pPr>
              <a:lnSpc>
                <a:spcPct val="107000"/>
              </a:lnSpc>
            </a:pPr>
            <a:r>
              <a:rPr lang="en-US" sz="3000" dirty="0">
                <a:latin typeface="Futura"/>
              </a:rPr>
              <a:t>El CLGD culmina también, en cada edición, con la celebración de los nuevos galardonados de los bienales Premios Mundiales de Liderazgo en Derecho y Gobernanza Climáticos y del Concurso Internacional de Ensayo Estudiantil sobre Derecho Climático, con un </a:t>
            </a:r>
            <a:r>
              <a:rPr lang="en-US" sz="3000" b="1" dirty="0">
                <a:solidFill>
                  <a:schemeClr val="accent6">
                    <a:lumMod val="75000"/>
                  </a:schemeClr>
                </a:solidFill>
                <a:latin typeface="Futura"/>
              </a:rPr>
              <a:t>Curso de Especialización </a:t>
            </a:r>
            <a:r>
              <a:rPr lang="en-US" sz="3000" b="1" dirty="0" err="1">
                <a:solidFill>
                  <a:schemeClr val="accent6">
                    <a:lumMod val="75000"/>
                  </a:schemeClr>
                </a:solidFill>
                <a:latin typeface="Futura"/>
              </a:rPr>
              <a:t>Jurídica en DGC</a:t>
            </a:r>
            <a:r>
              <a:rPr lang="en-US" sz="3000" b="1" dirty="0">
                <a:solidFill>
                  <a:schemeClr val="accent6">
                    <a:lumMod val="75000"/>
                  </a:schemeClr>
                </a:solidFill>
                <a:latin typeface="Futura"/>
              </a:rPr>
              <a:t> que en Belém, durante la COP30 de 2025, formó a más de 300 nuevos especialistas. </a:t>
            </a:r>
            <a:endParaRPr lang="en-CA" sz="3000" b="1" dirty="0">
              <a:solidFill>
                <a:schemeClr val="accent6">
                  <a:lumMod val="75000"/>
                </a:schemeClr>
              </a:solidFill>
              <a:latin typeface="Futura"/>
            </a:endParaRPr>
          </a:p>
        </p:txBody>
      </p:sp>
      <p:grpSp>
        <p:nvGrpSpPr>
          <p:cNvPr id="4" name="Group 3">
            <a:extLst>
              <a:ext uri="{FF2B5EF4-FFF2-40B4-BE49-F238E27FC236}">
                <a16:creationId xmlns:a16="http://schemas.microsoft.com/office/drawing/2014/main" id="{A1235F76-F207-4E78-9CEE-DC2C4B699DCB}"/>
              </a:ext>
            </a:extLst>
          </p:cNvPr>
          <p:cNvGrpSpPr/>
          <p:nvPr/>
        </p:nvGrpSpPr>
        <p:grpSpPr>
          <a:xfrm>
            <a:off x="20688833" y="-1"/>
            <a:ext cx="3071738" cy="13716002"/>
            <a:chOff x="20904145" y="-1"/>
            <a:chExt cx="3071737" cy="13716002"/>
          </a:xfrm>
        </p:grpSpPr>
        <p:pic>
          <p:nvPicPr>
            <p:cNvPr id="17" name="Picture 4" descr="Filmstrip High Quality Png - Vertical Film Strip Png PNG Image |  Transparent PNG Free Download on SeekPNG">
              <a:extLst>
                <a:ext uri="{FF2B5EF4-FFF2-40B4-BE49-F238E27FC236}">
                  <a16:creationId xmlns:a16="http://schemas.microsoft.com/office/drawing/2014/main" id="{EDAB22A9-1770-4650-ADC9-ACC9E231A76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3243" t="4885" r="25980" b="17675"/>
            <a:stretch/>
          </p:blipFill>
          <p:spPr bwMode="auto">
            <a:xfrm>
              <a:off x="20904145" y="7380749"/>
              <a:ext cx="3071737" cy="633525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Filmstrip High Quality Png - Vertical Film Strip Png PNG Image |  Transparent PNG Free Download on SeekPNG">
              <a:extLst>
                <a:ext uri="{FF2B5EF4-FFF2-40B4-BE49-F238E27FC236}">
                  <a16:creationId xmlns:a16="http://schemas.microsoft.com/office/drawing/2014/main" id="{AB5D70E9-037D-4EC3-A099-DF30DA86AB4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3243" t="4885" r="25980" b="4896"/>
            <a:stretch/>
          </p:blipFill>
          <p:spPr bwMode="auto">
            <a:xfrm>
              <a:off x="20904145" y="-1"/>
              <a:ext cx="3071737" cy="738074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A group of people in a room  Description automatically generated with medium confidence">
              <a:extLst>
                <a:ext uri="{FF2B5EF4-FFF2-40B4-BE49-F238E27FC236}">
                  <a16:creationId xmlns:a16="http://schemas.microsoft.com/office/drawing/2014/main" id="{B78F187F-3E8F-47EE-AC12-F9677358C10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588" t="11344" r="23066"/>
            <a:stretch/>
          </p:blipFill>
          <p:spPr>
            <a:xfrm>
              <a:off x="21417367" y="114152"/>
              <a:ext cx="2191903" cy="1690905"/>
            </a:xfrm>
            <a:prstGeom prst="rect">
              <a:avLst/>
            </a:prstGeom>
          </p:spPr>
        </p:pic>
        <p:pic>
          <p:nvPicPr>
            <p:cNvPr id="5" name="Picture 4" descr="Graphical user interface, website  Description automatically generated">
              <a:extLst>
                <a:ext uri="{FF2B5EF4-FFF2-40B4-BE49-F238E27FC236}">
                  <a16:creationId xmlns:a16="http://schemas.microsoft.com/office/drawing/2014/main" id="{B382F2E5-9BF4-4921-B916-97E9817DBFF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4269" r="11500"/>
            <a:stretch/>
          </p:blipFill>
          <p:spPr>
            <a:xfrm>
              <a:off x="21417367" y="3763902"/>
              <a:ext cx="2186416" cy="1663511"/>
            </a:xfrm>
            <a:prstGeom prst="rect">
              <a:avLst/>
            </a:prstGeom>
          </p:spPr>
        </p:pic>
        <p:pic>
          <p:nvPicPr>
            <p:cNvPr id="16" name="Picture 15" descr="A picture containing text, person, indoor, wall  Description automatically generated">
              <a:extLst>
                <a:ext uri="{FF2B5EF4-FFF2-40B4-BE49-F238E27FC236}">
                  <a16:creationId xmlns:a16="http://schemas.microsoft.com/office/drawing/2014/main" id="{E1392453-0857-4A59-9A44-DC344D6ED90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27779" y="5582981"/>
              <a:ext cx="2215017" cy="1680006"/>
            </a:xfrm>
            <a:prstGeom prst="rect">
              <a:avLst/>
            </a:prstGeom>
          </p:spPr>
        </p:pic>
        <p:pic>
          <p:nvPicPr>
            <p:cNvPr id="7170" name="Picture 2" descr="College Fellow at the Climate Law &amp; Governance Day 2019 | Lucy Cavendish">
              <a:extLst>
                <a:ext uri="{FF2B5EF4-FFF2-40B4-BE49-F238E27FC236}">
                  <a16:creationId xmlns:a16="http://schemas.microsoft.com/office/drawing/2014/main" id="{DC796F83-6CED-4067-B955-DC4FA6C896F6}"/>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26502" r="26450" b="27253"/>
            <a:stretch/>
          </p:blipFill>
          <p:spPr bwMode="auto">
            <a:xfrm>
              <a:off x="21422854" y="12963730"/>
              <a:ext cx="2186416" cy="752270"/>
            </a:xfrm>
            <a:prstGeom prst="rect">
              <a:avLst/>
            </a:prstGeom>
            <a:noFill/>
            <a:extLst>
              <a:ext uri="{909E8E84-426E-40DD-AFC4-6F175D3DCCD1}">
                <a14:hiddenFill xmlns:a14="http://schemas.microsoft.com/office/drawing/2010/main">
                  <a:solidFill>
                    <a:srgbClr val="FFFFFF"/>
                  </a:solidFill>
                </a14:hiddenFill>
              </a:ext>
            </a:extLst>
          </p:spPr>
        </p:pic>
        <p:pic>
          <p:nvPicPr>
            <p:cNvPr id="12290" name="Picture 2" descr="Climate Law and Governance Initiative Blog – Blog series from leaders,  emerging scholars, and policy practitioners in the climate law and  governance field contributing to building capacity to implement the new  Paris">
              <a:extLst>
                <a:ext uri="{FF2B5EF4-FFF2-40B4-BE49-F238E27FC236}">
                  <a16:creationId xmlns:a16="http://schemas.microsoft.com/office/drawing/2014/main" id="{5E91E568-5FA2-447F-8ED6-834B8C865AC0}"/>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1129" r="21136"/>
            <a:stretch/>
          </p:blipFill>
          <p:spPr bwMode="auto">
            <a:xfrm>
              <a:off x="21417367" y="11136092"/>
              <a:ext cx="2209820" cy="1672069"/>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Climate Law and Governance Initiative - Home | Facebook">
              <a:extLst>
                <a:ext uri="{FF2B5EF4-FFF2-40B4-BE49-F238E27FC236}">
                  <a16:creationId xmlns:a16="http://schemas.microsoft.com/office/drawing/2014/main" id="{30D44068-96CF-4D11-9CBD-BFF116EB7374}"/>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8043" r="16375"/>
            <a:stretch/>
          </p:blipFill>
          <p:spPr bwMode="auto">
            <a:xfrm>
              <a:off x="21417366" y="7480063"/>
              <a:ext cx="2180167" cy="1658310"/>
            </a:xfrm>
            <a:prstGeom prst="rect">
              <a:avLst/>
            </a:prstGeom>
            <a:noFill/>
            <a:extLst>
              <a:ext uri="{909E8E84-426E-40DD-AFC4-6F175D3DCCD1}">
                <a14:hiddenFill xmlns:a14="http://schemas.microsoft.com/office/drawing/2010/main">
                  <a:solidFill>
                    <a:srgbClr val="FFFFFF"/>
                  </a:solidFill>
                </a14:hiddenFill>
              </a:ext>
            </a:extLst>
          </p:spPr>
        </p:pic>
        <p:pic>
          <p:nvPicPr>
            <p:cNvPr id="12296" name="Picture 8" descr="Climate Law and Governance Initiative (@CLGInitiative) / Twitter">
              <a:extLst>
                <a:ext uri="{FF2B5EF4-FFF2-40B4-BE49-F238E27FC236}">
                  <a16:creationId xmlns:a16="http://schemas.microsoft.com/office/drawing/2014/main" id="{18D36012-9857-4051-A185-B3BCF849474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427779" y="9334083"/>
              <a:ext cx="2213930" cy="1658310"/>
            </a:xfrm>
            <a:prstGeom prst="rect">
              <a:avLst/>
            </a:prstGeom>
            <a:noFill/>
            <a:extLst>
              <a:ext uri="{909E8E84-426E-40DD-AFC4-6F175D3DCCD1}">
                <a14:hiddenFill xmlns:a14="http://schemas.microsoft.com/office/drawing/2010/main">
                  <a:solidFill>
                    <a:srgbClr val="FFFFFF"/>
                  </a:solidFill>
                </a14:hiddenFill>
              </a:ext>
            </a:extLst>
          </p:spPr>
        </p:pic>
        <p:pic>
          <p:nvPicPr>
            <p:cNvPr id="12298" name="Picture 10" descr="Climate Law and Governance Day 2021 at COP26 | climatelawgovernance">
              <a:extLst>
                <a:ext uri="{FF2B5EF4-FFF2-40B4-BE49-F238E27FC236}">
                  <a16:creationId xmlns:a16="http://schemas.microsoft.com/office/drawing/2014/main" id="{4F735728-548D-4FCE-962C-31A785EB1147}"/>
                </a:ext>
              </a:extLst>
            </p:cNvPr>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21421" t="5061" r="8855" b="10520"/>
            <a:stretch/>
          </p:blipFill>
          <p:spPr bwMode="auto">
            <a:xfrm>
              <a:off x="21417367" y="1945397"/>
              <a:ext cx="2191903" cy="168000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166204874"/>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A0FFA6-EC50-4995-85B3-0AAA114241AA}"/>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56ECAFC7-6BDD-ADA6-F8FA-47D726140F0E}"/>
              </a:ext>
            </a:extLst>
          </p:cNvPr>
          <p:cNvPicPr>
            <a:picLocks noChangeAspect="1"/>
          </p:cNvPicPr>
          <p:nvPr/>
        </p:nvPicPr>
        <p:blipFill>
          <a:blip r:embed="rId2"/>
          <a:srcRect l="2298" r="2001"/>
          <a:stretch>
            <a:fillRect/>
          </a:stretch>
        </p:blipFill>
        <p:spPr>
          <a:xfrm>
            <a:off x="1" y="2652823"/>
            <a:ext cx="12106938" cy="8410354"/>
          </a:xfrm>
          <a:prstGeom prst="rect">
            <a:avLst/>
          </a:prstGeom>
        </p:spPr>
      </p:pic>
      <p:pic>
        <p:nvPicPr>
          <p:cNvPr id="6" name="Picture 5">
            <a:extLst>
              <a:ext uri="{FF2B5EF4-FFF2-40B4-BE49-F238E27FC236}">
                <a16:creationId xmlns:a16="http://schemas.microsoft.com/office/drawing/2014/main" id="{8B680C42-D2CC-C454-D214-77EDB5F1D285}"/>
              </a:ext>
            </a:extLst>
          </p:cNvPr>
          <p:cNvPicPr>
            <a:picLocks noChangeAspect="1"/>
          </p:cNvPicPr>
          <p:nvPr/>
        </p:nvPicPr>
        <p:blipFill>
          <a:blip r:embed="rId3"/>
          <a:srcRect l="1721" r="2434"/>
          <a:stretch>
            <a:fillRect/>
          </a:stretch>
        </p:blipFill>
        <p:spPr>
          <a:xfrm>
            <a:off x="12277063" y="2652822"/>
            <a:ext cx="12106938" cy="8538824"/>
          </a:xfrm>
          <a:prstGeom prst="rect">
            <a:avLst/>
          </a:prstGeom>
        </p:spPr>
      </p:pic>
    </p:spTree>
    <p:extLst>
      <p:ext uri="{BB962C8B-B14F-4D97-AF65-F5344CB8AC3E}">
        <p14:creationId xmlns:p14="http://schemas.microsoft.com/office/powerpoint/2010/main" val="12728681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F8C8CD-A5F0-DC60-E42A-7E24122E069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B69C7EF-7F2E-0842-027B-66027926DED8}"/>
              </a:ext>
            </a:extLst>
          </p:cNvPr>
          <p:cNvSpPr>
            <a:spLocks noGrp="1"/>
          </p:cNvSpPr>
          <p:nvPr>
            <p:ph type="title"/>
          </p:nvPr>
        </p:nvSpPr>
        <p:spPr>
          <a:xfrm>
            <a:off x="1164704" y="777239"/>
            <a:ext cx="17905349" cy="1524001"/>
          </a:xfrm>
        </p:spPr>
        <p:txBody>
          <a:bodyPr/>
          <a:lstStyle/>
          <a:p>
            <a:r>
              <a:rPr lang="en-GB" sz="6400" b="1" dirty="0">
                <a:solidFill>
                  <a:srgbClr val="000099"/>
                </a:solidFill>
                <a:latin typeface="Futura"/>
              </a:rPr>
              <a:t>Celebración: </a:t>
            </a:r>
            <a:r>
              <a:rPr lang="en-US" sz="6600" dirty="0">
                <a:solidFill>
                  <a:srgbClr val="000099"/>
                </a:solidFill>
                <a:latin typeface="Futura"/>
              </a:rPr>
              <a:t>NUEVO LIBRO</a:t>
            </a:r>
            <a:endParaRPr lang="en-CA" sz="6400" b="1" dirty="0">
              <a:solidFill>
                <a:srgbClr val="000099"/>
              </a:solidFill>
              <a:latin typeface="Futura"/>
            </a:endParaRPr>
          </a:p>
        </p:txBody>
      </p:sp>
      <p:sp>
        <p:nvSpPr>
          <p:cNvPr id="4" name="Text Placeholder 3">
            <a:extLst>
              <a:ext uri="{FF2B5EF4-FFF2-40B4-BE49-F238E27FC236}">
                <a16:creationId xmlns:a16="http://schemas.microsoft.com/office/drawing/2014/main" id="{00A6AC12-7918-E369-70D1-2CFCA76296D4}"/>
              </a:ext>
            </a:extLst>
          </p:cNvPr>
          <p:cNvSpPr>
            <a:spLocks noGrp="1"/>
          </p:cNvSpPr>
          <p:nvPr>
            <p:ph type="body" idx="1"/>
          </p:nvPr>
        </p:nvSpPr>
        <p:spPr>
          <a:xfrm>
            <a:off x="8177961" y="2670415"/>
            <a:ext cx="15336054" cy="10357853"/>
          </a:xfrm>
        </p:spPr>
        <p:txBody>
          <a:bodyPr>
            <a:normAutofit fontScale="92500" lnSpcReduction="10000"/>
          </a:bodyPr>
          <a:lstStyle/>
          <a:p>
            <a:pPr marL="0" indent="0">
              <a:lnSpc>
                <a:spcPct val="100000"/>
              </a:lnSpc>
              <a:buNone/>
            </a:pPr>
            <a:r>
              <a:rPr lang="en-GB" b="1" i="1" dirty="0">
                <a:solidFill>
                  <a:srgbClr val="000099"/>
                </a:solidFill>
                <a:latin typeface="Futura"/>
              </a:rPr>
              <a:t>Sustainable Development Law: Principles, Practices, and Prospects </a:t>
            </a:r>
            <a:r>
              <a:rPr lang="en-GB" b="1" dirty="0">
                <a:solidFill>
                  <a:srgbClr val="000099"/>
                </a:solidFill>
                <a:latin typeface="Futura"/>
              </a:rPr>
              <a:t>2.ª ed. (OUP 2025)</a:t>
            </a:r>
          </a:p>
          <a:p>
            <a:pPr marL="0" indent="0">
              <a:lnSpc>
                <a:spcPct val="100000"/>
              </a:lnSpc>
              <a:buNone/>
            </a:pPr>
            <a:r>
              <a:rPr lang="en-GB" sz="4600" b="1" dirty="0">
                <a:latin typeface="Futura"/>
              </a:rPr>
              <a:t>Prof.ª Marie-Claire Cordonier Segger y Prof. Damilola Olawuyi, con el editor adjunto Adv. Tejas Rao</a:t>
            </a:r>
          </a:p>
          <a:p>
            <a:pPr>
              <a:lnSpc>
                <a:spcPct val="100000"/>
              </a:lnSpc>
            </a:pPr>
            <a:r>
              <a:rPr lang="en-GB" sz="4000" dirty="0">
                <a:latin typeface="Futura"/>
              </a:rPr>
              <a:t>Realiza una exploración en profundidad del derecho internacional del desarrollo sostenible, abarcando temas cruciales como el cambio climático, la biodiversidad, la equidad social y la sostenibilidad económica</a:t>
            </a:r>
          </a:p>
          <a:p>
            <a:pPr>
              <a:lnSpc>
                <a:spcPct val="100000"/>
              </a:lnSpc>
            </a:pPr>
            <a:r>
              <a:rPr lang="en-GB" sz="4000" dirty="0">
                <a:latin typeface="Futura"/>
              </a:rPr>
              <a:t>Aborda los desafíos universales del desarrollo sostenible, lo que lo hace pertinente para públicos de todas las regiones, con independencia de su origen lingüístico o cultural</a:t>
            </a:r>
          </a:p>
          <a:p>
            <a:pPr>
              <a:lnSpc>
                <a:spcPct val="100000"/>
              </a:lnSpc>
            </a:pPr>
            <a:r>
              <a:rPr lang="en-GB" sz="4000" dirty="0">
                <a:latin typeface="Futura"/>
              </a:rPr>
              <a:t>Ofrece análisis detallados de tratados internacionales, principios jurídicos e instrumentos de política</a:t>
            </a:r>
          </a:p>
          <a:p>
            <a:pPr>
              <a:lnSpc>
                <a:spcPct val="100000"/>
              </a:lnSpc>
            </a:pPr>
            <a:r>
              <a:rPr lang="en-GB" sz="4000" dirty="0">
                <a:latin typeface="Futura"/>
              </a:rPr>
              <a:t>Brinda orientación práctica a responsables de políticas, juristas y académicos para aplicar de forma eficaz las prácticas de desarrollo sostenible</a:t>
            </a:r>
          </a:p>
          <a:p>
            <a:pPr>
              <a:lnSpc>
                <a:spcPct val="100000"/>
              </a:lnSpc>
            </a:pPr>
            <a:endParaRPr lang="en-GB" sz="3000" b="1" dirty="0">
              <a:latin typeface="Futura"/>
            </a:endParaRPr>
          </a:p>
          <a:p>
            <a:pPr>
              <a:lnSpc>
                <a:spcPct val="100000"/>
              </a:lnSpc>
            </a:pPr>
            <a:endParaRPr lang="en-GB" sz="3000" b="1" dirty="0">
              <a:latin typeface="Futura"/>
            </a:endParaRPr>
          </a:p>
        </p:txBody>
      </p:sp>
      <p:pic>
        <p:nvPicPr>
          <p:cNvPr id="1026" name="Picture 2" descr="ILA NIGERIA (@Nigeria_ILA) / X">
            <a:extLst>
              <a:ext uri="{FF2B5EF4-FFF2-40B4-BE49-F238E27FC236}">
                <a16:creationId xmlns:a16="http://schemas.microsoft.com/office/drawing/2014/main" id="{9D2124F7-3276-6207-D0CC-5785DAD82D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6716" y="2900946"/>
            <a:ext cx="5959428" cy="90053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9823788"/>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00207" y="693737"/>
            <a:ext cx="23431602" cy="1524002"/>
          </a:xfrm>
        </p:spPr>
        <p:txBody>
          <a:bodyPr>
            <a:normAutofit fontScale="90000"/>
          </a:bodyPr>
          <a:lstStyle/>
          <a:p>
            <a:r>
              <a:rPr lang="en-CA" sz="5400" b="1" dirty="0">
                <a:solidFill>
                  <a:srgbClr val="000099"/>
                </a:solidFill>
                <a:latin typeface="Futura"/>
              </a:rPr>
              <a:t>Desafíos mundiales: aumento de inundaciones, olas de calor y fenómenos meteorológicos extremos</a:t>
            </a:r>
          </a:p>
        </p:txBody>
      </p:sp>
      <p:sp>
        <p:nvSpPr>
          <p:cNvPr id="9" name="Text Placeholder 3">
            <a:extLst>
              <a:ext uri="{FF2B5EF4-FFF2-40B4-BE49-F238E27FC236}">
                <a16:creationId xmlns:a16="http://schemas.microsoft.com/office/drawing/2014/main" id="{EEDE8969-E23F-4E43-B8BA-04423A0F5ECD}"/>
              </a:ext>
            </a:extLst>
          </p:cNvPr>
          <p:cNvSpPr txBox="1">
            <a:spLocks/>
          </p:cNvSpPr>
          <p:nvPr/>
        </p:nvSpPr>
        <p:spPr>
          <a:xfrm>
            <a:off x="1017065" y="2618998"/>
            <a:ext cx="8353414" cy="10277196"/>
          </a:xfrm>
          <a:prstGeom prst="rect">
            <a:avLst/>
          </a:prstGeom>
          <a:solidFill>
            <a:schemeClr val="bg1">
              <a:lumMod val="95000"/>
            </a:schemeClr>
          </a:solidFill>
        </p:spPr>
        <p:txBody>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1pPr>
            <a:lvl2pPr marL="0" marR="0" indent="1714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2pPr>
            <a:lvl3pPr marL="0" marR="0" indent="3429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3pPr>
            <a:lvl4pPr marL="0" marR="0" indent="5143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4pPr>
            <a:lvl5pPr marL="0" marR="0" indent="6858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5pPr>
            <a:lvl6pPr marL="0" marR="0" indent="8572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6pPr>
            <a:lvl7pPr marL="0" marR="0" indent="10287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7pPr>
            <a:lvl8pPr marL="0" marR="0" indent="12001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8pPr>
            <a:lvl9pPr marL="0" marR="0" indent="13716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9pPr>
          </a:lstStyle>
          <a:p>
            <a:pPr hangingPunct="1">
              <a:lnSpc>
                <a:spcPct val="80000"/>
              </a:lnSpc>
              <a:spcAft>
                <a:spcPts val="600"/>
              </a:spcAft>
              <a:defRPr/>
            </a:pPr>
            <a:r>
              <a:rPr lang="en-CA" sz="3200" dirty="0">
                <a:solidFill>
                  <a:srgbClr val="C00000"/>
                </a:solidFill>
                <a:latin typeface="Futura"/>
              </a:rPr>
              <a:t>Con más de 2 °C, la frecuencia de huracanes y fenómenos extremos aumenta un 36 %, con daños anuales por inundaciones superiores a 11,7 billones de dólares. </a:t>
            </a:r>
          </a:p>
          <a:p>
            <a:pPr hangingPunct="1">
              <a:lnSpc>
                <a:spcPct val="80000"/>
              </a:lnSpc>
              <a:spcAft>
                <a:spcPts val="600"/>
              </a:spcAft>
              <a:defRPr/>
            </a:pPr>
            <a:r>
              <a:rPr lang="en-CA" sz="3200" dirty="0">
                <a:latin typeface="Futura"/>
              </a:rPr>
              <a:t>Con más de 1,5 °C, el nivel del mar podría subir 1,5 metros, anegando costas y pequeños Estados insulares.</a:t>
            </a:r>
          </a:p>
          <a:p>
            <a:pPr hangingPunct="1">
              <a:lnSpc>
                <a:spcPct val="80000"/>
              </a:lnSpc>
              <a:defRPr/>
            </a:pPr>
            <a:r>
              <a:rPr lang="en-GB" sz="3200" dirty="0">
                <a:solidFill>
                  <a:srgbClr val="C00000"/>
                </a:solidFill>
                <a:latin typeface="Futura"/>
              </a:rPr>
              <a:t>Con más de </a:t>
            </a:r>
            <a:r>
              <a:rPr lang="en-CA" sz="3200" dirty="0">
                <a:solidFill>
                  <a:srgbClr val="C00000"/>
                </a:solidFill>
                <a:latin typeface="Futura"/>
              </a:rPr>
              <a:t>2 °C, el 37 % de la población mundial sufre olas de calor e impactos extremos, y</a:t>
            </a:r>
            <a:r>
              <a:rPr lang="en-GB" sz="3200" dirty="0">
                <a:solidFill>
                  <a:srgbClr val="C00000"/>
                </a:solidFill>
                <a:latin typeface="Futura"/>
              </a:rPr>
              <a:t> </a:t>
            </a:r>
            <a:r>
              <a:rPr lang="en-CA" sz="3200" dirty="0">
                <a:solidFill>
                  <a:srgbClr val="C00000"/>
                </a:solidFill>
                <a:latin typeface="Futura"/>
              </a:rPr>
              <a:t>la frecuencia de las olas de calor extremo aumenta un 343 %, hasta un 753-930 % en África y un 673 % en Asia occidental.</a:t>
            </a:r>
          </a:p>
          <a:p>
            <a:pPr hangingPunct="1">
              <a:lnSpc>
                <a:spcPct val="80000"/>
              </a:lnSpc>
              <a:defRPr/>
            </a:pPr>
            <a:r>
              <a:rPr lang="en-CA" sz="3200" dirty="0">
                <a:latin typeface="Futura"/>
              </a:rPr>
              <a:t>Las sequías, inundaciones e incendios forestales devastadores aumentarán de forma exponencial.</a:t>
            </a:r>
          </a:p>
          <a:p>
            <a:pPr hangingPunct="1">
              <a:lnSpc>
                <a:spcPct val="80000"/>
              </a:lnSpc>
              <a:defRPr/>
            </a:pPr>
            <a:r>
              <a:rPr lang="en-CA" sz="3200" dirty="0">
                <a:solidFill>
                  <a:srgbClr val="C00000"/>
                </a:solidFill>
                <a:latin typeface="Futura"/>
              </a:rPr>
              <a:t>Los huracanes y desastres causaron daños por 210.000 millones de dólares en 2020, y las pérdidas por desastres alcanzaron los 280.000 millones de dólares estadounidenses en 2021. </a:t>
            </a:r>
          </a:p>
          <a:p>
            <a:pPr hangingPunct="1">
              <a:lnSpc>
                <a:spcPct val="80000"/>
              </a:lnSpc>
              <a:spcAft>
                <a:spcPts val="600"/>
              </a:spcAft>
              <a:defRPr/>
            </a:pPr>
            <a:r>
              <a:rPr lang="en-CA" sz="3200" dirty="0">
                <a:latin typeface="Futura"/>
              </a:rPr>
              <a:t>Desde 1980, las pérdidas totales por estos desastres superan los 5,2 billones de dólares estadounidenses.</a:t>
            </a:r>
            <a:endParaRPr lang="en-CA" sz="3600" b="1" dirty="0">
              <a:latin typeface="Futura"/>
            </a:endParaRPr>
          </a:p>
          <a:p>
            <a:pPr>
              <a:lnSpc>
                <a:spcPct val="107000"/>
              </a:lnSpc>
              <a:spcAft>
                <a:spcPts val="1600"/>
              </a:spcAft>
            </a:pPr>
            <a:endParaRPr lang="en-CA" i="1" dirty="0">
              <a:solidFill>
                <a:schemeClr val="hlink"/>
              </a:solidFill>
              <a:latin typeface="Futura"/>
            </a:endParaRPr>
          </a:p>
          <a:p>
            <a:pPr>
              <a:lnSpc>
                <a:spcPct val="107000"/>
              </a:lnSpc>
              <a:spcAft>
                <a:spcPts val="1600"/>
              </a:spcAft>
            </a:pPr>
            <a:r>
              <a:rPr lang="en-CA" i="1" dirty="0">
                <a:latin typeface="Futura"/>
              </a:rPr>
              <a:t>Fuentes: IPCC, Informe Especial sobre 1,5 °C; FAO. 2021. The Impact of Disasters and Crises on Agriculture and Food Security: 2021. Roma. </a:t>
            </a:r>
          </a:p>
          <a:p>
            <a:pPr>
              <a:lnSpc>
                <a:spcPct val="107000"/>
              </a:lnSpc>
              <a:spcAft>
                <a:spcPts val="1600"/>
              </a:spcAft>
            </a:pPr>
            <a:endParaRPr lang="en-CA" i="1" dirty="0">
              <a:solidFill>
                <a:schemeClr val="hlink"/>
              </a:solidFill>
              <a:latin typeface="Futura Medium"/>
            </a:endParaRPr>
          </a:p>
        </p:txBody>
      </p:sp>
      <p:sp>
        <p:nvSpPr>
          <p:cNvPr id="24" name="TextBox 23">
            <a:extLst>
              <a:ext uri="{FF2B5EF4-FFF2-40B4-BE49-F238E27FC236}">
                <a16:creationId xmlns:a16="http://schemas.microsoft.com/office/drawing/2014/main" id="{C95953A8-AFBA-4D01-A016-AA4C2A2FEF8B}"/>
              </a:ext>
            </a:extLst>
          </p:cNvPr>
          <p:cNvSpPr txBox="1"/>
          <p:nvPr/>
        </p:nvSpPr>
        <p:spPr>
          <a:xfrm>
            <a:off x="17963210" y="2996702"/>
            <a:ext cx="2989848" cy="9028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812800" hangingPunct="0">
              <a:spcBef>
                <a:spcPts val="1200"/>
              </a:spcBef>
              <a:buClr>
                <a:srgbClr val="ABAEAD"/>
              </a:buClr>
            </a:pPr>
            <a:r>
              <a:rPr lang="en-CA" sz="1400" dirty="0">
                <a:latin typeface="Futura Medium"/>
                <a:sym typeface="Real Text Pro"/>
              </a:rPr>
              <a:t>Fuente: Y </a:t>
            </a:r>
            <a:r>
              <a:rPr lang="en-CA" sz="1400" dirty="0" err="1">
                <a:latin typeface="Futura Medium"/>
                <a:sym typeface="Real Text Pro"/>
              </a:rPr>
              <a:t>Hirabayashi</a:t>
            </a:r>
            <a:r>
              <a:rPr lang="en-CA" sz="1400" dirty="0">
                <a:latin typeface="Futura Medium"/>
                <a:sym typeface="Real Text Pro"/>
              </a:rPr>
              <a:t> et al. </a:t>
            </a:r>
            <a:r>
              <a:rPr lang="fr-FR" sz="1400" dirty="0">
                <a:latin typeface="Futura Medium"/>
                <a:sym typeface="Real Text Pro"/>
              </a:rPr>
              <a:t>Nature </a:t>
            </a:r>
            <a:r>
              <a:rPr lang="fr-FR" sz="1400" dirty="0" err="1">
                <a:latin typeface="Futura Medium"/>
                <a:sym typeface="Real Text Pro"/>
              </a:rPr>
              <a:t>Climate</a:t>
            </a:r>
            <a:r>
              <a:rPr lang="fr-FR" sz="1400" dirty="0">
                <a:latin typeface="Futura Medium"/>
                <a:sym typeface="Real Text Pro"/>
              </a:rPr>
              <a:t> Change, vol. 3, 816–821 (2013)</a:t>
            </a:r>
            <a:endParaRPr lang="en-CA" sz="1400" dirty="0">
              <a:latin typeface="Futura Medium"/>
              <a:sym typeface="Real Text Pro"/>
            </a:endParaRPr>
          </a:p>
        </p:txBody>
      </p:sp>
      <p:pic>
        <p:nvPicPr>
          <p:cNvPr id="26" name="Picture 4" descr="Global flood risk under climate change | Nature Climate Change">
            <a:extLst>
              <a:ext uri="{FF2B5EF4-FFF2-40B4-BE49-F238E27FC236}">
                <a16:creationId xmlns:a16="http://schemas.microsoft.com/office/drawing/2014/main" id="{5574AAE9-0714-4673-89AA-7C3ED2DDE66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50000"/>
          <a:stretch/>
        </p:blipFill>
        <p:spPr bwMode="auto">
          <a:xfrm>
            <a:off x="9818479" y="3106547"/>
            <a:ext cx="7800838" cy="4718598"/>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a:extLst>
              <a:ext uri="{FF2B5EF4-FFF2-40B4-BE49-F238E27FC236}">
                <a16:creationId xmlns:a16="http://schemas.microsoft.com/office/drawing/2014/main" id="{2FBA4483-83D7-41C9-AE3E-503756823C61}"/>
              </a:ext>
            </a:extLst>
          </p:cNvPr>
          <p:cNvSpPr txBox="1"/>
          <p:nvPr/>
        </p:nvSpPr>
        <p:spPr>
          <a:xfrm>
            <a:off x="9818478" y="2309703"/>
            <a:ext cx="10115552" cy="81047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812800" hangingPunct="0">
              <a:spcBef>
                <a:spcPts val="1200"/>
              </a:spcBef>
              <a:buClr>
                <a:srgbClr val="ABAEAD"/>
              </a:buClr>
            </a:pPr>
            <a:r>
              <a:rPr lang="en-CA" sz="3600" b="1" dirty="0">
                <a:latin typeface="Futura"/>
                <a:sym typeface="Real Text Pro"/>
              </a:rPr>
              <a:t>Frecuencia de inundaciones en un clima cambiante </a:t>
            </a:r>
          </a:p>
        </p:txBody>
      </p:sp>
      <p:pic>
        <p:nvPicPr>
          <p:cNvPr id="5" name="Picture 2" descr="Earth Will Cross the Climate Danger Threshold by 2030, How You Can Fix It —  Ascension">
            <a:extLst>
              <a:ext uri="{FF2B5EF4-FFF2-40B4-BE49-F238E27FC236}">
                <a16:creationId xmlns:a16="http://schemas.microsoft.com/office/drawing/2014/main" id="{80078AC2-06DF-7DCB-7438-3E5F9BBEB13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228711" y="8135472"/>
            <a:ext cx="9766498" cy="5205036"/>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C3051512-D967-6866-2A0C-DA66B3B2A870}"/>
              </a:ext>
            </a:extLst>
          </p:cNvPr>
          <p:cNvSpPr/>
          <p:nvPr/>
        </p:nvSpPr>
        <p:spPr>
          <a:xfrm>
            <a:off x="18376598" y="6936692"/>
            <a:ext cx="5152920" cy="625812"/>
          </a:xfrm>
          <a:prstGeom prst="rect">
            <a:avLst/>
          </a:prstGeom>
          <a:noFill/>
          <a:ln w="50800" cap="flat">
            <a:noFill/>
            <a:prstDash val="solid"/>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812800" hangingPunct="0">
              <a:lnSpc>
                <a:spcPct val="80000"/>
              </a:lnSpc>
              <a:spcBef>
                <a:spcPts val="1200"/>
              </a:spcBef>
            </a:pPr>
            <a:r>
              <a:rPr lang="en-CA" sz="3000" b="1" dirty="0">
                <a:latin typeface="Futura Medium"/>
                <a:sym typeface="Real Text Pro"/>
              </a:rPr>
              <a:t>Proyecciones mundiales de sequía </a:t>
            </a:r>
          </a:p>
        </p:txBody>
      </p:sp>
      <p:sp>
        <p:nvSpPr>
          <p:cNvPr id="7" name="Rectangle 6">
            <a:extLst>
              <a:ext uri="{FF2B5EF4-FFF2-40B4-BE49-F238E27FC236}">
                <a16:creationId xmlns:a16="http://schemas.microsoft.com/office/drawing/2014/main" id="{C0F92715-10FE-17EC-403C-38B76CD6AB7C}"/>
              </a:ext>
            </a:extLst>
          </p:cNvPr>
          <p:cNvSpPr/>
          <p:nvPr/>
        </p:nvSpPr>
        <p:spPr>
          <a:xfrm>
            <a:off x="11925708" y="10910346"/>
            <a:ext cx="2067792" cy="1309076"/>
          </a:xfrm>
          <a:prstGeom prst="rect">
            <a:avLst/>
          </a:prstGeom>
          <a:noFill/>
          <a:ln w="50800" cap="flat">
            <a:noFill/>
            <a:prstDash val="solid"/>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hangingPunct="1">
              <a:lnSpc>
                <a:spcPct val="80000"/>
              </a:lnSpc>
              <a:defRPr/>
            </a:pPr>
            <a:r>
              <a:rPr lang="en-CA" sz="1400" dirty="0">
                <a:latin typeface="Futura Medium"/>
              </a:rPr>
              <a:t>Fuente: University Corporation for Atmospheric Research; A Dai, “Drought under Global Warming: A Review”, WIREs: Climate Change (2010). </a:t>
            </a:r>
          </a:p>
        </p:txBody>
      </p:sp>
    </p:spTree>
    <p:extLst>
      <p:ext uri="{BB962C8B-B14F-4D97-AF65-F5344CB8AC3E}">
        <p14:creationId xmlns:p14="http://schemas.microsoft.com/office/powerpoint/2010/main" val="3591438576"/>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9DD6E6-BC18-4BBD-49FB-772EA51C92A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5CB557C-C015-4B4F-117B-85C0D0F0C6AA}"/>
              </a:ext>
            </a:extLst>
          </p:cNvPr>
          <p:cNvSpPr>
            <a:spLocks noGrp="1"/>
          </p:cNvSpPr>
          <p:nvPr>
            <p:ph type="title"/>
          </p:nvPr>
        </p:nvSpPr>
        <p:spPr>
          <a:xfrm>
            <a:off x="922937" y="593245"/>
            <a:ext cx="23113530" cy="1524002"/>
          </a:xfrm>
        </p:spPr>
        <p:txBody>
          <a:bodyPr>
            <a:normAutofit/>
          </a:bodyPr>
          <a:lstStyle/>
          <a:p>
            <a:r>
              <a:rPr lang="en-CA" sz="5200" b="1" dirty="0">
                <a:solidFill>
                  <a:srgbClr val="000099"/>
                </a:solidFill>
                <a:latin typeface="Futura"/>
              </a:rPr>
              <a:t>Desafíos mundiales: pérdida acelerada de biodiversidad y degradación forestal</a:t>
            </a:r>
          </a:p>
        </p:txBody>
      </p:sp>
      <p:sp>
        <p:nvSpPr>
          <p:cNvPr id="18" name="Text Placeholder 3">
            <a:extLst>
              <a:ext uri="{FF2B5EF4-FFF2-40B4-BE49-F238E27FC236}">
                <a16:creationId xmlns:a16="http://schemas.microsoft.com/office/drawing/2014/main" id="{D722A199-AB7F-FFBD-0520-588D2AC34DE2}"/>
              </a:ext>
            </a:extLst>
          </p:cNvPr>
          <p:cNvSpPr txBox="1">
            <a:spLocks/>
          </p:cNvSpPr>
          <p:nvPr/>
        </p:nvSpPr>
        <p:spPr>
          <a:xfrm>
            <a:off x="922937" y="2310755"/>
            <a:ext cx="6872326" cy="10933658"/>
          </a:xfrm>
          <a:prstGeom prst="rect">
            <a:avLst/>
          </a:prstGeom>
          <a:solidFill>
            <a:schemeClr val="bg1">
              <a:lumMod val="95000"/>
            </a:schemeClr>
          </a:solidFill>
        </p:spPr>
        <p:txBody>
          <a:bodyPr/>
          <a:lstStyle>
            <a:lvl1pPr marL="0" marR="0" indent="0" algn="l" defTabSz="812800" latinLnBrk="0">
              <a:lnSpc>
                <a:spcPct val="15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Garamond" panose="02020404030301010803" pitchFamily="18" charset="0"/>
                <a:ea typeface="Futura"/>
                <a:cs typeface="Futura"/>
                <a:sym typeface="Futura"/>
              </a:defRPr>
            </a:lvl1pPr>
            <a:lvl2pPr marL="0" marR="0" indent="0" algn="l" defTabSz="812800" latinLnBrk="0">
              <a:lnSpc>
                <a:spcPct val="15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2pPr>
            <a:lvl3pPr marL="0" marR="0" indent="0" algn="l" defTabSz="812800" latinLnBrk="0">
              <a:lnSpc>
                <a:spcPct val="150000"/>
              </a:lnSpc>
              <a:spcBef>
                <a:spcPts val="1200"/>
              </a:spcBef>
              <a:spcAft>
                <a:spcPts val="0"/>
              </a:spcAft>
              <a:buClrTx/>
              <a:buSzTx/>
              <a:buFontTx/>
              <a:buNone/>
              <a:tabLst/>
              <a:defRPr sz="3200" b="0" i="0" u="none" strike="noStrike" cap="none" spc="0" baseline="0">
                <a:ln>
                  <a:noFill/>
                </a:ln>
                <a:solidFill>
                  <a:srgbClr val="000000"/>
                </a:solidFill>
                <a:uFillTx/>
                <a:latin typeface="Futura"/>
                <a:ea typeface="Futura"/>
                <a:cs typeface="Futura"/>
                <a:sym typeface="Futura"/>
              </a:defRPr>
            </a:lvl3pPr>
            <a:lvl4pPr marL="539999" marR="0" indent="-539999" algn="l" defTabSz="812800" latinLnBrk="0">
              <a:lnSpc>
                <a:spcPct val="150000"/>
              </a:lnSpc>
              <a:spcBef>
                <a:spcPts val="1200"/>
              </a:spcBef>
              <a:spcAft>
                <a:spcPts val="0"/>
              </a:spcAft>
              <a:buClr>
                <a:schemeClr val="accent1"/>
              </a:buClr>
              <a:buSzPct val="100000"/>
              <a:buFont typeface="Wingdings" charset="2"/>
              <a:buChar char="§"/>
              <a:tabLst/>
              <a:defRPr sz="3200" b="0" i="0" u="none" strike="noStrike" cap="none" spc="0" baseline="0">
                <a:ln>
                  <a:noFill/>
                </a:ln>
                <a:solidFill>
                  <a:srgbClr val="000000"/>
                </a:solidFill>
                <a:uFillTx/>
                <a:latin typeface="Garamond" panose="02020404030301010803" pitchFamily="18" charset="0"/>
                <a:ea typeface="Futura"/>
                <a:cs typeface="Futura"/>
                <a:sym typeface="Futura"/>
              </a:defRPr>
            </a:lvl4pPr>
            <a:lvl5pPr marL="540000" marR="0" indent="-539999" algn="l" defTabSz="812800" latinLnBrk="0">
              <a:lnSpc>
                <a:spcPct val="100000"/>
              </a:lnSpc>
              <a:spcBef>
                <a:spcPts val="1200"/>
              </a:spcBef>
              <a:spcAft>
                <a:spcPts val="0"/>
              </a:spcAft>
              <a:buClr>
                <a:srgbClr val="F4336B"/>
              </a:buClr>
              <a:buSzPct val="100000"/>
              <a:buFontTx/>
              <a:buChar char="—"/>
              <a:tabLst/>
              <a:defRPr sz="3200" b="0" i="0" u="none" strike="noStrike" cap="none" spc="0" baseline="0">
                <a:ln>
                  <a:noFill/>
                </a:ln>
                <a:solidFill>
                  <a:srgbClr val="000000"/>
                </a:solidFill>
                <a:uFillTx/>
                <a:latin typeface="Futura"/>
                <a:ea typeface="Futura"/>
                <a:cs typeface="Futura"/>
                <a:sym typeface="Futura"/>
              </a:defRPr>
            </a:lvl5pPr>
            <a:lvl6pPr marL="0" marR="0" indent="355600" algn="l" defTabSz="812800" latinLnBrk="0">
              <a:lnSpc>
                <a:spcPct val="8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6pPr>
            <a:lvl7pPr marL="0" marR="0" indent="711200" algn="l" defTabSz="812800" latinLnBrk="0">
              <a:lnSpc>
                <a:spcPct val="8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7pPr>
            <a:lvl8pPr marL="0" marR="0" indent="1066800" algn="l" defTabSz="812800" latinLnBrk="0">
              <a:lnSpc>
                <a:spcPct val="8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8pPr>
            <a:lvl9pPr marL="0" marR="0" indent="1422400" algn="l" defTabSz="812800" latinLnBrk="0">
              <a:lnSpc>
                <a:spcPct val="8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9pPr>
          </a:lstStyle>
          <a:p>
            <a:pPr hangingPunct="1">
              <a:lnSpc>
                <a:spcPct val="80000"/>
              </a:lnSpc>
              <a:defRPr/>
            </a:pPr>
            <a:r>
              <a:rPr lang="en-CA" dirty="0">
                <a:solidFill>
                  <a:srgbClr val="C00000"/>
                </a:solidFill>
                <a:latin typeface="Futura"/>
                <a:sym typeface="Real Text Pro"/>
              </a:rPr>
              <a:t>1 millón de especies animales y vegetales están amenazadas de extinción, en tan solo unos pocos años.</a:t>
            </a:r>
            <a:r>
              <a:rPr lang="en-CA" dirty="0">
                <a:solidFill>
                  <a:srgbClr val="C00000"/>
                </a:solidFill>
                <a:latin typeface="Futura"/>
              </a:rPr>
              <a:t> </a:t>
            </a:r>
          </a:p>
          <a:p>
            <a:pPr hangingPunct="1">
              <a:lnSpc>
                <a:spcPct val="80000"/>
              </a:lnSpc>
              <a:defRPr/>
            </a:pPr>
            <a:r>
              <a:rPr lang="en-CA" dirty="0">
                <a:latin typeface="Futura"/>
              </a:rPr>
              <a:t>El 20 % de los ecosistemas terrestres del mundo ya está degradado. </a:t>
            </a:r>
          </a:p>
          <a:p>
            <a:pPr hangingPunct="1">
              <a:lnSpc>
                <a:spcPct val="80000"/>
              </a:lnSpc>
              <a:defRPr/>
            </a:pPr>
            <a:r>
              <a:rPr lang="en-CA" dirty="0">
                <a:solidFill>
                  <a:srgbClr val="C00000"/>
                </a:solidFill>
                <a:latin typeface="Futura"/>
              </a:rPr>
              <a:t>Desde 1990 hemos perdido 178 millones de hectáreas de bosque. Los bosques disminuyeron en promedio 4,7 </a:t>
            </a:r>
            <a:r>
              <a:rPr lang="en-CA" dirty="0">
                <a:solidFill>
                  <a:srgbClr val="C00000"/>
                </a:solidFill>
                <a:latin typeface="Futura"/>
                <a:sym typeface="Real Text Pro"/>
              </a:rPr>
              <a:t>millones de hectáreas</a:t>
            </a:r>
            <a:r>
              <a:rPr lang="en-CA" dirty="0">
                <a:solidFill>
                  <a:srgbClr val="C00000"/>
                </a:solidFill>
                <a:latin typeface="Futura"/>
              </a:rPr>
              <a:t> al año entre 2010 y 2020. </a:t>
            </a:r>
            <a:endParaRPr lang="en-CA" dirty="0">
              <a:solidFill>
                <a:srgbClr val="C00000"/>
              </a:solidFill>
              <a:latin typeface="Futura"/>
              <a:sym typeface="Real Text Pro"/>
            </a:endParaRPr>
          </a:p>
          <a:p>
            <a:pPr hangingPunct="1">
              <a:lnSpc>
                <a:spcPct val="80000"/>
              </a:lnSpc>
              <a:defRPr/>
            </a:pPr>
            <a:r>
              <a:rPr lang="en-CA" dirty="0">
                <a:latin typeface="Futura"/>
                <a:sym typeface="Real Text Pro"/>
              </a:rPr>
              <a:t>Entre 2001 y 2019 se perdieron 386 millones de hectáreas de cubierta arbórea, equivalente a una disminución del 9,7 % y a 105 gigatoneladas de emisiones de CO₂.</a:t>
            </a:r>
          </a:p>
          <a:p>
            <a:pPr hangingPunct="1">
              <a:lnSpc>
                <a:spcPct val="80000"/>
              </a:lnSpc>
              <a:defRPr/>
            </a:pPr>
            <a:r>
              <a:rPr lang="en-CA" dirty="0">
                <a:solidFill>
                  <a:srgbClr val="C00000"/>
                </a:solidFill>
                <a:latin typeface="Futura"/>
                <a:sym typeface="Real Text Pro"/>
              </a:rPr>
              <a:t>La mayoría de las especies incluidas en la Convención sobre las Especies Migratorias están en declive, debido a la pérdida de hábitat y al uso directo.</a:t>
            </a:r>
          </a:p>
          <a:p>
            <a:pPr hangingPunct="1">
              <a:lnSpc>
                <a:spcPct val="80000"/>
              </a:lnSpc>
              <a:defRPr/>
            </a:pPr>
            <a:endParaRPr lang="en-CA" sz="1600" i="1" dirty="0">
              <a:solidFill>
                <a:schemeClr val="hlink"/>
              </a:solidFill>
              <a:latin typeface="Futura"/>
            </a:endParaRPr>
          </a:p>
          <a:p>
            <a:pPr hangingPunct="1">
              <a:lnSpc>
                <a:spcPct val="80000"/>
              </a:lnSpc>
              <a:defRPr/>
            </a:pPr>
            <a:r>
              <a:rPr lang="en-CA" sz="1600" i="1" dirty="0">
                <a:latin typeface="Futura"/>
              </a:rPr>
              <a:t>Fuentes: FAO. 2020. Global Forest Resources Assessment 2020: Main Report; Global Forest Watch; IPBES, Global Assessment Report on Biodiversity and Ecosystem Services </a:t>
            </a:r>
          </a:p>
          <a:p>
            <a:pPr hangingPunct="1">
              <a:lnSpc>
                <a:spcPct val="80000"/>
              </a:lnSpc>
              <a:defRPr/>
            </a:pPr>
            <a:r>
              <a:rPr lang="en-CA" sz="1600" i="1" dirty="0">
                <a:solidFill>
                  <a:schemeClr val="hlink"/>
                </a:solidFill>
                <a:latin typeface="Futura"/>
              </a:rPr>
              <a:t>, </a:t>
            </a:r>
          </a:p>
          <a:p>
            <a:pPr hangingPunct="1">
              <a:lnSpc>
                <a:spcPct val="80000"/>
              </a:lnSpc>
              <a:buFont typeface="Wingdings" panose="05000000000000000000" pitchFamily="2" charset="2"/>
              <a:buNone/>
              <a:defRPr/>
            </a:pPr>
            <a:endParaRPr lang="en-CA" sz="1600" i="1" dirty="0">
              <a:solidFill>
                <a:schemeClr val="hlink"/>
              </a:solidFill>
              <a:latin typeface="Futura Medium"/>
            </a:endParaRPr>
          </a:p>
        </p:txBody>
      </p:sp>
      <p:grpSp>
        <p:nvGrpSpPr>
          <p:cNvPr id="2" name="Group 1">
            <a:extLst>
              <a:ext uri="{FF2B5EF4-FFF2-40B4-BE49-F238E27FC236}">
                <a16:creationId xmlns:a16="http://schemas.microsoft.com/office/drawing/2014/main" id="{79D1BB41-6A9B-DE16-7AE7-70C3E6ACED49}"/>
              </a:ext>
            </a:extLst>
          </p:cNvPr>
          <p:cNvGrpSpPr/>
          <p:nvPr/>
        </p:nvGrpSpPr>
        <p:grpSpPr>
          <a:xfrm>
            <a:off x="8465210" y="2949268"/>
            <a:ext cx="10159752" cy="5575459"/>
            <a:chOff x="8633575" y="3606800"/>
            <a:chExt cx="15750425" cy="8676635"/>
          </a:xfrm>
        </p:grpSpPr>
        <p:grpSp>
          <p:nvGrpSpPr>
            <p:cNvPr id="11" name="Group 10">
              <a:extLst>
                <a:ext uri="{FF2B5EF4-FFF2-40B4-BE49-F238E27FC236}">
                  <a16:creationId xmlns:a16="http://schemas.microsoft.com/office/drawing/2014/main" id="{B18AA77D-3EB5-234F-467A-5D7A41B3AABE}"/>
                </a:ext>
              </a:extLst>
            </p:cNvPr>
            <p:cNvGrpSpPr/>
            <p:nvPr/>
          </p:nvGrpSpPr>
          <p:grpSpPr>
            <a:xfrm>
              <a:off x="8633575" y="3606800"/>
              <a:ext cx="15750425" cy="8479021"/>
              <a:chOff x="8633574" y="3606800"/>
              <a:chExt cx="15750425" cy="8479021"/>
            </a:xfrm>
          </p:grpSpPr>
          <p:pic>
            <p:nvPicPr>
              <p:cNvPr id="8" name="Picture 7">
                <a:extLst>
                  <a:ext uri="{FF2B5EF4-FFF2-40B4-BE49-F238E27FC236}">
                    <a16:creationId xmlns:a16="http://schemas.microsoft.com/office/drawing/2014/main" id="{55F4FD1D-CD45-4392-8FAA-ABF1616E6685}"/>
                  </a:ext>
                </a:extLst>
              </p:cNvPr>
              <p:cNvPicPr>
                <a:picLocks noChangeAspect="1"/>
              </p:cNvPicPr>
              <p:nvPr/>
            </p:nvPicPr>
            <p:blipFill rotWithShape="1">
              <a:blip r:embed="rId3"/>
              <a:srcRect l="1458" t="11852" r="57917" b="12222"/>
              <a:stretch/>
            </p:blipFill>
            <p:spPr>
              <a:xfrm>
                <a:off x="8633574" y="3606800"/>
                <a:ext cx="15750425" cy="8279070"/>
              </a:xfrm>
              <a:prstGeom prst="rect">
                <a:avLst/>
              </a:prstGeom>
            </p:spPr>
          </p:pic>
          <p:sp>
            <p:nvSpPr>
              <p:cNvPr id="10" name="Rectangle 9">
                <a:extLst>
                  <a:ext uri="{FF2B5EF4-FFF2-40B4-BE49-F238E27FC236}">
                    <a16:creationId xmlns:a16="http://schemas.microsoft.com/office/drawing/2014/main" id="{67F27025-D5A5-DB2C-283C-4414DC03636E}"/>
                  </a:ext>
                </a:extLst>
              </p:cNvPr>
              <p:cNvSpPr/>
              <p:nvPr/>
            </p:nvSpPr>
            <p:spPr>
              <a:xfrm>
                <a:off x="18517467" y="11111920"/>
                <a:ext cx="5866532" cy="973901"/>
              </a:xfrm>
              <a:prstGeom prst="rect">
                <a:avLst/>
              </a:prstGeom>
              <a:solidFill>
                <a:srgbClr val="AFDFFD"/>
              </a:solidFill>
              <a:ln w="50800" cap="flat">
                <a:noFill/>
                <a:prstDash val="solid"/>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812800" hangingPunct="0">
                  <a:lnSpc>
                    <a:spcPct val="80000"/>
                  </a:lnSpc>
                  <a:spcBef>
                    <a:spcPts val="1200"/>
                  </a:spcBef>
                </a:pPr>
                <a:endParaRPr lang="en-CA" sz="3000">
                  <a:solidFill>
                    <a:srgbClr val="FF404B"/>
                  </a:solidFill>
                  <a:latin typeface="Real Text Pro"/>
                  <a:ea typeface="Real Text Pro"/>
                  <a:cs typeface="Real Text Pro"/>
                  <a:sym typeface="Real Text Pro"/>
                </a:endParaRPr>
              </a:p>
            </p:txBody>
          </p:sp>
        </p:grpSp>
        <p:grpSp>
          <p:nvGrpSpPr>
            <p:cNvPr id="9" name="Group 8">
              <a:extLst>
                <a:ext uri="{FF2B5EF4-FFF2-40B4-BE49-F238E27FC236}">
                  <a16:creationId xmlns:a16="http://schemas.microsoft.com/office/drawing/2014/main" id="{BBC70AAA-565A-6BE7-7A1A-BF1AB5769789}"/>
                </a:ext>
              </a:extLst>
            </p:cNvPr>
            <p:cNvGrpSpPr/>
            <p:nvPr/>
          </p:nvGrpSpPr>
          <p:grpSpPr>
            <a:xfrm>
              <a:off x="8785995" y="10380178"/>
              <a:ext cx="2624859" cy="1903257"/>
              <a:chOff x="8845261" y="10457227"/>
              <a:chExt cx="2624859" cy="1903257"/>
            </a:xfrm>
          </p:grpSpPr>
          <p:sp>
            <p:nvSpPr>
              <p:cNvPr id="6" name="Rectangle 5">
                <a:extLst>
                  <a:ext uri="{FF2B5EF4-FFF2-40B4-BE49-F238E27FC236}">
                    <a16:creationId xmlns:a16="http://schemas.microsoft.com/office/drawing/2014/main" id="{3D6384E5-FFCF-5A0B-6304-AEC7D86D3FF5}"/>
                  </a:ext>
                </a:extLst>
              </p:cNvPr>
              <p:cNvSpPr/>
              <p:nvPr/>
            </p:nvSpPr>
            <p:spPr>
              <a:xfrm>
                <a:off x="8845261" y="10940120"/>
                <a:ext cx="2624859" cy="973900"/>
              </a:xfrm>
              <a:prstGeom prst="rect">
                <a:avLst/>
              </a:prstGeom>
              <a:solidFill>
                <a:schemeClr val="bg1"/>
              </a:solidFill>
              <a:ln w="50800" cap="flat">
                <a:noFill/>
                <a:prstDash val="solid"/>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812800" hangingPunct="0">
                  <a:lnSpc>
                    <a:spcPct val="80000"/>
                  </a:lnSpc>
                  <a:spcBef>
                    <a:spcPts val="1200"/>
                  </a:spcBef>
                </a:pPr>
                <a:endParaRPr lang="en-CA" sz="3000" dirty="0">
                  <a:solidFill>
                    <a:srgbClr val="FF404B"/>
                  </a:solidFill>
                  <a:latin typeface="Real Text Pro"/>
                  <a:ea typeface="Real Text Pro"/>
                  <a:cs typeface="Real Text Pro"/>
                  <a:sym typeface="Real Text Pro"/>
                </a:endParaRPr>
              </a:p>
            </p:txBody>
          </p:sp>
          <p:sp>
            <p:nvSpPr>
              <p:cNvPr id="7" name="Oval 6">
                <a:extLst>
                  <a:ext uri="{FF2B5EF4-FFF2-40B4-BE49-F238E27FC236}">
                    <a16:creationId xmlns:a16="http://schemas.microsoft.com/office/drawing/2014/main" id="{244E3877-7A1B-97A9-6433-52F83F738B93}"/>
                  </a:ext>
                </a:extLst>
              </p:cNvPr>
              <p:cNvSpPr/>
              <p:nvPr/>
            </p:nvSpPr>
            <p:spPr>
              <a:xfrm>
                <a:off x="9015847" y="10721056"/>
                <a:ext cx="171451" cy="1369490"/>
              </a:xfrm>
              <a:prstGeom prst="ellipse">
                <a:avLst/>
              </a:prstGeom>
              <a:solidFill>
                <a:srgbClr val="EC80D0"/>
              </a:solidFill>
              <a:ln w="50800" cap="flat">
                <a:noFill/>
                <a:prstDash val="solid"/>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812800" hangingPunct="0">
                  <a:lnSpc>
                    <a:spcPct val="80000"/>
                  </a:lnSpc>
                  <a:spcBef>
                    <a:spcPts val="1200"/>
                  </a:spcBef>
                </a:pPr>
                <a:endParaRPr lang="en-CA" sz="3000">
                  <a:solidFill>
                    <a:srgbClr val="FF404B"/>
                  </a:solidFill>
                  <a:latin typeface="Real Text Pro"/>
                  <a:ea typeface="Real Text Pro"/>
                  <a:cs typeface="Real Text Pro"/>
                  <a:sym typeface="Real Text Pro"/>
                </a:endParaRPr>
              </a:p>
            </p:txBody>
          </p:sp>
          <p:sp>
            <p:nvSpPr>
              <p:cNvPr id="20" name="Oval 19">
                <a:extLst>
                  <a:ext uri="{FF2B5EF4-FFF2-40B4-BE49-F238E27FC236}">
                    <a16:creationId xmlns:a16="http://schemas.microsoft.com/office/drawing/2014/main" id="{E3231F1B-B14C-7351-D91F-F41E8CE108BB}"/>
                  </a:ext>
                </a:extLst>
              </p:cNvPr>
              <p:cNvSpPr/>
              <p:nvPr/>
            </p:nvSpPr>
            <p:spPr>
              <a:xfrm>
                <a:off x="9014787" y="10457227"/>
                <a:ext cx="171451" cy="1369490"/>
              </a:xfrm>
              <a:prstGeom prst="ellipse">
                <a:avLst/>
              </a:prstGeom>
              <a:solidFill>
                <a:srgbClr val="5CBB49"/>
              </a:solidFill>
              <a:ln w="50800" cap="flat">
                <a:noFill/>
                <a:prstDash val="solid"/>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812800" hangingPunct="0">
                  <a:lnSpc>
                    <a:spcPct val="80000"/>
                  </a:lnSpc>
                  <a:spcBef>
                    <a:spcPts val="1200"/>
                  </a:spcBef>
                </a:pPr>
                <a:endParaRPr lang="en-CA" sz="3000">
                  <a:solidFill>
                    <a:srgbClr val="FF404B"/>
                  </a:solidFill>
                  <a:latin typeface="Real Text Pro"/>
                  <a:ea typeface="Real Text Pro"/>
                  <a:cs typeface="Real Text Pro"/>
                  <a:sym typeface="Real Text Pro"/>
                </a:endParaRPr>
              </a:p>
            </p:txBody>
          </p:sp>
          <p:sp>
            <p:nvSpPr>
              <p:cNvPr id="13" name="TextBox 12">
                <a:extLst>
                  <a:ext uri="{FF2B5EF4-FFF2-40B4-BE49-F238E27FC236}">
                    <a16:creationId xmlns:a16="http://schemas.microsoft.com/office/drawing/2014/main" id="{825A4216-1BA3-E821-8386-0643605D178F}"/>
                  </a:ext>
                </a:extLst>
              </p:cNvPr>
              <p:cNvSpPr txBox="1"/>
              <p:nvPr/>
            </p:nvSpPr>
            <p:spPr>
              <a:xfrm>
                <a:off x="9196820" y="11197766"/>
                <a:ext cx="2038352" cy="39913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812800" hangingPunct="0">
                  <a:buClr>
                    <a:srgbClr val="ABAEAD"/>
                  </a:buClr>
                </a:pPr>
                <a:r>
                  <a:rPr lang="en-CA" sz="1000" b="1" dirty="0">
                    <a:latin typeface="Real Text Pro"/>
                    <a:ea typeface="Real Text Pro"/>
                    <a:cs typeface="Real Text Pro"/>
                    <a:sym typeface="Real Text Pro"/>
                  </a:rPr>
                  <a:t>Pérdida de cubierta arbórea </a:t>
                </a:r>
              </a:p>
            </p:txBody>
          </p:sp>
          <p:sp>
            <p:nvSpPr>
              <p:cNvPr id="22" name="TextBox 21">
                <a:extLst>
                  <a:ext uri="{FF2B5EF4-FFF2-40B4-BE49-F238E27FC236}">
                    <a16:creationId xmlns:a16="http://schemas.microsoft.com/office/drawing/2014/main" id="{9C855BE4-6C10-24B5-E9DC-B883DF80699D}"/>
                  </a:ext>
                </a:extLst>
              </p:cNvPr>
              <p:cNvSpPr txBox="1"/>
              <p:nvPr/>
            </p:nvSpPr>
            <p:spPr>
              <a:xfrm>
                <a:off x="9216828" y="10945699"/>
                <a:ext cx="2050159" cy="39913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812800" hangingPunct="0">
                  <a:buClr>
                    <a:srgbClr val="ABAEAD"/>
                  </a:buClr>
                </a:pPr>
                <a:r>
                  <a:rPr lang="en-CA" sz="1000" b="1" dirty="0">
                    <a:latin typeface="Real Text Pro"/>
                    <a:ea typeface="Real Text Pro"/>
                    <a:cs typeface="Real Text Pro"/>
                    <a:sym typeface="Real Text Pro"/>
                  </a:rPr>
                  <a:t>Bosques primarios</a:t>
                </a:r>
              </a:p>
            </p:txBody>
          </p:sp>
          <p:sp>
            <p:nvSpPr>
              <p:cNvPr id="14" name="Oval 13">
                <a:extLst>
                  <a:ext uri="{FF2B5EF4-FFF2-40B4-BE49-F238E27FC236}">
                    <a16:creationId xmlns:a16="http://schemas.microsoft.com/office/drawing/2014/main" id="{A4733478-8E45-BAE0-5550-6FE410E27D7E}"/>
                  </a:ext>
                </a:extLst>
              </p:cNvPr>
              <p:cNvSpPr/>
              <p:nvPr/>
            </p:nvSpPr>
            <p:spPr>
              <a:xfrm>
                <a:off x="9015847" y="10990994"/>
                <a:ext cx="171451" cy="1369490"/>
              </a:xfrm>
              <a:prstGeom prst="ellipse">
                <a:avLst/>
              </a:prstGeom>
              <a:pattFill prst="wdUpDiag">
                <a:fgClr>
                  <a:srgbClr val="FF0000"/>
                </a:fgClr>
                <a:bgClr>
                  <a:srgbClr val="FFFF00"/>
                </a:bgClr>
              </a:pattFill>
              <a:ln w="50800" cap="flat">
                <a:noFill/>
                <a:prstDash val="solid"/>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812800" hangingPunct="0">
                  <a:lnSpc>
                    <a:spcPct val="80000"/>
                  </a:lnSpc>
                  <a:spcBef>
                    <a:spcPts val="1200"/>
                  </a:spcBef>
                </a:pPr>
                <a:endParaRPr lang="en-CA" sz="3000">
                  <a:solidFill>
                    <a:srgbClr val="FF404B"/>
                  </a:solidFill>
                  <a:latin typeface="Real Text Pro"/>
                  <a:ea typeface="Real Text Pro"/>
                  <a:cs typeface="Real Text Pro"/>
                  <a:sym typeface="Real Text Pro"/>
                </a:endParaRPr>
              </a:p>
            </p:txBody>
          </p:sp>
          <p:sp>
            <p:nvSpPr>
              <p:cNvPr id="15" name="TextBox 14">
                <a:extLst>
                  <a:ext uri="{FF2B5EF4-FFF2-40B4-BE49-F238E27FC236}">
                    <a16:creationId xmlns:a16="http://schemas.microsoft.com/office/drawing/2014/main" id="{9ACE9680-502E-66D2-8FE5-997BC18AE86E}"/>
                  </a:ext>
                </a:extLst>
              </p:cNvPr>
              <p:cNvSpPr txBox="1"/>
              <p:nvPr/>
            </p:nvSpPr>
            <p:spPr>
              <a:xfrm>
                <a:off x="9196820" y="11476167"/>
                <a:ext cx="2038352" cy="39913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812800" hangingPunct="0">
                  <a:buClr>
                    <a:srgbClr val="ABAEAD"/>
                  </a:buClr>
                </a:pPr>
                <a:r>
                  <a:rPr lang="en-CA" sz="1000" b="1" dirty="0">
                    <a:latin typeface="Real Text Pro"/>
                    <a:ea typeface="Real Text Pro"/>
                    <a:cs typeface="Real Text Pro"/>
                    <a:sym typeface="Real Text Pro"/>
                  </a:rPr>
                  <a:t>Puntos críticos emergentes </a:t>
                </a:r>
              </a:p>
            </p:txBody>
          </p:sp>
        </p:grpSp>
      </p:grpSp>
      <p:pic>
        <p:nvPicPr>
          <p:cNvPr id="16" name="Picture 2">
            <a:extLst>
              <a:ext uri="{FF2B5EF4-FFF2-40B4-BE49-F238E27FC236}">
                <a16:creationId xmlns:a16="http://schemas.microsoft.com/office/drawing/2014/main" id="{AF132C7C-883B-0AF5-4271-1FD056B0B89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62222" y="8503501"/>
            <a:ext cx="11079332" cy="5212502"/>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a:extLst>
              <a:ext uri="{FF2B5EF4-FFF2-40B4-BE49-F238E27FC236}">
                <a16:creationId xmlns:a16="http://schemas.microsoft.com/office/drawing/2014/main" id="{ECE3117A-7EE7-D7B9-BF7B-7C2D667B4C95}"/>
              </a:ext>
            </a:extLst>
          </p:cNvPr>
          <p:cNvSpPr/>
          <p:nvPr/>
        </p:nvSpPr>
        <p:spPr>
          <a:xfrm>
            <a:off x="18884702" y="7693022"/>
            <a:ext cx="5247208" cy="995144"/>
          </a:xfrm>
          <a:prstGeom prst="rect">
            <a:avLst/>
          </a:prstGeom>
          <a:noFill/>
          <a:ln w="50800" cap="flat">
            <a:noFill/>
            <a:prstDash val="solid"/>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812800" hangingPunct="0">
              <a:lnSpc>
                <a:spcPct val="80000"/>
              </a:lnSpc>
              <a:spcBef>
                <a:spcPts val="1200"/>
              </a:spcBef>
            </a:pPr>
            <a:r>
              <a:rPr lang="en-CA" sz="3000" b="1" dirty="0">
                <a:latin typeface="Futura Medium"/>
              </a:rPr>
              <a:t>Puntos críticos de biodiversidad mundial </a:t>
            </a:r>
            <a:endParaRPr lang="en-CA" sz="3000" b="1" dirty="0">
              <a:latin typeface="Futura Medium"/>
              <a:sym typeface="Real Text Pro"/>
            </a:endParaRPr>
          </a:p>
        </p:txBody>
      </p:sp>
      <p:sp>
        <p:nvSpPr>
          <p:cNvPr id="19" name="Rectangle 18">
            <a:extLst>
              <a:ext uri="{FF2B5EF4-FFF2-40B4-BE49-F238E27FC236}">
                <a16:creationId xmlns:a16="http://schemas.microsoft.com/office/drawing/2014/main" id="{FD09CD92-422C-0209-1DB8-9C7FA26FD787}"/>
              </a:ext>
            </a:extLst>
          </p:cNvPr>
          <p:cNvSpPr/>
          <p:nvPr/>
        </p:nvSpPr>
        <p:spPr>
          <a:xfrm>
            <a:off x="8465210" y="2230706"/>
            <a:ext cx="5247208" cy="625812"/>
          </a:xfrm>
          <a:prstGeom prst="rect">
            <a:avLst/>
          </a:prstGeom>
          <a:noFill/>
          <a:ln w="50800" cap="flat">
            <a:noFill/>
            <a:prstDash val="solid"/>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812800" hangingPunct="0">
              <a:lnSpc>
                <a:spcPct val="80000"/>
              </a:lnSpc>
              <a:spcBef>
                <a:spcPts val="1200"/>
              </a:spcBef>
            </a:pPr>
            <a:r>
              <a:rPr lang="en-CA" sz="3000" b="1" dirty="0">
                <a:latin typeface="Futura"/>
              </a:rPr>
              <a:t>Degradación de los bosques </a:t>
            </a:r>
            <a:endParaRPr lang="en-CA" sz="3000" b="1" dirty="0">
              <a:latin typeface="Futura"/>
              <a:sym typeface="Real Text Pro"/>
            </a:endParaRPr>
          </a:p>
        </p:txBody>
      </p:sp>
    </p:spTree>
    <p:extLst>
      <p:ext uri="{BB962C8B-B14F-4D97-AF65-F5344CB8AC3E}">
        <p14:creationId xmlns:p14="http://schemas.microsoft.com/office/powerpoint/2010/main" val="1019046531"/>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22935" y="586775"/>
            <a:ext cx="22553930" cy="1524002"/>
          </a:xfrm>
        </p:spPr>
        <p:txBody>
          <a:bodyPr>
            <a:normAutofit/>
          </a:bodyPr>
          <a:lstStyle/>
          <a:p>
            <a:r>
              <a:rPr lang="en-CA" sz="5200" b="1" dirty="0">
                <a:solidFill>
                  <a:srgbClr val="000099"/>
                </a:solidFill>
                <a:latin typeface="Futura"/>
              </a:rPr>
              <a:t>Desafíos mundiales: intensificación de la escasez de agua y la degradación de la tierra</a:t>
            </a:r>
          </a:p>
        </p:txBody>
      </p:sp>
      <p:pic>
        <p:nvPicPr>
          <p:cNvPr id="7" name="Picture 2">
            <a:extLst>
              <a:ext uri="{FF2B5EF4-FFF2-40B4-BE49-F238E27FC236}">
                <a16:creationId xmlns:a16="http://schemas.microsoft.com/office/drawing/2014/main" id="{FE0B045C-0052-49B1-B391-5EDFBD7B1B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48434" y="2779815"/>
            <a:ext cx="10468588" cy="492207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CAAF64ED-877C-8C5D-2F53-47FB59F79ECD}"/>
              </a:ext>
            </a:extLst>
          </p:cNvPr>
          <p:cNvSpPr/>
          <p:nvPr/>
        </p:nvSpPr>
        <p:spPr>
          <a:xfrm>
            <a:off x="16031159" y="2110776"/>
            <a:ext cx="7891150" cy="625812"/>
          </a:xfrm>
          <a:prstGeom prst="rect">
            <a:avLst/>
          </a:prstGeom>
          <a:noFill/>
          <a:ln w="50800" cap="flat">
            <a:noFill/>
            <a:prstDash val="solid"/>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12800" hangingPunct="0">
              <a:lnSpc>
                <a:spcPct val="80000"/>
              </a:lnSpc>
              <a:spcBef>
                <a:spcPts val="1200"/>
              </a:spcBef>
            </a:pPr>
            <a:r>
              <a:rPr lang="en-CA" sz="3000" b="1" dirty="0">
                <a:latin typeface="Futura"/>
              </a:rPr>
              <a:t>Degradación mundial de la tierra  </a:t>
            </a:r>
            <a:endParaRPr lang="en-CA" sz="3000" b="1" dirty="0">
              <a:latin typeface="Futura"/>
              <a:sym typeface="Real Text Pro"/>
            </a:endParaRPr>
          </a:p>
        </p:txBody>
      </p:sp>
      <p:sp>
        <p:nvSpPr>
          <p:cNvPr id="5" name="Text Placeholder 3">
            <a:extLst>
              <a:ext uri="{FF2B5EF4-FFF2-40B4-BE49-F238E27FC236}">
                <a16:creationId xmlns:a16="http://schemas.microsoft.com/office/drawing/2014/main" id="{C658BD94-08E9-89B7-76BA-F36D50950F2D}"/>
              </a:ext>
            </a:extLst>
          </p:cNvPr>
          <p:cNvSpPr txBox="1">
            <a:spLocks/>
          </p:cNvSpPr>
          <p:nvPr/>
        </p:nvSpPr>
        <p:spPr>
          <a:xfrm>
            <a:off x="1091376" y="2610854"/>
            <a:ext cx="9192616" cy="10546348"/>
          </a:xfrm>
          <a:prstGeom prst="rect">
            <a:avLst/>
          </a:prstGeom>
          <a:solidFill>
            <a:schemeClr val="bg1">
              <a:lumMod val="95000"/>
            </a:schemeClr>
          </a:solidFill>
        </p:spPr>
        <p:txBody>
          <a:bodyPr/>
          <a:lstStyle>
            <a:lvl1pPr marL="0" marR="0" indent="0" algn="l" defTabSz="812800" latinLnBrk="0">
              <a:lnSpc>
                <a:spcPct val="15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Garamond" panose="02020404030301010803" pitchFamily="18" charset="0"/>
                <a:ea typeface="Futura"/>
                <a:cs typeface="Futura"/>
                <a:sym typeface="Futura"/>
              </a:defRPr>
            </a:lvl1pPr>
            <a:lvl2pPr marL="0" marR="0" indent="0" algn="l" defTabSz="812800" latinLnBrk="0">
              <a:lnSpc>
                <a:spcPct val="15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2pPr>
            <a:lvl3pPr marL="0" marR="0" indent="0" algn="l" defTabSz="812800" latinLnBrk="0">
              <a:lnSpc>
                <a:spcPct val="150000"/>
              </a:lnSpc>
              <a:spcBef>
                <a:spcPts val="1200"/>
              </a:spcBef>
              <a:spcAft>
                <a:spcPts val="0"/>
              </a:spcAft>
              <a:buClrTx/>
              <a:buSzTx/>
              <a:buFontTx/>
              <a:buNone/>
              <a:tabLst/>
              <a:defRPr sz="3200" b="0" i="0" u="none" strike="noStrike" cap="none" spc="0" baseline="0">
                <a:ln>
                  <a:noFill/>
                </a:ln>
                <a:solidFill>
                  <a:srgbClr val="000000"/>
                </a:solidFill>
                <a:uFillTx/>
                <a:latin typeface="Futura"/>
                <a:ea typeface="Futura"/>
                <a:cs typeface="Futura"/>
                <a:sym typeface="Futura"/>
              </a:defRPr>
            </a:lvl3pPr>
            <a:lvl4pPr marL="539999" marR="0" indent="-539999" algn="l" defTabSz="812800" latinLnBrk="0">
              <a:lnSpc>
                <a:spcPct val="150000"/>
              </a:lnSpc>
              <a:spcBef>
                <a:spcPts val="1200"/>
              </a:spcBef>
              <a:spcAft>
                <a:spcPts val="0"/>
              </a:spcAft>
              <a:buClr>
                <a:schemeClr val="accent1"/>
              </a:buClr>
              <a:buSzPct val="100000"/>
              <a:buFont typeface="Wingdings" charset="2"/>
              <a:buChar char="§"/>
              <a:tabLst/>
              <a:defRPr sz="3200" b="0" i="0" u="none" strike="noStrike" cap="none" spc="0" baseline="0">
                <a:ln>
                  <a:noFill/>
                </a:ln>
                <a:solidFill>
                  <a:srgbClr val="000000"/>
                </a:solidFill>
                <a:uFillTx/>
                <a:latin typeface="Garamond" panose="02020404030301010803" pitchFamily="18" charset="0"/>
                <a:ea typeface="Futura"/>
                <a:cs typeface="Futura"/>
                <a:sym typeface="Futura"/>
              </a:defRPr>
            </a:lvl4pPr>
            <a:lvl5pPr marL="540000" marR="0" indent="-539999" algn="l" defTabSz="812800" latinLnBrk="0">
              <a:lnSpc>
                <a:spcPct val="100000"/>
              </a:lnSpc>
              <a:spcBef>
                <a:spcPts val="1200"/>
              </a:spcBef>
              <a:spcAft>
                <a:spcPts val="0"/>
              </a:spcAft>
              <a:buClr>
                <a:srgbClr val="F4336B"/>
              </a:buClr>
              <a:buSzPct val="100000"/>
              <a:buFontTx/>
              <a:buChar char="—"/>
              <a:tabLst/>
              <a:defRPr sz="3200" b="0" i="0" u="none" strike="noStrike" cap="none" spc="0" baseline="0">
                <a:ln>
                  <a:noFill/>
                </a:ln>
                <a:solidFill>
                  <a:srgbClr val="000000"/>
                </a:solidFill>
                <a:uFillTx/>
                <a:latin typeface="Futura"/>
                <a:ea typeface="Futura"/>
                <a:cs typeface="Futura"/>
                <a:sym typeface="Futura"/>
              </a:defRPr>
            </a:lvl5pPr>
            <a:lvl6pPr marL="0" marR="0" indent="355600" algn="l" defTabSz="812800" latinLnBrk="0">
              <a:lnSpc>
                <a:spcPct val="8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6pPr>
            <a:lvl7pPr marL="0" marR="0" indent="711200" algn="l" defTabSz="812800" latinLnBrk="0">
              <a:lnSpc>
                <a:spcPct val="8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7pPr>
            <a:lvl8pPr marL="0" marR="0" indent="1066800" algn="l" defTabSz="812800" latinLnBrk="0">
              <a:lnSpc>
                <a:spcPct val="8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8pPr>
            <a:lvl9pPr marL="0" marR="0" indent="1422400" algn="l" defTabSz="812800" latinLnBrk="0">
              <a:lnSpc>
                <a:spcPct val="80000"/>
              </a:lnSpc>
              <a:spcBef>
                <a:spcPts val="1200"/>
              </a:spcBef>
              <a:spcAft>
                <a:spcPts val="0"/>
              </a:spcAft>
              <a:buClr>
                <a:srgbClr val="ABAEAD"/>
              </a:buClr>
              <a:buSzTx/>
              <a:buFontTx/>
              <a:buNone/>
              <a:tabLst/>
              <a:defRPr sz="3200" b="0" i="0" u="none" strike="noStrike" cap="none" spc="0" baseline="0">
                <a:ln>
                  <a:noFill/>
                </a:ln>
                <a:solidFill>
                  <a:srgbClr val="000000"/>
                </a:solidFill>
                <a:uFillTx/>
                <a:latin typeface="Futura"/>
                <a:ea typeface="Futura"/>
                <a:cs typeface="Futura"/>
                <a:sym typeface="Futura"/>
              </a:defRPr>
            </a:lvl9pPr>
          </a:lstStyle>
          <a:p>
            <a:pPr>
              <a:lnSpc>
                <a:spcPct val="80000"/>
              </a:lnSpc>
              <a:defRPr/>
            </a:pPr>
            <a:r>
              <a:rPr lang="en-CA" sz="3600" dirty="0">
                <a:solidFill>
                  <a:srgbClr val="C00000"/>
                </a:solidFill>
                <a:latin typeface="Futura"/>
              </a:rPr>
              <a:t>Actualmente, 3.200 millones de personas viven en zonas agrícolas con grave escasez de agua, lo que amenaza seriamente la producción de alimentos</a:t>
            </a:r>
          </a:p>
          <a:p>
            <a:pPr hangingPunct="1">
              <a:lnSpc>
                <a:spcPct val="80000"/>
              </a:lnSpc>
              <a:defRPr/>
            </a:pPr>
            <a:r>
              <a:rPr lang="en-CA" sz="3600" dirty="0">
                <a:latin typeface="Futura"/>
              </a:rPr>
              <a:t>Tres de cada cuatro personas en el mundo podrían sufrir los efectos de la sequía para 2025, y los costes actuales de la sequía ya superan los 307.000 millones de dólares anuales</a:t>
            </a:r>
          </a:p>
          <a:p>
            <a:pPr hangingPunct="1">
              <a:lnSpc>
                <a:spcPct val="80000"/>
              </a:lnSpc>
              <a:defRPr/>
            </a:pPr>
            <a:r>
              <a:rPr lang="en-CA" sz="3600" dirty="0">
                <a:solidFill>
                  <a:srgbClr val="C00000"/>
                </a:solidFill>
                <a:latin typeface="Futura"/>
              </a:rPr>
              <a:t>Más de 295 millones de personas en 53 países padecieron hambre aguda en 2024, un aumento de 14 millones respecto a 2023</a:t>
            </a:r>
          </a:p>
          <a:p>
            <a:pPr hangingPunct="1">
              <a:lnSpc>
                <a:spcPct val="80000"/>
              </a:lnSpc>
              <a:defRPr/>
            </a:pPr>
            <a:r>
              <a:rPr lang="en-CA" sz="3600" dirty="0">
                <a:latin typeface="Futura"/>
              </a:rPr>
              <a:t>Actualmente, 2.330 millones de personas sufren inseguridad alimentaria moderada o grave en el mundo, sin acceso a una nutrición adecuada</a:t>
            </a:r>
          </a:p>
          <a:p>
            <a:pPr hangingPunct="1">
              <a:lnSpc>
                <a:spcPct val="80000"/>
              </a:lnSpc>
              <a:defRPr/>
            </a:pPr>
            <a:r>
              <a:rPr lang="en-CA" sz="2400" i="1" dirty="0">
                <a:solidFill>
                  <a:srgbClr val="C00000"/>
                </a:solidFill>
                <a:latin typeface="Futura"/>
              </a:rPr>
              <a:t>​</a:t>
            </a:r>
          </a:p>
          <a:p>
            <a:pPr hangingPunct="1">
              <a:lnSpc>
                <a:spcPct val="80000"/>
              </a:lnSpc>
              <a:defRPr/>
            </a:pPr>
            <a:endParaRPr lang="en-CA" sz="2400" i="1" dirty="0">
              <a:solidFill>
                <a:srgbClr val="C00000"/>
              </a:solidFill>
              <a:latin typeface="Futura"/>
            </a:endParaRPr>
          </a:p>
          <a:p>
            <a:pPr hangingPunct="1">
              <a:lnSpc>
                <a:spcPct val="80000"/>
              </a:lnSpc>
              <a:defRPr/>
            </a:pPr>
            <a:r>
              <a:rPr lang="en-CA" sz="2400" i="1" dirty="0">
                <a:latin typeface="Futura"/>
              </a:rPr>
              <a:t>Fuentes: UN-Water Statistics 2024; FAO State of Food Security and Nutrition in the World 2024; UNICEF Global Report on Food Crises 2025</a:t>
            </a:r>
          </a:p>
          <a:p>
            <a:pPr hangingPunct="1">
              <a:lnSpc>
                <a:spcPct val="80000"/>
              </a:lnSpc>
              <a:defRPr/>
            </a:pPr>
            <a:endParaRPr lang="en-CA" sz="2400" i="1" dirty="0">
              <a:solidFill>
                <a:schemeClr val="hlink"/>
              </a:solidFill>
              <a:latin typeface="Futura Medium"/>
            </a:endParaRPr>
          </a:p>
          <a:p>
            <a:pPr hangingPunct="1">
              <a:lnSpc>
                <a:spcPct val="80000"/>
              </a:lnSpc>
              <a:buFont typeface="Wingdings" panose="05000000000000000000" pitchFamily="2" charset="2"/>
              <a:buNone/>
              <a:defRPr/>
            </a:pPr>
            <a:endParaRPr lang="en-CA" sz="1600" i="1" dirty="0">
              <a:solidFill>
                <a:schemeClr val="hlink"/>
              </a:solidFill>
              <a:latin typeface="Futura Medium"/>
            </a:endParaRPr>
          </a:p>
        </p:txBody>
      </p:sp>
      <p:pic>
        <p:nvPicPr>
          <p:cNvPr id="2" name="Picture 6" descr="Figure 1.1. Global distribution of water pollution hazard, 2000">
            <a:extLst>
              <a:ext uri="{FF2B5EF4-FFF2-40B4-BE49-F238E27FC236}">
                <a16:creationId xmlns:a16="http://schemas.microsoft.com/office/drawing/2014/main" id="{09D14ABA-BA2A-FC47-DA6E-BE9F93712D1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150" t="1955" r="1658" b="2263"/>
          <a:stretch/>
        </p:blipFill>
        <p:spPr bwMode="auto">
          <a:xfrm>
            <a:off x="12948435" y="8185497"/>
            <a:ext cx="10716126" cy="5688618"/>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EDF40FB1-961B-67D7-9E8F-8533D022CD87}"/>
              </a:ext>
            </a:extLst>
          </p:cNvPr>
          <p:cNvSpPr/>
          <p:nvPr/>
        </p:nvSpPr>
        <p:spPr>
          <a:xfrm>
            <a:off x="17637782" y="7754888"/>
            <a:ext cx="5823284" cy="625812"/>
          </a:xfrm>
          <a:prstGeom prst="rect">
            <a:avLst/>
          </a:prstGeom>
          <a:noFill/>
          <a:ln w="50800" cap="flat">
            <a:noFill/>
            <a:prstDash val="solid"/>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812800" hangingPunct="0">
              <a:lnSpc>
                <a:spcPct val="80000"/>
              </a:lnSpc>
              <a:spcBef>
                <a:spcPts val="1200"/>
              </a:spcBef>
            </a:pPr>
            <a:r>
              <a:rPr lang="en-CA" sz="3000" b="1" dirty="0">
                <a:latin typeface="Futura"/>
              </a:rPr>
              <a:t>Amenazas a la calidad del agua dulce </a:t>
            </a:r>
            <a:endParaRPr lang="en-CA" sz="3000" b="1" dirty="0">
              <a:latin typeface="Futura"/>
              <a:sym typeface="Real Text Pro"/>
            </a:endParaRPr>
          </a:p>
        </p:txBody>
      </p:sp>
    </p:spTree>
    <p:extLst>
      <p:ext uri="{BB962C8B-B14F-4D97-AF65-F5344CB8AC3E}">
        <p14:creationId xmlns:p14="http://schemas.microsoft.com/office/powerpoint/2010/main" val="856502907"/>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821B78-8689-49D3-A9EF-28B13B1EF497}"/>
              </a:ext>
            </a:extLst>
          </p:cNvPr>
          <p:cNvSpPr>
            <a:spLocks noGrp="1"/>
          </p:cNvSpPr>
          <p:nvPr>
            <p:ph type="title"/>
          </p:nvPr>
        </p:nvSpPr>
        <p:spPr>
          <a:xfrm>
            <a:off x="1765300" y="1277496"/>
            <a:ext cx="15509826" cy="1524001"/>
          </a:xfrm>
        </p:spPr>
        <p:txBody>
          <a:bodyPr>
            <a:normAutofit fontScale="90000"/>
          </a:bodyPr>
          <a:lstStyle/>
          <a:p>
            <a:r>
              <a:rPr lang="en-CA" b="1" dirty="0">
                <a:solidFill>
                  <a:srgbClr val="000099"/>
                </a:solidFill>
                <a:latin typeface="Futura"/>
              </a:rPr>
              <a:t>Respuestas internacionales a desafíos e impactos complejos</a:t>
            </a:r>
          </a:p>
        </p:txBody>
      </p:sp>
      <p:sp>
        <p:nvSpPr>
          <p:cNvPr id="3" name="Text Placeholder 2">
            <a:extLst>
              <a:ext uri="{FF2B5EF4-FFF2-40B4-BE49-F238E27FC236}">
                <a16:creationId xmlns:a16="http://schemas.microsoft.com/office/drawing/2014/main" id="{866A4482-B333-4CAF-B987-DF814A2F9ECF}"/>
              </a:ext>
            </a:extLst>
          </p:cNvPr>
          <p:cNvSpPr>
            <a:spLocks noGrp="1"/>
          </p:cNvSpPr>
          <p:nvPr>
            <p:ph type="body" idx="1"/>
          </p:nvPr>
        </p:nvSpPr>
        <p:spPr>
          <a:xfrm>
            <a:off x="1765300" y="3459820"/>
            <a:ext cx="13398500" cy="8978684"/>
          </a:xfrm>
        </p:spPr>
        <p:txBody>
          <a:bodyPr>
            <a:normAutofit fontScale="92500" lnSpcReduction="20000"/>
          </a:bodyPr>
          <a:lstStyle/>
          <a:p>
            <a:pPr marL="457200" indent="-457200">
              <a:lnSpc>
                <a:spcPct val="107000"/>
              </a:lnSpc>
              <a:buFont typeface="Arial" panose="020B0604020202020204" pitchFamily="34" charset="0"/>
              <a:buChar char="•"/>
            </a:pPr>
            <a:r>
              <a:rPr lang="en-CA" sz="4800" dirty="0">
                <a:latin typeface="Futura"/>
              </a:rPr>
              <a:t>Los </a:t>
            </a:r>
            <a:r>
              <a:rPr lang="en-CA" sz="4800" b="1" dirty="0">
                <a:latin typeface="Futura"/>
              </a:rPr>
              <a:t>«problemas perversos»</a:t>
            </a:r>
            <a:r>
              <a:rPr lang="en-CA" sz="4800" dirty="0">
                <a:latin typeface="Futura"/>
              </a:rPr>
              <a:t> mundiales aumentan en gravedad e impacto, pero los riesgos </a:t>
            </a:r>
            <a:r>
              <a:rPr lang="en-CA" sz="4800" b="1" dirty="0">
                <a:latin typeface="Futura"/>
              </a:rPr>
              <a:t>no son realmente sorpresas.</a:t>
            </a:r>
          </a:p>
          <a:p>
            <a:pPr marL="457200" indent="-457200">
              <a:lnSpc>
                <a:spcPct val="107000"/>
              </a:lnSpc>
              <a:buFont typeface="Arial" panose="020B0604020202020204" pitchFamily="34" charset="0"/>
              <a:buChar char="•"/>
            </a:pPr>
            <a:r>
              <a:rPr lang="en-CA" sz="4800" dirty="0">
                <a:latin typeface="Futura"/>
              </a:rPr>
              <a:t>La comunidad internacional lleva más de 75 años, tres cuartos de siglo, examinando datos científicos, dando la voz de alarma y esforzándose por negociar respuestas.</a:t>
            </a:r>
          </a:p>
          <a:p>
            <a:pPr marL="457200" indent="-457200">
              <a:lnSpc>
                <a:spcPct val="107000"/>
              </a:lnSpc>
              <a:buFont typeface="Arial" panose="020B0604020202020204" pitchFamily="34" charset="0"/>
              <a:buChar char="•"/>
            </a:pPr>
            <a:r>
              <a:rPr lang="en-CA" sz="4800" dirty="0">
                <a:latin typeface="Futura"/>
              </a:rPr>
              <a:t>Las conferencias y los debates internacionales han conducido lentamente a definiciones más claras de los problemas; a compromisos generales de cooperación; y a intentos de actuar fragmentados, incoherentes, contradictorios y a veces incluso superpuestos.</a:t>
            </a:r>
          </a:p>
          <a:p>
            <a:pPr>
              <a:lnSpc>
                <a:spcPct val="107000"/>
              </a:lnSpc>
            </a:pPr>
            <a:endParaRPr lang="en-CA" sz="7200" dirty="0"/>
          </a:p>
        </p:txBody>
      </p:sp>
      <p:pic>
        <p:nvPicPr>
          <p:cNvPr id="7" name="Picture 26" descr="UN General Assembly 2019: Speaker schedule and what to expect | Latin  America | Al Jazeera">
            <a:extLst>
              <a:ext uri="{FF2B5EF4-FFF2-40B4-BE49-F238E27FC236}">
                <a16:creationId xmlns:a16="http://schemas.microsoft.com/office/drawing/2014/main" id="{EA8810A9-F817-41E5-89AB-59EEC078241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24006" y="2381241"/>
            <a:ext cx="5775869" cy="384807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4" descr="13 things to know about WHO's Geneva deliberations | Devex">
            <a:extLst>
              <a:ext uri="{FF2B5EF4-FFF2-40B4-BE49-F238E27FC236}">
                <a16:creationId xmlns:a16="http://schemas.microsoft.com/office/drawing/2014/main" id="{976E084A-6178-4494-9FDD-3CCCDE5B33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75000" y="5994400"/>
            <a:ext cx="6858000" cy="385762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2" descr="UNFCCC: Negotiations | Dickinson Nepal Mosaic">
            <a:extLst>
              <a:ext uri="{FF2B5EF4-FFF2-40B4-BE49-F238E27FC236}">
                <a16:creationId xmlns:a16="http://schemas.microsoft.com/office/drawing/2014/main" id="{DE85F0C8-E1C8-44B0-8AE1-74467A5C269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611881" y="9410719"/>
            <a:ext cx="5772119" cy="38480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1364655"/>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Straight Connector 24">
            <a:extLst>
              <a:ext uri="{FF2B5EF4-FFF2-40B4-BE49-F238E27FC236}">
                <a16:creationId xmlns:a16="http://schemas.microsoft.com/office/drawing/2014/main" id="{D4F28E4E-FEB7-072B-FD9B-99B7C5DD7BA1}"/>
              </a:ext>
            </a:extLst>
          </p:cNvPr>
          <p:cNvCxnSpPr>
            <a:cxnSpLocks/>
          </p:cNvCxnSpPr>
          <p:nvPr/>
        </p:nvCxnSpPr>
        <p:spPr>
          <a:xfrm flipV="1">
            <a:off x="18866653" y="6111271"/>
            <a:ext cx="4388763" cy="401376"/>
          </a:xfrm>
          <a:prstGeom prst="line">
            <a:avLst/>
          </a:prstGeom>
          <a:ln w="31750">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a:xfrm>
            <a:off x="611007" y="690606"/>
            <a:ext cx="22475772" cy="1524001"/>
          </a:xfrm>
        </p:spPr>
        <p:txBody>
          <a:bodyPr>
            <a:normAutofit fontScale="90000"/>
          </a:bodyPr>
          <a:lstStyle/>
          <a:p>
            <a:r>
              <a:rPr lang="en-CA" sz="5800" b="1" dirty="0">
                <a:solidFill>
                  <a:srgbClr val="000099"/>
                </a:solidFill>
                <a:latin typeface="Futura"/>
              </a:rPr>
              <a:t>Avances de las políticas internacionales en materia de desarrollo sostenible</a:t>
            </a:r>
          </a:p>
        </p:txBody>
      </p:sp>
      <p:grpSp>
        <p:nvGrpSpPr>
          <p:cNvPr id="179" name="Group 178">
            <a:extLst>
              <a:ext uri="{FF2B5EF4-FFF2-40B4-BE49-F238E27FC236}">
                <a16:creationId xmlns:a16="http://schemas.microsoft.com/office/drawing/2014/main" id="{02683C0F-60C5-4410-B921-5028DDDD9A65}"/>
              </a:ext>
            </a:extLst>
          </p:cNvPr>
          <p:cNvGrpSpPr/>
          <p:nvPr/>
        </p:nvGrpSpPr>
        <p:grpSpPr>
          <a:xfrm>
            <a:off x="691737" y="1541608"/>
            <a:ext cx="22156097" cy="10995491"/>
            <a:chOff x="36904" y="1375455"/>
            <a:chExt cx="8842736" cy="4644691"/>
          </a:xfrm>
        </p:grpSpPr>
        <p:cxnSp>
          <p:nvCxnSpPr>
            <p:cNvPr id="181" name="Straight Connector 180">
              <a:extLst>
                <a:ext uri="{FF2B5EF4-FFF2-40B4-BE49-F238E27FC236}">
                  <a16:creationId xmlns:a16="http://schemas.microsoft.com/office/drawing/2014/main" id="{ED4AD396-A402-4D55-98F5-DD9873D12C87}"/>
                </a:ext>
              </a:extLst>
            </p:cNvPr>
            <p:cNvCxnSpPr>
              <a:cxnSpLocks/>
            </p:cNvCxnSpPr>
            <p:nvPr/>
          </p:nvCxnSpPr>
          <p:spPr>
            <a:xfrm flipV="1">
              <a:off x="434043" y="5047434"/>
              <a:ext cx="1959003" cy="210366"/>
            </a:xfrm>
            <a:prstGeom prst="line">
              <a:avLst/>
            </a:prstGeom>
            <a:ln w="317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a:extLst>
                <a:ext uri="{FF2B5EF4-FFF2-40B4-BE49-F238E27FC236}">
                  <a16:creationId xmlns:a16="http://schemas.microsoft.com/office/drawing/2014/main" id="{263BD2D4-E9CB-488F-84B8-ACC3B0FBBD0E}"/>
                </a:ext>
              </a:extLst>
            </p:cNvPr>
            <p:cNvCxnSpPr>
              <a:cxnSpLocks/>
            </p:cNvCxnSpPr>
            <p:nvPr/>
          </p:nvCxnSpPr>
          <p:spPr>
            <a:xfrm flipV="1">
              <a:off x="5185818" y="3459715"/>
              <a:ext cx="2120089" cy="322981"/>
            </a:xfrm>
            <a:prstGeom prst="line">
              <a:avLst/>
            </a:prstGeom>
            <a:ln w="31750">
              <a:solidFill>
                <a:schemeClr val="tx2"/>
              </a:solidFill>
            </a:ln>
          </p:spPr>
          <p:style>
            <a:lnRef idx="1">
              <a:schemeClr val="accent1"/>
            </a:lnRef>
            <a:fillRef idx="0">
              <a:schemeClr val="accent1"/>
            </a:fillRef>
            <a:effectRef idx="0">
              <a:schemeClr val="accent1"/>
            </a:effectRef>
            <a:fontRef idx="minor">
              <a:schemeClr val="tx1"/>
            </a:fontRef>
          </p:style>
        </p:cxnSp>
        <p:sp>
          <p:nvSpPr>
            <p:cNvPr id="183" name="Rectangle 182">
              <a:extLst>
                <a:ext uri="{FF2B5EF4-FFF2-40B4-BE49-F238E27FC236}">
                  <a16:creationId xmlns:a16="http://schemas.microsoft.com/office/drawing/2014/main" id="{F3694423-51C1-46D2-BAA1-73CBD3F61FC2}"/>
                </a:ext>
              </a:extLst>
            </p:cNvPr>
            <p:cNvSpPr/>
            <p:nvPr/>
          </p:nvSpPr>
          <p:spPr>
            <a:xfrm>
              <a:off x="216909" y="5472101"/>
              <a:ext cx="392544" cy="228600"/>
            </a:xfrm>
            <a:prstGeom prst="rect">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solidFill>
                    <a:schemeClr val="tx1">
                      <a:hueOff val="0"/>
                      <a:satOff val="0"/>
                      <a:lumOff val="0"/>
                      <a:alphaOff val="0"/>
                    </a:schemeClr>
                  </a:solidFill>
                  <a:latin typeface="Futura Medium"/>
                  <a:sym typeface="Futura"/>
                </a:rPr>
                <a:t>1972</a:t>
              </a:r>
            </a:p>
          </p:txBody>
        </p:sp>
        <p:sp>
          <p:nvSpPr>
            <p:cNvPr id="184" name="Oval 183">
              <a:extLst>
                <a:ext uri="{FF2B5EF4-FFF2-40B4-BE49-F238E27FC236}">
                  <a16:creationId xmlns:a16="http://schemas.microsoft.com/office/drawing/2014/main" id="{E4A83132-C6FA-4112-A9FD-0E3833C7D6D3}"/>
                </a:ext>
              </a:extLst>
            </p:cNvPr>
            <p:cNvSpPr/>
            <p:nvPr/>
          </p:nvSpPr>
          <p:spPr>
            <a:xfrm>
              <a:off x="1343286" y="5085865"/>
              <a:ext cx="155448" cy="152400"/>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00">
                <a:latin typeface="Futura Medium"/>
              </a:endParaRPr>
            </a:p>
          </p:txBody>
        </p:sp>
        <p:grpSp>
          <p:nvGrpSpPr>
            <p:cNvPr id="185" name="Group 34">
              <a:extLst>
                <a:ext uri="{FF2B5EF4-FFF2-40B4-BE49-F238E27FC236}">
                  <a16:creationId xmlns:a16="http://schemas.microsoft.com/office/drawing/2014/main" id="{CFA3971F-CFF1-4F58-8782-7E8F812B8E63}"/>
                </a:ext>
              </a:extLst>
            </p:cNvPr>
            <p:cNvGrpSpPr/>
            <p:nvPr/>
          </p:nvGrpSpPr>
          <p:grpSpPr>
            <a:xfrm>
              <a:off x="36904" y="3352800"/>
              <a:ext cx="1235342" cy="2280499"/>
              <a:chOff x="4796310" y="1638783"/>
              <a:chExt cx="2571963" cy="3693503"/>
            </a:xfrm>
          </p:grpSpPr>
          <p:sp>
            <p:nvSpPr>
              <p:cNvPr id="234" name="Rectangle 233">
                <a:extLst>
                  <a:ext uri="{FF2B5EF4-FFF2-40B4-BE49-F238E27FC236}">
                    <a16:creationId xmlns:a16="http://schemas.microsoft.com/office/drawing/2014/main" id="{7B3FE80B-4463-4A20-AB53-1E4FA1A580B7}"/>
                  </a:ext>
                </a:extLst>
              </p:cNvPr>
              <p:cNvSpPr/>
              <p:nvPr/>
            </p:nvSpPr>
            <p:spPr>
              <a:xfrm>
                <a:off x="5195426" y="1912441"/>
                <a:ext cx="2172847" cy="3419845"/>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sz="6400">
                  <a:latin typeface="Futura Medium"/>
                </a:endParaRPr>
              </a:p>
            </p:txBody>
          </p:sp>
          <p:sp>
            <p:nvSpPr>
              <p:cNvPr id="235" name="Rectangle 234">
                <a:extLst>
                  <a:ext uri="{FF2B5EF4-FFF2-40B4-BE49-F238E27FC236}">
                    <a16:creationId xmlns:a16="http://schemas.microsoft.com/office/drawing/2014/main" id="{003C39E0-85A7-4785-9ADF-CFEF9EA8C9AA}"/>
                  </a:ext>
                </a:extLst>
              </p:cNvPr>
              <p:cNvSpPr/>
              <p:nvPr/>
            </p:nvSpPr>
            <p:spPr>
              <a:xfrm>
                <a:off x="4796310" y="1638783"/>
                <a:ext cx="2075769" cy="2478495"/>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82880" tIns="0" rIns="0" bIns="0" numCol="1" spcCol="1270" anchor="t" anchorCtr="0">
                <a:noAutofit/>
              </a:bodyPr>
              <a:lstStyle/>
              <a:p>
                <a:r>
                  <a:rPr lang="en-CA" sz="2400" b="1" dirty="0">
                    <a:solidFill>
                      <a:srgbClr val="00B050"/>
                    </a:solidFill>
                    <a:latin typeface="Futura Medium"/>
                  </a:rPr>
                  <a:t>1972 Conferencia de la ONU sobre el Medio Humano</a:t>
                </a:r>
              </a:p>
              <a:p>
                <a:r>
                  <a:rPr lang="en-US" sz="2400" dirty="0">
                    <a:solidFill>
                      <a:schemeClr val="tx1"/>
                    </a:solidFill>
                    <a:latin typeface="Futura Medium"/>
                  </a:rPr>
                  <a:t>- Declaración de Estocolmo </a:t>
                </a:r>
              </a:p>
              <a:p>
                <a:r>
                  <a:rPr lang="en-CA" sz="2400" dirty="0">
                    <a:latin typeface="Futura Medium"/>
                  </a:rPr>
                  <a:t>- Destaca las tensiones entre medio ambiente y desarrollo</a:t>
                </a:r>
                <a:endParaRPr lang="en-US" sz="2400" dirty="0">
                  <a:latin typeface="Futura Medium"/>
                </a:endParaRPr>
              </a:p>
            </p:txBody>
          </p:sp>
        </p:grpSp>
        <p:sp>
          <p:nvSpPr>
            <p:cNvPr id="186" name="Oval 185">
              <a:extLst>
                <a:ext uri="{FF2B5EF4-FFF2-40B4-BE49-F238E27FC236}">
                  <a16:creationId xmlns:a16="http://schemas.microsoft.com/office/drawing/2014/main" id="{0804AAD2-E75C-400F-B460-FB1F085526EE}"/>
                </a:ext>
              </a:extLst>
            </p:cNvPr>
            <p:cNvSpPr/>
            <p:nvPr/>
          </p:nvSpPr>
          <p:spPr>
            <a:xfrm>
              <a:off x="280934" y="5164004"/>
              <a:ext cx="228600" cy="228600"/>
            </a:xfrm>
            <a:prstGeom prst="ellipse">
              <a:avLst/>
            </a:prstGeom>
            <a:solidFill>
              <a:schemeClr val="bg1"/>
            </a:solidFill>
            <a:ln w="349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00">
                <a:latin typeface="Futura Medium"/>
              </a:endParaRPr>
            </a:p>
          </p:txBody>
        </p:sp>
        <p:cxnSp>
          <p:nvCxnSpPr>
            <p:cNvPr id="187" name="Straight Connector 186">
              <a:extLst>
                <a:ext uri="{FF2B5EF4-FFF2-40B4-BE49-F238E27FC236}">
                  <a16:creationId xmlns:a16="http://schemas.microsoft.com/office/drawing/2014/main" id="{C63FD2F0-0A83-4A72-B5F0-87346DBB90FD}"/>
                </a:ext>
              </a:extLst>
            </p:cNvPr>
            <p:cNvCxnSpPr>
              <a:cxnSpLocks/>
            </p:cNvCxnSpPr>
            <p:nvPr/>
          </p:nvCxnSpPr>
          <p:spPr>
            <a:xfrm flipH="1">
              <a:off x="2389767" y="3752105"/>
              <a:ext cx="2875169" cy="1298830"/>
            </a:xfrm>
            <a:prstGeom prst="line">
              <a:avLst/>
            </a:prstGeom>
            <a:ln w="317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88" name="Rectangle 187">
              <a:extLst>
                <a:ext uri="{FF2B5EF4-FFF2-40B4-BE49-F238E27FC236}">
                  <a16:creationId xmlns:a16="http://schemas.microsoft.com/office/drawing/2014/main" id="{3FCE5F5F-6132-4017-B98A-5D91DAD32080}"/>
                </a:ext>
              </a:extLst>
            </p:cNvPr>
            <p:cNvSpPr/>
            <p:nvPr/>
          </p:nvSpPr>
          <p:spPr>
            <a:xfrm>
              <a:off x="1182408" y="5283659"/>
              <a:ext cx="466725" cy="228600"/>
            </a:xfrm>
            <a:prstGeom prst="rect">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hueOff val="0"/>
                      <a:satOff val="0"/>
                      <a:lumOff val="0"/>
                      <a:alphaOff val="0"/>
                    </a:schemeClr>
                  </a:solidFill>
                  <a:latin typeface="Futura Medium"/>
                </a:rPr>
                <a:t>1987</a:t>
              </a:r>
            </a:p>
          </p:txBody>
        </p:sp>
        <p:sp>
          <p:nvSpPr>
            <p:cNvPr id="189" name="Rectangle 188">
              <a:extLst>
                <a:ext uri="{FF2B5EF4-FFF2-40B4-BE49-F238E27FC236}">
                  <a16:creationId xmlns:a16="http://schemas.microsoft.com/office/drawing/2014/main" id="{1A2122C0-B8B7-4CDB-BAE6-800F4692972D}"/>
                </a:ext>
              </a:extLst>
            </p:cNvPr>
            <p:cNvSpPr/>
            <p:nvPr/>
          </p:nvSpPr>
          <p:spPr>
            <a:xfrm>
              <a:off x="4221493" y="4221955"/>
              <a:ext cx="600859" cy="238124"/>
            </a:xfrm>
            <a:prstGeom prst="rect">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hueOff val="0"/>
                      <a:satOff val="0"/>
                      <a:lumOff val="0"/>
                      <a:alphaOff val="0"/>
                    </a:schemeClr>
                  </a:solidFill>
                  <a:latin typeface="Futura Medium"/>
                </a:rPr>
                <a:t>1997-2002</a:t>
              </a:r>
            </a:p>
          </p:txBody>
        </p:sp>
        <p:sp>
          <p:nvSpPr>
            <p:cNvPr id="190" name="Rectangle 189">
              <a:extLst>
                <a:ext uri="{FF2B5EF4-FFF2-40B4-BE49-F238E27FC236}">
                  <a16:creationId xmlns:a16="http://schemas.microsoft.com/office/drawing/2014/main" id="{4060C3BD-FDE4-4D06-A5FB-8FC96799ED48}"/>
                </a:ext>
              </a:extLst>
            </p:cNvPr>
            <p:cNvSpPr/>
            <p:nvPr/>
          </p:nvSpPr>
          <p:spPr>
            <a:xfrm>
              <a:off x="1975797" y="5171480"/>
              <a:ext cx="834498" cy="172640"/>
            </a:xfrm>
            <a:prstGeom prst="rect">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hueOff val="0"/>
                      <a:satOff val="0"/>
                      <a:lumOff val="0"/>
                      <a:alphaOff val="0"/>
                    </a:schemeClr>
                  </a:solidFill>
                  <a:latin typeface="Futura Medium"/>
                </a:rPr>
                <a:t>1992</a:t>
              </a:r>
            </a:p>
          </p:txBody>
        </p:sp>
        <p:sp>
          <p:nvSpPr>
            <p:cNvPr id="191" name="Rectangle 190">
              <a:extLst>
                <a:ext uri="{FF2B5EF4-FFF2-40B4-BE49-F238E27FC236}">
                  <a16:creationId xmlns:a16="http://schemas.microsoft.com/office/drawing/2014/main" id="{E4D0E31C-21B1-44A4-8921-5C15D4A0419B}"/>
                </a:ext>
              </a:extLst>
            </p:cNvPr>
            <p:cNvSpPr/>
            <p:nvPr/>
          </p:nvSpPr>
          <p:spPr>
            <a:xfrm>
              <a:off x="3792550" y="4425054"/>
              <a:ext cx="466725" cy="228600"/>
            </a:xfrm>
            <a:prstGeom prst="rect">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solidFill>
                    <a:schemeClr val="tx1">
                      <a:hueOff val="0"/>
                      <a:satOff val="0"/>
                      <a:lumOff val="0"/>
                      <a:alphaOff val="0"/>
                    </a:schemeClr>
                  </a:solidFill>
                  <a:latin typeface="Futura Medium"/>
                </a:rPr>
                <a:t>1997</a:t>
              </a:r>
            </a:p>
          </p:txBody>
        </p:sp>
        <p:grpSp>
          <p:nvGrpSpPr>
            <p:cNvPr id="192" name="Group 34">
              <a:extLst>
                <a:ext uri="{FF2B5EF4-FFF2-40B4-BE49-F238E27FC236}">
                  <a16:creationId xmlns:a16="http://schemas.microsoft.com/office/drawing/2014/main" id="{2FAF3A2C-0DF5-4D34-8BFB-E00ADD6CF70F}"/>
                </a:ext>
              </a:extLst>
            </p:cNvPr>
            <p:cNvGrpSpPr/>
            <p:nvPr/>
          </p:nvGrpSpPr>
          <p:grpSpPr>
            <a:xfrm>
              <a:off x="1059328" y="3184368"/>
              <a:ext cx="1191759" cy="2448932"/>
              <a:chOff x="4500992" y="1365989"/>
              <a:chExt cx="2867281" cy="3966297"/>
            </a:xfrm>
          </p:grpSpPr>
          <p:sp>
            <p:nvSpPr>
              <p:cNvPr id="232" name="Rectangle 231">
                <a:extLst>
                  <a:ext uri="{FF2B5EF4-FFF2-40B4-BE49-F238E27FC236}">
                    <a16:creationId xmlns:a16="http://schemas.microsoft.com/office/drawing/2014/main" id="{79DCCCAC-186F-4FC5-887A-4FB6FB754903}"/>
                  </a:ext>
                </a:extLst>
              </p:cNvPr>
              <p:cNvSpPr/>
              <p:nvPr/>
            </p:nvSpPr>
            <p:spPr>
              <a:xfrm>
                <a:off x="5195426" y="1912441"/>
                <a:ext cx="2172847" cy="3419845"/>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sz="6400">
                  <a:latin typeface="Futura Medium"/>
                </a:endParaRPr>
              </a:p>
            </p:txBody>
          </p:sp>
          <p:sp>
            <p:nvSpPr>
              <p:cNvPr id="233" name="Rectangle 232">
                <a:extLst>
                  <a:ext uri="{FF2B5EF4-FFF2-40B4-BE49-F238E27FC236}">
                    <a16:creationId xmlns:a16="http://schemas.microsoft.com/office/drawing/2014/main" id="{A6FB68CE-C33B-40AB-8479-F99744D9416C}"/>
                  </a:ext>
                </a:extLst>
              </p:cNvPr>
              <p:cNvSpPr/>
              <p:nvPr/>
            </p:nvSpPr>
            <p:spPr>
              <a:xfrm>
                <a:off x="4500992" y="1365989"/>
                <a:ext cx="2002529" cy="2478498"/>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82880" tIns="0" rIns="0" bIns="0" numCol="1" spcCol="1270" anchor="t" anchorCtr="0">
                <a:noAutofit/>
              </a:bodyPr>
              <a:lstStyle/>
              <a:p>
                <a:r>
                  <a:rPr lang="en-CA" sz="2400" b="1" i="1" dirty="0">
                    <a:solidFill>
                      <a:srgbClr val="002060"/>
                    </a:solidFill>
                    <a:latin typeface="Futura Medium"/>
                  </a:rPr>
                  <a:t>«Nuestro futuro común» (Informe Brundtland) </a:t>
                </a:r>
              </a:p>
              <a:p>
                <a:r>
                  <a:rPr lang="en-CA" sz="2400" dirty="0">
                    <a:latin typeface="Futura Medium"/>
                  </a:rPr>
                  <a:t>- Establece el desarrollo sostenible mundial como objetivo político</a:t>
                </a:r>
                <a:endParaRPr lang="en-US" sz="2400" dirty="0">
                  <a:latin typeface="Futura Medium"/>
                </a:endParaRPr>
              </a:p>
            </p:txBody>
          </p:sp>
        </p:grpSp>
        <p:grpSp>
          <p:nvGrpSpPr>
            <p:cNvPr id="193" name="Group 34">
              <a:extLst>
                <a:ext uri="{FF2B5EF4-FFF2-40B4-BE49-F238E27FC236}">
                  <a16:creationId xmlns:a16="http://schemas.microsoft.com/office/drawing/2014/main" id="{F0A16E64-18ED-441E-8533-690B9D98B23C}"/>
                </a:ext>
              </a:extLst>
            </p:cNvPr>
            <p:cNvGrpSpPr/>
            <p:nvPr/>
          </p:nvGrpSpPr>
          <p:grpSpPr>
            <a:xfrm>
              <a:off x="1903276" y="2705100"/>
              <a:ext cx="1063296" cy="1928099"/>
              <a:chOff x="4292415" y="1912441"/>
              <a:chExt cx="3075858" cy="3419845"/>
            </a:xfrm>
          </p:grpSpPr>
          <p:sp>
            <p:nvSpPr>
              <p:cNvPr id="230" name="Rectangle 229">
                <a:extLst>
                  <a:ext uri="{FF2B5EF4-FFF2-40B4-BE49-F238E27FC236}">
                    <a16:creationId xmlns:a16="http://schemas.microsoft.com/office/drawing/2014/main" id="{E0F53BA5-017C-4B97-B4BE-56B1B8D1B3F4}"/>
                  </a:ext>
                </a:extLst>
              </p:cNvPr>
              <p:cNvSpPr/>
              <p:nvPr/>
            </p:nvSpPr>
            <p:spPr>
              <a:xfrm>
                <a:off x="5195426" y="1912441"/>
                <a:ext cx="2172847" cy="3419845"/>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sz="6400">
                  <a:latin typeface="Futura Medium"/>
                </a:endParaRPr>
              </a:p>
            </p:txBody>
          </p:sp>
          <p:sp>
            <p:nvSpPr>
              <p:cNvPr id="231" name="Rectangle 230">
                <a:extLst>
                  <a:ext uri="{FF2B5EF4-FFF2-40B4-BE49-F238E27FC236}">
                    <a16:creationId xmlns:a16="http://schemas.microsoft.com/office/drawing/2014/main" id="{96960912-3856-41B1-8E10-944C94B6AEC7}"/>
                  </a:ext>
                </a:extLst>
              </p:cNvPr>
              <p:cNvSpPr/>
              <p:nvPr/>
            </p:nvSpPr>
            <p:spPr>
              <a:xfrm>
                <a:off x="4292415" y="1986476"/>
                <a:ext cx="2442964" cy="2467302"/>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82880" tIns="0" rIns="0" bIns="0" numCol="1" spcCol="1270" anchor="t" anchorCtr="0">
                <a:noAutofit/>
              </a:bodyPr>
              <a:lstStyle/>
              <a:p>
                <a:r>
                  <a:rPr lang="en-CA" sz="2400" b="1" dirty="0">
                    <a:solidFill>
                      <a:srgbClr val="00B050"/>
                    </a:solidFill>
                    <a:latin typeface="Futura Medium"/>
                  </a:rPr>
                  <a:t>1992 Cumbre de la Tierra de Río (CNUMAD)</a:t>
                </a:r>
              </a:p>
              <a:p>
                <a:r>
                  <a:rPr lang="en-CA" sz="2400" dirty="0">
                    <a:latin typeface="Futura Medium"/>
                  </a:rPr>
                  <a:t>- Tratados de Río: CMNUCC, CDB y CNULD (1994)</a:t>
                </a:r>
              </a:p>
              <a:p>
                <a:r>
                  <a:rPr lang="en-CA" sz="2400" dirty="0">
                    <a:latin typeface="Futura Medium"/>
                  </a:rPr>
                  <a:t>- Declaración de Río</a:t>
                </a:r>
              </a:p>
              <a:p>
                <a:r>
                  <a:rPr lang="en-CA" sz="2400" dirty="0">
                    <a:latin typeface="Futura Medium"/>
                  </a:rPr>
                  <a:t>- Programa 21 </a:t>
                </a:r>
                <a:endParaRPr lang="en-US" sz="2400" dirty="0">
                  <a:latin typeface="Futura Medium"/>
                </a:endParaRPr>
              </a:p>
            </p:txBody>
          </p:sp>
        </p:grpSp>
        <p:grpSp>
          <p:nvGrpSpPr>
            <p:cNvPr id="194" name="Group 34">
              <a:extLst>
                <a:ext uri="{FF2B5EF4-FFF2-40B4-BE49-F238E27FC236}">
                  <a16:creationId xmlns:a16="http://schemas.microsoft.com/office/drawing/2014/main" id="{D5E224D8-0DAC-4FD9-878F-02E854C5439A}"/>
                </a:ext>
              </a:extLst>
            </p:cNvPr>
            <p:cNvGrpSpPr/>
            <p:nvPr/>
          </p:nvGrpSpPr>
          <p:grpSpPr>
            <a:xfrm>
              <a:off x="3403032" y="1934395"/>
              <a:ext cx="1477576" cy="2399479"/>
              <a:chOff x="3260228" y="28263"/>
              <a:chExt cx="4108045" cy="5304023"/>
            </a:xfrm>
          </p:grpSpPr>
          <p:sp>
            <p:nvSpPr>
              <p:cNvPr id="228" name="Rectangle 227">
                <a:extLst>
                  <a:ext uri="{FF2B5EF4-FFF2-40B4-BE49-F238E27FC236}">
                    <a16:creationId xmlns:a16="http://schemas.microsoft.com/office/drawing/2014/main" id="{AB63709A-525D-4DF8-8F23-C61D427BECEE}"/>
                  </a:ext>
                </a:extLst>
              </p:cNvPr>
              <p:cNvSpPr/>
              <p:nvPr/>
            </p:nvSpPr>
            <p:spPr>
              <a:xfrm>
                <a:off x="5195426" y="1912441"/>
                <a:ext cx="2172847" cy="3419845"/>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sz="6400">
                  <a:latin typeface="Futura Medium"/>
                </a:endParaRPr>
              </a:p>
            </p:txBody>
          </p:sp>
          <p:sp>
            <p:nvSpPr>
              <p:cNvPr id="229" name="Rectangle 228">
                <a:extLst>
                  <a:ext uri="{FF2B5EF4-FFF2-40B4-BE49-F238E27FC236}">
                    <a16:creationId xmlns:a16="http://schemas.microsoft.com/office/drawing/2014/main" id="{096E6241-6BF7-48D3-B616-33D8566B906D}"/>
                  </a:ext>
                </a:extLst>
              </p:cNvPr>
              <p:cNvSpPr/>
              <p:nvPr/>
            </p:nvSpPr>
            <p:spPr>
              <a:xfrm>
                <a:off x="3260228" y="28263"/>
                <a:ext cx="1905520" cy="2535904"/>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82880" tIns="0" rIns="0" bIns="0" numCol="1" spcCol="1270" anchor="t" anchorCtr="0">
                <a:noAutofit/>
              </a:bodyPr>
              <a:lstStyle/>
              <a:p>
                <a:r>
                  <a:rPr lang="en-CA" sz="2400" b="1" dirty="0">
                    <a:solidFill>
                      <a:srgbClr val="00B050"/>
                    </a:solidFill>
                    <a:latin typeface="Futura Medium"/>
                  </a:rPr>
                  <a:t>1997 Período extraordinario de sesiones de la AGNU sobre desarrollo sostenible</a:t>
                </a:r>
                <a:endParaRPr lang="en-CA" sz="2400" dirty="0">
                  <a:solidFill>
                    <a:srgbClr val="00B050"/>
                  </a:solidFill>
                  <a:latin typeface="Futura Medium"/>
                </a:endParaRPr>
              </a:p>
              <a:p>
                <a:r>
                  <a:rPr lang="en-CA" sz="2400" dirty="0">
                    <a:latin typeface="Futura Medium"/>
                  </a:rPr>
                  <a:t>- Examen de las medidas del Programa 21</a:t>
                </a:r>
              </a:p>
              <a:p>
                <a:endParaRPr lang="en-US" sz="2400" dirty="0">
                  <a:latin typeface="Futura Medium"/>
                </a:endParaRPr>
              </a:p>
            </p:txBody>
          </p:sp>
        </p:grpSp>
        <p:sp>
          <p:nvSpPr>
            <p:cNvPr id="195" name="Rectangle 194">
              <a:extLst>
                <a:ext uri="{FF2B5EF4-FFF2-40B4-BE49-F238E27FC236}">
                  <a16:creationId xmlns:a16="http://schemas.microsoft.com/office/drawing/2014/main" id="{5B67986B-C925-48DA-AE4D-6AC9A1A359CD}"/>
                </a:ext>
              </a:extLst>
            </p:cNvPr>
            <p:cNvSpPr/>
            <p:nvPr/>
          </p:nvSpPr>
          <p:spPr>
            <a:xfrm>
              <a:off x="2862867" y="4934488"/>
              <a:ext cx="645676" cy="260927"/>
            </a:xfrm>
            <a:prstGeom prst="rect">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solidFill>
                    <a:schemeClr val="tx1">
                      <a:hueOff val="0"/>
                      <a:satOff val="0"/>
                      <a:lumOff val="0"/>
                      <a:alphaOff val="0"/>
                    </a:schemeClr>
                  </a:solidFill>
                  <a:latin typeface="Futura Medium"/>
                </a:rPr>
                <a:t>1992-1997</a:t>
              </a:r>
            </a:p>
            <a:p>
              <a:endParaRPr lang="en-US" sz="2100" b="1" dirty="0">
                <a:solidFill>
                  <a:schemeClr val="tx2"/>
                </a:solidFill>
                <a:latin typeface="Futura Medium"/>
              </a:endParaRPr>
            </a:p>
          </p:txBody>
        </p:sp>
        <p:grpSp>
          <p:nvGrpSpPr>
            <p:cNvPr id="196" name="Group 34">
              <a:extLst>
                <a:ext uri="{FF2B5EF4-FFF2-40B4-BE49-F238E27FC236}">
                  <a16:creationId xmlns:a16="http://schemas.microsoft.com/office/drawing/2014/main" id="{EDC91CA6-4FA1-4BA2-9761-12839C7223A6}"/>
                </a:ext>
              </a:extLst>
            </p:cNvPr>
            <p:cNvGrpSpPr/>
            <p:nvPr/>
          </p:nvGrpSpPr>
          <p:grpSpPr>
            <a:xfrm>
              <a:off x="2773559" y="2411364"/>
              <a:ext cx="1156803" cy="1726536"/>
              <a:chOff x="3812654" y="1032270"/>
              <a:chExt cx="3337579" cy="4014198"/>
            </a:xfrm>
          </p:grpSpPr>
          <p:sp>
            <p:nvSpPr>
              <p:cNvPr id="226" name="Rectangle 225">
                <a:extLst>
                  <a:ext uri="{FF2B5EF4-FFF2-40B4-BE49-F238E27FC236}">
                    <a16:creationId xmlns:a16="http://schemas.microsoft.com/office/drawing/2014/main" id="{DC32F8FD-7B81-489B-A886-28104235DC88}"/>
                  </a:ext>
                </a:extLst>
              </p:cNvPr>
              <p:cNvSpPr/>
              <p:nvPr/>
            </p:nvSpPr>
            <p:spPr>
              <a:xfrm>
                <a:off x="4977388" y="1626623"/>
                <a:ext cx="2172845" cy="3419845"/>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sz="6400">
                  <a:latin typeface="Futura Medium"/>
                </a:endParaRPr>
              </a:p>
            </p:txBody>
          </p:sp>
          <p:sp>
            <p:nvSpPr>
              <p:cNvPr id="227" name="Rectangle 226">
                <a:extLst>
                  <a:ext uri="{FF2B5EF4-FFF2-40B4-BE49-F238E27FC236}">
                    <a16:creationId xmlns:a16="http://schemas.microsoft.com/office/drawing/2014/main" id="{0B7BDE9B-6C46-4466-8315-E2FE23BA3B6E}"/>
                  </a:ext>
                </a:extLst>
              </p:cNvPr>
              <p:cNvSpPr/>
              <p:nvPr/>
            </p:nvSpPr>
            <p:spPr>
              <a:xfrm>
                <a:off x="3812654" y="1032270"/>
                <a:ext cx="1711479" cy="2905577"/>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82880" tIns="0" rIns="0" bIns="0" numCol="1" spcCol="1270" anchor="t" anchorCtr="0">
                <a:noAutofit/>
              </a:bodyPr>
              <a:lstStyle/>
              <a:p>
                <a:r>
                  <a:rPr lang="en-CA" sz="2400" b="1" i="1" dirty="0">
                    <a:solidFill>
                      <a:srgbClr val="002060"/>
                    </a:solidFill>
                    <a:latin typeface="Futura Medium"/>
                  </a:rPr>
                  <a:t>Comisiones de la ONU sobre Desarrollo Sostenible</a:t>
                </a:r>
              </a:p>
              <a:p>
                <a:r>
                  <a:rPr lang="en-CA" sz="2400" dirty="0">
                    <a:latin typeface="Futura Medium"/>
                  </a:rPr>
                  <a:t>- Las CDS 1-05 informan sobre los avances</a:t>
                </a:r>
                <a:endParaRPr lang="en-US" sz="2400" dirty="0">
                  <a:latin typeface="Futura Medium"/>
                </a:endParaRPr>
              </a:p>
            </p:txBody>
          </p:sp>
        </p:grpSp>
        <p:sp>
          <p:nvSpPr>
            <p:cNvPr id="197" name="Oval 196">
              <a:extLst>
                <a:ext uri="{FF2B5EF4-FFF2-40B4-BE49-F238E27FC236}">
                  <a16:creationId xmlns:a16="http://schemas.microsoft.com/office/drawing/2014/main" id="{D3391797-59D0-4355-97B8-00BCADB1F4E8}"/>
                </a:ext>
              </a:extLst>
            </p:cNvPr>
            <p:cNvSpPr/>
            <p:nvPr/>
          </p:nvSpPr>
          <p:spPr>
            <a:xfrm>
              <a:off x="3071201" y="4676601"/>
              <a:ext cx="155448" cy="76159"/>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00">
                <a:latin typeface="Futura Medium"/>
              </a:endParaRPr>
            </a:p>
          </p:txBody>
        </p:sp>
        <p:sp>
          <p:nvSpPr>
            <p:cNvPr id="198" name="Oval 197">
              <a:extLst>
                <a:ext uri="{FF2B5EF4-FFF2-40B4-BE49-F238E27FC236}">
                  <a16:creationId xmlns:a16="http://schemas.microsoft.com/office/drawing/2014/main" id="{24488479-B3BD-4BD9-9103-1801F6EE2279}"/>
                </a:ext>
              </a:extLst>
            </p:cNvPr>
            <p:cNvSpPr/>
            <p:nvPr/>
          </p:nvSpPr>
          <p:spPr>
            <a:xfrm>
              <a:off x="2315322" y="4971234"/>
              <a:ext cx="155448" cy="152400"/>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00">
                <a:latin typeface="Futura Medium"/>
              </a:endParaRPr>
            </a:p>
          </p:txBody>
        </p:sp>
        <p:sp>
          <p:nvSpPr>
            <p:cNvPr id="199" name="Oval 198">
              <a:extLst>
                <a:ext uri="{FF2B5EF4-FFF2-40B4-BE49-F238E27FC236}">
                  <a16:creationId xmlns:a16="http://schemas.microsoft.com/office/drawing/2014/main" id="{01D6DA21-FA37-4AA3-B1C1-28D34C630D63}"/>
                </a:ext>
              </a:extLst>
            </p:cNvPr>
            <p:cNvSpPr/>
            <p:nvPr/>
          </p:nvSpPr>
          <p:spPr>
            <a:xfrm>
              <a:off x="3853117" y="4259970"/>
              <a:ext cx="155448" cy="152400"/>
            </a:xfrm>
            <a:prstGeom prst="ellipse">
              <a:avLst/>
            </a:prstGeom>
            <a:solidFill>
              <a:schemeClr val="bg1"/>
            </a:solidFill>
            <a:ln w="317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6400">
                <a:latin typeface="Futura Medium"/>
              </a:endParaRPr>
            </a:p>
          </p:txBody>
        </p:sp>
        <p:grpSp>
          <p:nvGrpSpPr>
            <p:cNvPr id="200" name="Group 34">
              <a:extLst>
                <a:ext uri="{FF2B5EF4-FFF2-40B4-BE49-F238E27FC236}">
                  <a16:creationId xmlns:a16="http://schemas.microsoft.com/office/drawing/2014/main" id="{88ED1845-F2CB-4FDE-B7AE-E9B280A21B6C}"/>
                </a:ext>
              </a:extLst>
            </p:cNvPr>
            <p:cNvGrpSpPr/>
            <p:nvPr/>
          </p:nvGrpSpPr>
          <p:grpSpPr>
            <a:xfrm>
              <a:off x="4067545" y="2005955"/>
              <a:ext cx="1615406" cy="1903344"/>
              <a:chOff x="2489487" y="1124965"/>
              <a:chExt cx="4660746" cy="4207321"/>
            </a:xfrm>
          </p:grpSpPr>
          <p:sp>
            <p:nvSpPr>
              <p:cNvPr id="224" name="Rectangle 223">
                <a:extLst>
                  <a:ext uri="{FF2B5EF4-FFF2-40B4-BE49-F238E27FC236}">
                    <a16:creationId xmlns:a16="http://schemas.microsoft.com/office/drawing/2014/main" id="{99908198-2C15-44BB-981A-4EA0ABB13D77}"/>
                  </a:ext>
                </a:extLst>
              </p:cNvPr>
              <p:cNvSpPr/>
              <p:nvPr/>
            </p:nvSpPr>
            <p:spPr>
              <a:xfrm>
                <a:off x="4977387" y="1912441"/>
                <a:ext cx="2172846" cy="3419845"/>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sz="6400">
                  <a:latin typeface="Futura Medium"/>
                </a:endParaRPr>
              </a:p>
            </p:txBody>
          </p:sp>
          <p:sp>
            <p:nvSpPr>
              <p:cNvPr id="225" name="Rectangle 224">
                <a:extLst>
                  <a:ext uri="{FF2B5EF4-FFF2-40B4-BE49-F238E27FC236}">
                    <a16:creationId xmlns:a16="http://schemas.microsoft.com/office/drawing/2014/main" id="{4CE0109B-E5E5-4729-AA1E-CF75D17061AC}"/>
                  </a:ext>
                </a:extLst>
              </p:cNvPr>
              <p:cNvSpPr/>
              <p:nvPr/>
            </p:nvSpPr>
            <p:spPr>
              <a:xfrm>
                <a:off x="2489487" y="1124965"/>
                <a:ext cx="2118488" cy="2478497"/>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82880" tIns="0" rIns="0" bIns="0" numCol="1" spcCol="1270" anchor="t" anchorCtr="0">
                <a:noAutofit/>
              </a:bodyPr>
              <a:lstStyle/>
              <a:p>
                <a:r>
                  <a:rPr lang="en-US" sz="2400" b="1" i="1" dirty="0">
                    <a:solidFill>
                      <a:srgbClr val="002060"/>
                    </a:solidFill>
                    <a:latin typeface="Futura Medium"/>
                  </a:rPr>
                  <a:t>CDS de la ONU y comisiones regionales </a:t>
                </a:r>
              </a:p>
              <a:p>
                <a:r>
                  <a:rPr lang="en-US" sz="2400" dirty="0">
                    <a:solidFill>
                      <a:schemeClr val="tx1"/>
                    </a:solidFill>
                    <a:latin typeface="Futura Medium"/>
                  </a:rPr>
                  <a:t>- Evalúan los avances regionales </a:t>
                </a:r>
              </a:p>
              <a:p>
                <a:r>
                  <a:rPr lang="en-US" sz="2400" dirty="0">
                    <a:solidFill>
                      <a:schemeClr val="tx1"/>
                    </a:solidFill>
                    <a:latin typeface="Futura Medium"/>
                  </a:rPr>
                  <a:t>- Las CDS 6-10 informan sobre los avances</a:t>
                </a:r>
              </a:p>
            </p:txBody>
          </p:sp>
        </p:grpSp>
        <p:sp>
          <p:nvSpPr>
            <p:cNvPr id="201" name="Rectangle 200">
              <a:extLst>
                <a:ext uri="{FF2B5EF4-FFF2-40B4-BE49-F238E27FC236}">
                  <a16:creationId xmlns:a16="http://schemas.microsoft.com/office/drawing/2014/main" id="{84BE663F-C0C2-425C-9794-DB56FAFA94F4}"/>
                </a:ext>
              </a:extLst>
            </p:cNvPr>
            <p:cNvSpPr/>
            <p:nvPr/>
          </p:nvSpPr>
          <p:spPr>
            <a:xfrm>
              <a:off x="3930348" y="4784927"/>
              <a:ext cx="2686424" cy="1235219"/>
            </a:xfrm>
            <a:prstGeom prst="rect">
              <a:avLst/>
            </a:prstGeom>
            <a:solidFill>
              <a:schemeClr val="accent2">
                <a:lumMod val="20000"/>
                <a:lumOff val="80000"/>
              </a:schemeClr>
            </a:solidFill>
            <a:ln w="12700">
              <a:solidFill>
                <a:schemeClr val="accent2">
                  <a:lumMod val="20000"/>
                  <a:lumOff val="80000"/>
                </a:schemeClr>
              </a:solidFill>
            </a:ln>
            <a:effectLst>
              <a:outerShdw blurRad="50800" dist="38100" dir="2700000" algn="tl" rotWithShape="0">
                <a:prstClr val="black">
                  <a:alpha val="40000"/>
                </a:prstClr>
              </a:outerShdw>
            </a:effectLst>
            <a:scene3d>
              <a:camera prst="orthographicFront"/>
              <a:lightRig rig="threePt" dir="t"/>
            </a:scene3d>
            <a:sp3d>
              <a:bevelT w="12700" h="12700"/>
              <a:bevelB w="12700" h="12700"/>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Bef>
                  <a:spcPts val="600"/>
                </a:spcBef>
              </a:pPr>
              <a:r>
                <a:rPr lang="en-US" sz="2400" b="1" dirty="0">
                  <a:solidFill>
                    <a:schemeClr val="accent1">
                      <a:lumMod val="50000"/>
                    </a:schemeClr>
                  </a:solidFill>
                  <a:latin typeface="Futura Medium"/>
                </a:rPr>
                <a:t>Avances hacia el desarrollo sostenible </a:t>
              </a:r>
            </a:p>
            <a:p>
              <a:pPr>
                <a:spcBef>
                  <a:spcPts val="600"/>
                </a:spcBef>
              </a:pPr>
              <a:r>
                <a:rPr lang="en-US" sz="2400" dirty="0">
                  <a:solidFill>
                    <a:schemeClr val="accent1">
                      <a:lumMod val="50000"/>
                    </a:schemeClr>
                  </a:solidFill>
                  <a:latin typeface="Futura Medium"/>
                </a:rPr>
                <a:t>El desarrollo sostenible pasó de ser un puente político a un propósito y principio de numerosos tratados internacionales vinculantes, a lo largo de más de 40 años de negociaciones internacionales. Fue un avance conquistado con esfuerzo.  </a:t>
              </a:r>
            </a:p>
          </p:txBody>
        </p:sp>
        <p:sp>
          <p:nvSpPr>
            <p:cNvPr id="202" name="Oval 201">
              <a:extLst>
                <a:ext uri="{FF2B5EF4-FFF2-40B4-BE49-F238E27FC236}">
                  <a16:creationId xmlns:a16="http://schemas.microsoft.com/office/drawing/2014/main" id="{C39CE223-84EE-4CF4-9C15-AF904F2422E2}"/>
                </a:ext>
              </a:extLst>
            </p:cNvPr>
            <p:cNvSpPr/>
            <p:nvPr/>
          </p:nvSpPr>
          <p:spPr>
            <a:xfrm>
              <a:off x="7179651" y="3352707"/>
              <a:ext cx="228600" cy="228600"/>
            </a:xfrm>
            <a:prstGeom prst="ellipse">
              <a:avLst/>
            </a:prstGeom>
            <a:solidFill>
              <a:schemeClr val="bg1"/>
            </a:solidFill>
            <a:ln w="317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6400">
                <a:latin typeface="Futura Medium"/>
              </a:endParaRPr>
            </a:p>
          </p:txBody>
        </p:sp>
        <p:sp>
          <p:nvSpPr>
            <p:cNvPr id="203" name="Rectangle 202">
              <a:extLst>
                <a:ext uri="{FF2B5EF4-FFF2-40B4-BE49-F238E27FC236}">
                  <a16:creationId xmlns:a16="http://schemas.microsoft.com/office/drawing/2014/main" id="{88D4FE14-4C88-4CC9-A84B-265794A0ACB8}"/>
                </a:ext>
              </a:extLst>
            </p:cNvPr>
            <p:cNvSpPr/>
            <p:nvPr/>
          </p:nvSpPr>
          <p:spPr>
            <a:xfrm>
              <a:off x="7839324" y="2877207"/>
              <a:ext cx="707817" cy="154710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sz="6400">
                <a:latin typeface="Futura Medium"/>
              </a:endParaRPr>
            </a:p>
          </p:txBody>
        </p:sp>
        <p:sp>
          <p:nvSpPr>
            <p:cNvPr id="204" name="Rectangle 203">
              <a:extLst>
                <a:ext uri="{FF2B5EF4-FFF2-40B4-BE49-F238E27FC236}">
                  <a16:creationId xmlns:a16="http://schemas.microsoft.com/office/drawing/2014/main" id="{F62A0B43-8414-4C40-95C5-0DAB44BB9E08}"/>
                </a:ext>
              </a:extLst>
            </p:cNvPr>
            <p:cNvSpPr/>
            <p:nvPr/>
          </p:nvSpPr>
          <p:spPr>
            <a:xfrm>
              <a:off x="5049251" y="3906735"/>
              <a:ext cx="466725" cy="228600"/>
            </a:xfrm>
            <a:prstGeom prst="rect">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hueOff val="0"/>
                      <a:satOff val="0"/>
                      <a:lumOff val="0"/>
                      <a:alphaOff val="0"/>
                    </a:schemeClr>
                  </a:solidFill>
                  <a:latin typeface="Futura Medium"/>
                </a:rPr>
                <a:t>2002</a:t>
              </a:r>
            </a:p>
          </p:txBody>
        </p:sp>
        <p:sp>
          <p:nvSpPr>
            <p:cNvPr id="205" name="Rectangle 204">
              <a:extLst>
                <a:ext uri="{FF2B5EF4-FFF2-40B4-BE49-F238E27FC236}">
                  <a16:creationId xmlns:a16="http://schemas.microsoft.com/office/drawing/2014/main" id="{A5E06E6C-CA40-46B3-AE5A-884A74A5FC35}"/>
                </a:ext>
              </a:extLst>
            </p:cNvPr>
            <p:cNvSpPr/>
            <p:nvPr/>
          </p:nvSpPr>
          <p:spPr>
            <a:xfrm>
              <a:off x="5808057" y="3719437"/>
              <a:ext cx="578174" cy="251881"/>
            </a:xfrm>
            <a:prstGeom prst="rect">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hueOff val="0"/>
                      <a:satOff val="0"/>
                      <a:lumOff val="0"/>
                      <a:alphaOff val="0"/>
                    </a:schemeClr>
                  </a:solidFill>
                  <a:latin typeface="Futura Medium"/>
                </a:rPr>
                <a:t>2002-2012</a:t>
              </a:r>
            </a:p>
          </p:txBody>
        </p:sp>
        <p:sp>
          <p:nvSpPr>
            <p:cNvPr id="206" name="Rectangle 205">
              <a:extLst>
                <a:ext uri="{FF2B5EF4-FFF2-40B4-BE49-F238E27FC236}">
                  <a16:creationId xmlns:a16="http://schemas.microsoft.com/office/drawing/2014/main" id="{B84C92FB-FFBA-498D-92D2-1AC50A712A0F}"/>
                </a:ext>
              </a:extLst>
            </p:cNvPr>
            <p:cNvSpPr/>
            <p:nvPr/>
          </p:nvSpPr>
          <p:spPr>
            <a:xfrm>
              <a:off x="7072544" y="3600176"/>
              <a:ext cx="466725" cy="228600"/>
            </a:xfrm>
            <a:prstGeom prst="rect">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hueOff val="0"/>
                      <a:satOff val="0"/>
                      <a:lumOff val="0"/>
                      <a:alphaOff val="0"/>
                    </a:schemeClr>
                  </a:solidFill>
                  <a:latin typeface="Futura Medium"/>
                </a:rPr>
                <a:t>2015</a:t>
              </a:r>
            </a:p>
          </p:txBody>
        </p:sp>
        <p:sp>
          <p:nvSpPr>
            <p:cNvPr id="222" name="Rectangle 221">
              <a:extLst>
                <a:ext uri="{FF2B5EF4-FFF2-40B4-BE49-F238E27FC236}">
                  <a16:creationId xmlns:a16="http://schemas.microsoft.com/office/drawing/2014/main" id="{5AEAEFF6-4D99-46A4-B484-C621091503E2}"/>
                </a:ext>
              </a:extLst>
            </p:cNvPr>
            <p:cNvSpPr/>
            <p:nvPr/>
          </p:nvSpPr>
          <p:spPr>
            <a:xfrm>
              <a:off x="5844243" y="2362200"/>
              <a:ext cx="753103" cy="154709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sz="6400">
                <a:latin typeface="Futura Medium"/>
              </a:endParaRPr>
            </a:p>
          </p:txBody>
        </p:sp>
        <p:sp>
          <p:nvSpPr>
            <p:cNvPr id="221" name="Rectangle 220">
              <a:extLst>
                <a:ext uri="{FF2B5EF4-FFF2-40B4-BE49-F238E27FC236}">
                  <a16:creationId xmlns:a16="http://schemas.microsoft.com/office/drawing/2014/main" id="{A9990C9F-7B32-4F9E-BAD6-2B058655ECA4}"/>
                </a:ext>
              </a:extLst>
            </p:cNvPr>
            <p:cNvSpPr/>
            <p:nvPr/>
          </p:nvSpPr>
          <p:spPr>
            <a:xfrm>
              <a:off x="6300748" y="1791015"/>
              <a:ext cx="593197" cy="1121244"/>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82880" tIns="0" rIns="0" bIns="0" numCol="1" spcCol="1270" anchor="t" anchorCtr="0">
              <a:noAutofit/>
            </a:bodyPr>
            <a:lstStyle/>
            <a:p>
              <a:r>
                <a:rPr lang="en-CA" sz="2000" b="1" dirty="0">
                  <a:solidFill>
                    <a:srgbClr val="00B050"/>
                  </a:solidFill>
                  <a:latin typeface="Futura Medium"/>
                </a:rPr>
                <a:t>2012 Conferencia de la ONU sobre Desarrollo Sostenible</a:t>
              </a:r>
            </a:p>
            <a:p>
              <a:r>
                <a:rPr lang="en-CA" sz="2000" dirty="0">
                  <a:latin typeface="Futura Medium"/>
                </a:rPr>
                <a:t>- Declaración «El futuro que queremos»</a:t>
              </a:r>
            </a:p>
          </p:txBody>
        </p:sp>
        <p:sp>
          <p:nvSpPr>
            <p:cNvPr id="211" name="Oval 210">
              <a:extLst>
                <a:ext uri="{FF2B5EF4-FFF2-40B4-BE49-F238E27FC236}">
                  <a16:creationId xmlns:a16="http://schemas.microsoft.com/office/drawing/2014/main" id="{AAD577E9-04FE-4E27-8BB2-D20869742B99}"/>
                </a:ext>
              </a:extLst>
            </p:cNvPr>
            <p:cNvSpPr/>
            <p:nvPr/>
          </p:nvSpPr>
          <p:spPr>
            <a:xfrm>
              <a:off x="5145515" y="3654607"/>
              <a:ext cx="206123" cy="221979"/>
            </a:xfrm>
            <a:prstGeom prst="ellipse">
              <a:avLst/>
            </a:prstGeom>
            <a:solidFill>
              <a:schemeClr val="bg1"/>
            </a:solidFill>
            <a:ln w="317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6400">
                <a:latin typeface="Futura Medium"/>
              </a:endParaRPr>
            </a:p>
          </p:txBody>
        </p:sp>
        <p:sp>
          <p:nvSpPr>
            <p:cNvPr id="212" name="Oval 211">
              <a:extLst>
                <a:ext uri="{FF2B5EF4-FFF2-40B4-BE49-F238E27FC236}">
                  <a16:creationId xmlns:a16="http://schemas.microsoft.com/office/drawing/2014/main" id="{22DCBC74-E65D-4217-AC0E-A22921A5ACCA}"/>
                </a:ext>
              </a:extLst>
            </p:cNvPr>
            <p:cNvSpPr/>
            <p:nvPr/>
          </p:nvSpPr>
          <p:spPr>
            <a:xfrm>
              <a:off x="6606757" y="3462822"/>
              <a:ext cx="155448" cy="152400"/>
            </a:xfrm>
            <a:prstGeom prst="ellipse">
              <a:avLst/>
            </a:prstGeom>
            <a:solidFill>
              <a:schemeClr val="bg1"/>
            </a:solidFill>
            <a:ln w="317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6400">
                <a:latin typeface="Futura Medium"/>
              </a:endParaRPr>
            </a:p>
          </p:txBody>
        </p:sp>
        <p:sp>
          <p:nvSpPr>
            <p:cNvPr id="213" name="Oval 212">
              <a:extLst>
                <a:ext uri="{FF2B5EF4-FFF2-40B4-BE49-F238E27FC236}">
                  <a16:creationId xmlns:a16="http://schemas.microsoft.com/office/drawing/2014/main" id="{84F52D4C-FCDB-4682-8FF2-D72C334BF52A}"/>
                </a:ext>
              </a:extLst>
            </p:cNvPr>
            <p:cNvSpPr/>
            <p:nvPr/>
          </p:nvSpPr>
          <p:spPr>
            <a:xfrm>
              <a:off x="8328693" y="3250256"/>
              <a:ext cx="218448" cy="223100"/>
            </a:xfrm>
            <a:prstGeom prst="ellipse">
              <a:avLst/>
            </a:prstGeom>
            <a:solidFill>
              <a:schemeClr val="bg1"/>
            </a:solidFill>
            <a:ln w="3175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6400">
                <a:latin typeface="Futura Medium"/>
              </a:endParaRPr>
            </a:p>
          </p:txBody>
        </p:sp>
        <p:sp>
          <p:nvSpPr>
            <p:cNvPr id="214" name="Rectangle 213">
              <a:extLst>
                <a:ext uri="{FF2B5EF4-FFF2-40B4-BE49-F238E27FC236}">
                  <a16:creationId xmlns:a16="http://schemas.microsoft.com/office/drawing/2014/main" id="{6208E68A-855C-489A-A93C-17A0D1A75803}"/>
                </a:ext>
              </a:extLst>
            </p:cNvPr>
            <p:cNvSpPr/>
            <p:nvPr/>
          </p:nvSpPr>
          <p:spPr>
            <a:xfrm>
              <a:off x="8272116" y="3525614"/>
              <a:ext cx="466725" cy="228600"/>
            </a:xfrm>
            <a:prstGeom prst="rect">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hueOff val="0"/>
                      <a:satOff val="0"/>
                      <a:lumOff val="0"/>
                      <a:alphaOff val="0"/>
                    </a:schemeClr>
                  </a:solidFill>
                  <a:latin typeface="Futura Medium"/>
                </a:rPr>
                <a:t>2024</a:t>
              </a:r>
              <a:r>
                <a:rPr lang="en-US" sz="2000" b="1" dirty="0">
                  <a:solidFill>
                    <a:schemeClr val="tx1">
                      <a:hueOff val="0"/>
                      <a:satOff val="0"/>
                      <a:lumOff val="0"/>
                      <a:alphaOff val="0"/>
                    </a:schemeClr>
                  </a:solidFill>
                  <a:latin typeface="Futura Medium"/>
                  <a:sym typeface="Wingdings" panose="05000000000000000000" pitchFamily="2" charset="2"/>
                </a:rPr>
                <a:t></a:t>
              </a:r>
              <a:endParaRPr lang="en-US" sz="2000" b="1" dirty="0">
                <a:solidFill>
                  <a:schemeClr val="tx1">
                    <a:hueOff val="0"/>
                    <a:satOff val="0"/>
                    <a:lumOff val="0"/>
                    <a:alphaOff val="0"/>
                  </a:schemeClr>
                </a:solidFill>
                <a:latin typeface="Futura Medium"/>
              </a:endParaRPr>
            </a:p>
          </p:txBody>
        </p:sp>
        <p:sp>
          <p:nvSpPr>
            <p:cNvPr id="215" name="Rectangle 214">
              <a:extLst>
                <a:ext uri="{FF2B5EF4-FFF2-40B4-BE49-F238E27FC236}">
                  <a16:creationId xmlns:a16="http://schemas.microsoft.com/office/drawing/2014/main" id="{4C644CB9-B7DE-4C74-ABEB-6B61643BAF9B}"/>
                </a:ext>
              </a:extLst>
            </p:cNvPr>
            <p:cNvSpPr/>
            <p:nvPr/>
          </p:nvSpPr>
          <p:spPr>
            <a:xfrm>
              <a:off x="6943396" y="1467799"/>
              <a:ext cx="674638" cy="1273644"/>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82880" tIns="0" rIns="0" bIns="0" numCol="1" spcCol="1270" anchor="t" anchorCtr="0">
              <a:noAutofit/>
            </a:bodyPr>
            <a:lstStyle/>
            <a:p>
              <a:r>
                <a:rPr lang="en-US" sz="2200" b="1" dirty="0">
                  <a:solidFill>
                    <a:srgbClr val="00B050"/>
                  </a:solidFill>
                  <a:latin typeface="Futura Medium"/>
                </a:rPr>
                <a:t>2015 Cumbre de la ONU sobre Desarrollo Sostenible </a:t>
              </a:r>
            </a:p>
            <a:p>
              <a:r>
                <a:rPr lang="en-CA" sz="2200" dirty="0">
                  <a:latin typeface="Futura Medium"/>
                </a:rPr>
                <a:t>- Res. 70/1 de la AGNU: Agenda 2030 y ODS de la ONU</a:t>
              </a:r>
              <a:endParaRPr lang="en-US" sz="2200" dirty="0">
                <a:latin typeface="Futura Medium"/>
              </a:endParaRPr>
            </a:p>
          </p:txBody>
        </p:sp>
        <p:sp>
          <p:nvSpPr>
            <p:cNvPr id="216" name="Rectangle 215">
              <a:extLst>
                <a:ext uri="{FF2B5EF4-FFF2-40B4-BE49-F238E27FC236}">
                  <a16:creationId xmlns:a16="http://schemas.microsoft.com/office/drawing/2014/main" id="{C2319A4B-992E-4EEC-8E6B-0302FD473DC6}"/>
                </a:ext>
              </a:extLst>
            </p:cNvPr>
            <p:cNvSpPr/>
            <p:nvPr/>
          </p:nvSpPr>
          <p:spPr>
            <a:xfrm>
              <a:off x="6735833" y="4775773"/>
              <a:ext cx="2143807" cy="1244373"/>
            </a:xfrm>
            <a:prstGeom prst="rect">
              <a:avLst/>
            </a:prstGeom>
            <a:solidFill>
              <a:schemeClr val="accent2">
                <a:lumMod val="20000"/>
                <a:lumOff val="80000"/>
              </a:schemeClr>
            </a:solidFill>
            <a:ln w="12700">
              <a:solidFill>
                <a:schemeClr val="accent2">
                  <a:lumMod val="20000"/>
                  <a:lumOff val="80000"/>
                </a:schemeClr>
              </a:solidFill>
            </a:ln>
            <a:effectLst>
              <a:outerShdw blurRad="50800" dist="38100" dir="2700000" algn="tl" rotWithShape="0">
                <a:prstClr val="black">
                  <a:alpha val="40000"/>
                </a:prstClr>
              </a:outerShdw>
            </a:effectLst>
            <a:scene3d>
              <a:camera prst="orthographicFront"/>
              <a:lightRig rig="threePt" dir="t"/>
            </a:scene3d>
            <a:sp3d>
              <a:bevelT w="12700" h="12700"/>
              <a:bevelB w="12700" h="12700"/>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Bef>
                  <a:spcPts val="600"/>
                </a:spcBef>
              </a:pPr>
              <a:r>
                <a:rPr lang="en-US" sz="2400" b="1" dirty="0">
                  <a:solidFill>
                    <a:schemeClr val="accent1">
                      <a:lumMod val="50000"/>
                    </a:schemeClr>
                  </a:solidFill>
                  <a:latin typeface="Futura Medium"/>
                </a:rPr>
                <a:t>Compromiso con los ODS </a:t>
              </a:r>
            </a:p>
            <a:p>
              <a:pPr>
                <a:spcBef>
                  <a:spcPts val="600"/>
                </a:spcBef>
              </a:pPr>
              <a:r>
                <a:rPr lang="en-CA" sz="2400" dirty="0">
                  <a:solidFill>
                    <a:schemeClr val="accent1">
                      <a:lumMod val="50000"/>
                    </a:schemeClr>
                  </a:solidFill>
                  <a:latin typeface="Futura Medium"/>
                </a:rPr>
                <a:t>La Res. 70/1 de la AGNU, «Transformar nuestro mundo: la Agenda 2030 para el Desarrollo Sostenible», establece 17 objetivos mundiales y 169 metas como los Objetivos de Desarrollo Sostenible (ODS) de la ONU. </a:t>
              </a:r>
              <a:endParaRPr lang="en-US" sz="2400" dirty="0">
                <a:solidFill>
                  <a:schemeClr val="accent1">
                    <a:lumMod val="50000"/>
                  </a:schemeClr>
                </a:solidFill>
                <a:latin typeface="Futura Medium"/>
              </a:endParaRPr>
            </a:p>
          </p:txBody>
        </p:sp>
        <p:sp>
          <p:nvSpPr>
            <p:cNvPr id="219" name="Rectangle 218">
              <a:extLst>
                <a:ext uri="{FF2B5EF4-FFF2-40B4-BE49-F238E27FC236}">
                  <a16:creationId xmlns:a16="http://schemas.microsoft.com/office/drawing/2014/main" id="{CB531DFA-36E2-431B-8C1E-7C23CCEC4E77}"/>
                </a:ext>
              </a:extLst>
            </p:cNvPr>
            <p:cNvSpPr/>
            <p:nvPr/>
          </p:nvSpPr>
          <p:spPr>
            <a:xfrm>
              <a:off x="7577588" y="1375455"/>
              <a:ext cx="600811" cy="1273644"/>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82880" tIns="0" rIns="0" bIns="0" numCol="1" spcCol="1270" anchor="t" anchorCtr="0">
              <a:noAutofit/>
            </a:bodyPr>
            <a:lstStyle/>
            <a:p>
              <a:r>
                <a:rPr lang="en-CA" sz="2400" b="1" i="1" dirty="0">
                  <a:solidFill>
                    <a:srgbClr val="002060"/>
                  </a:solidFill>
                  <a:latin typeface="Futura Medium"/>
                </a:rPr>
                <a:t>Foros Políticos de Alto Nivel</a:t>
              </a:r>
            </a:p>
            <a:p>
              <a:r>
                <a:rPr lang="en-CA" sz="2400" dirty="0">
                  <a:latin typeface="Futura Medium"/>
                </a:rPr>
                <a:t>- Los FPAN 1-10 informan sobre los ODS </a:t>
              </a:r>
            </a:p>
            <a:p>
              <a:r>
                <a:rPr lang="en-US" sz="2400" dirty="0">
                  <a:latin typeface="Futura Medium"/>
                </a:rPr>
                <a:t>- Examen por pares</a:t>
              </a:r>
            </a:p>
          </p:txBody>
        </p:sp>
      </p:grpSp>
      <p:sp>
        <p:nvSpPr>
          <p:cNvPr id="2" name="Rectangle 1">
            <a:extLst>
              <a:ext uri="{FF2B5EF4-FFF2-40B4-BE49-F238E27FC236}">
                <a16:creationId xmlns:a16="http://schemas.microsoft.com/office/drawing/2014/main" id="{96116EFD-7DD0-4E53-BC05-CC11C0981EC4}"/>
              </a:ext>
            </a:extLst>
          </p:cNvPr>
          <p:cNvSpPr/>
          <p:nvPr/>
        </p:nvSpPr>
        <p:spPr>
          <a:xfrm>
            <a:off x="12757856" y="1794125"/>
            <a:ext cx="2083597" cy="2886733"/>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82880" tIns="0" rIns="0" bIns="0" numCol="1" spcCol="1270" anchor="t" anchorCtr="0">
            <a:noAutofit/>
          </a:bodyPr>
          <a:lstStyle/>
          <a:p>
            <a:r>
              <a:rPr lang="en-CA" sz="2400" b="1" dirty="0">
                <a:solidFill>
                  <a:srgbClr val="00B050"/>
                </a:solidFill>
                <a:latin typeface="Futura Medium"/>
              </a:rPr>
              <a:t>2002 Cumbre Mundial sobre el Desarrollo Sostenible</a:t>
            </a:r>
          </a:p>
          <a:p>
            <a:r>
              <a:rPr lang="en-CA" sz="2400" dirty="0">
                <a:solidFill>
                  <a:schemeClr val="tx1"/>
                </a:solidFill>
                <a:latin typeface="Futura Medium"/>
              </a:rPr>
              <a:t>- Plan de Aplicación de Johannesburgo</a:t>
            </a:r>
          </a:p>
          <a:p>
            <a:r>
              <a:rPr lang="en-CA" sz="2400" dirty="0">
                <a:solidFill>
                  <a:schemeClr val="tx1"/>
                </a:solidFill>
                <a:latin typeface="Futura Medium"/>
              </a:rPr>
              <a:t>- Pone en marcha las alianzas WEHAB</a:t>
            </a:r>
            <a:endParaRPr lang="en-US" sz="2400" dirty="0">
              <a:latin typeface="Futura Medium"/>
            </a:endParaRPr>
          </a:p>
        </p:txBody>
      </p:sp>
      <p:sp>
        <p:nvSpPr>
          <p:cNvPr id="14" name="Rectangle 13">
            <a:extLst>
              <a:ext uri="{FF2B5EF4-FFF2-40B4-BE49-F238E27FC236}">
                <a16:creationId xmlns:a16="http://schemas.microsoft.com/office/drawing/2014/main" id="{5406719B-7E7C-0594-CA53-F45A5542A7B8}"/>
              </a:ext>
            </a:extLst>
          </p:cNvPr>
          <p:cNvSpPr/>
          <p:nvPr/>
        </p:nvSpPr>
        <p:spPr>
          <a:xfrm>
            <a:off x="14658056" y="2291218"/>
            <a:ext cx="1486297" cy="295846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82880" tIns="0" rIns="0" bIns="0" numCol="1" spcCol="1270" anchor="t" anchorCtr="0">
            <a:noAutofit/>
          </a:bodyPr>
          <a:lstStyle/>
          <a:p>
            <a:r>
              <a:rPr lang="en-CA" sz="2200" b="1" i="1" dirty="0">
                <a:solidFill>
                  <a:srgbClr val="002060"/>
                </a:solidFill>
                <a:latin typeface="Futura Medium"/>
              </a:rPr>
              <a:t>Comisiones de la ONU sobre Desarrollo Sostenible</a:t>
            </a:r>
          </a:p>
          <a:p>
            <a:r>
              <a:rPr lang="en-CA" sz="2200" dirty="0">
                <a:latin typeface="Futura Medium"/>
              </a:rPr>
              <a:t>- Las CDS 11-20 informan sobre los avances</a:t>
            </a:r>
            <a:endParaRPr lang="en-US" sz="2200" dirty="0">
              <a:latin typeface="Futura Medium"/>
            </a:endParaRPr>
          </a:p>
        </p:txBody>
      </p:sp>
      <p:sp>
        <p:nvSpPr>
          <p:cNvPr id="15" name="Oval 14">
            <a:extLst>
              <a:ext uri="{FF2B5EF4-FFF2-40B4-BE49-F238E27FC236}">
                <a16:creationId xmlns:a16="http://schemas.microsoft.com/office/drawing/2014/main" id="{8E3B6CEA-C1BF-D554-51AA-516688615138}"/>
              </a:ext>
            </a:extLst>
          </p:cNvPr>
          <p:cNvSpPr/>
          <p:nvPr/>
        </p:nvSpPr>
        <p:spPr>
          <a:xfrm>
            <a:off x="11751144" y="7926098"/>
            <a:ext cx="389486" cy="180293"/>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00">
              <a:latin typeface="Futura Medium"/>
            </a:endParaRPr>
          </a:p>
        </p:txBody>
      </p:sp>
      <p:sp>
        <p:nvSpPr>
          <p:cNvPr id="16" name="Oval 15">
            <a:extLst>
              <a:ext uri="{FF2B5EF4-FFF2-40B4-BE49-F238E27FC236}">
                <a16:creationId xmlns:a16="http://schemas.microsoft.com/office/drawing/2014/main" id="{7B32D8FF-DF2F-244A-91D3-D3370C4D87F1}"/>
              </a:ext>
            </a:extLst>
          </p:cNvPr>
          <p:cNvSpPr/>
          <p:nvPr/>
        </p:nvSpPr>
        <p:spPr>
          <a:xfrm>
            <a:off x="15586406" y="6808245"/>
            <a:ext cx="389486" cy="180293"/>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00">
              <a:latin typeface="Futura Medium"/>
            </a:endParaRPr>
          </a:p>
        </p:txBody>
      </p:sp>
      <p:sp>
        <p:nvSpPr>
          <p:cNvPr id="18" name="Rectangle 17">
            <a:extLst>
              <a:ext uri="{FF2B5EF4-FFF2-40B4-BE49-F238E27FC236}">
                <a16:creationId xmlns:a16="http://schemas.microsoft.com/office/drawing/2014/main" id="{77FB0475-984E-CB52-5421-FDD18695E511}"/>
              </a:ext>
            </a:extLst>
          </p:cNvPr>
          <p:cNvSpPr/>
          <p:nvPr/>
        </p:nvSpPr>
        <p:spPr>
          <a:xfrm>
            <a:off x="16763325" y="6935267"/>
            <a:ext cx="1169412" cy="541170"/>
          </a:xfrm>
          <a:prstGeom prst="rect">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hueOff val="0"/>
                    <a:satOff val="0"/>
                    <a:lumOff val="0"/>
                    <a:alphaOff val="0"/>
                  </a:schemeClr>
                </a:solidFill>
                <a:latin typeface="Futura Medium"/>
              </a:rPr>
              <a:t>2012</a:t>
            </a:r>
          </a:p>
        </p:txBody>
      </p:sp>
      <p:sp>
        <p:nvSpPr>
          <p:cNvPr id="19" name="Oval 18">
            <a:extLst>
              <a:ext uri="{FF2B5EF4-FFF2-40B4-BE49-F238E27FC236}">
                <a16:creationId xmlns:a16="http://schemas.microsoft.com/office/drawing/2014/main" id="{C5A49392-16C2-73C3-AC44-8A53A063EB1C}"/>
              </a:ext>
            </a:extLst>
          </p:cNvPr>
          <p:cNvSpPr/>
          <p:nvPr/>
        </p:nvSpPr>
        <p:spPr>
          <a:xfrm>
            <a:off x="20140266" y="6311959"/>
            <a:ext cx="389486" cy="180293"/>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00">
              <a:latin typeface="Futura Medium"/>
            </a:endParaRPr>
          </a:p>
        </p:txBody>
      </p:sp>
      <p:sp>
        <p:nvSpPr>
          <p:cNvPr id="20" name="Rectangle 19">
            <a:extLst>
              <a:ext uri="{FF2B5EF4-FFF2-40B4-BE49-F238E27FC236}">
                <a16:creationId xmlns:a16="http://schemas.microsoft.com/office/drawing/2014/main" id="{A054D32F-251C-284C-CCE0-80EB2E95B932}"/>
              </a:ext>
            </a:extLst>
          </p:cNvPr>
          <p:cNvSpPr/>
          <p:nvPr/>
        </p:nvSpPr>
        <p:spPr>
          <a:xfrm>
            <a:off x="21016105" y="2127535"/>
            <a:ext cx="1486297" cy="3732808"/>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82880" tIns="0" rIns="0" bIns="0" numCol="1" spcCol="1270" anchor="t" anchorCtr="0">
            <a:noAutofit/>
          </a:bodyPr>
          <a:lstStyle/>
          <a:p>
            <a:r>
              <a:rPr lang="en-CA" sz="2400" b="1" dirty="0">
                <a:solidFill>
                  <a:srgbClr val="00B050"/>
                </a:solidFill>
                <a:latin typeface="Futura Medium"/>
              </a:rPr>
              <a:t>2024 Cumbre del Futuro</a:t>
            </a:r>
          </a:p>
          <a:p>
            <a:r>
              <a:rPr lang="en-CA" sz="2400" dirty="0">
                <a:latin typeface="Futura Medium"/>
              </a:rPr>
              <a:t>- Declaración del Pacto para el Futuro</a:t>
            </a:r>
          </a:p>
        </p:txBody>
      </p:sp>
      <p:cxnSp>
        <p:nvCxnSpPr>
          <p:cNvPr id="27" name="Straight Connector 26">
            <a:extLst>
              <a:ext uri="{FF2B5EF4-FFF2-40B4-BE49-F238E27FC236}">
                <a16:creationId xmlns:a16="http://schemas.microsoft.com/office/drawing/2014/main" id="{B6C58177-BF5B-10EC-37CE-F9C3C58D0695}"/>
              </a:ext>
            </a:extLst>
          </p:cNvPr>
          <p:cNvCxnSpPr>
            <a:cxnSpLocks/>
          </p:cNvCxnSpPr>
          <p:nvPr/>
        </p:nvCxnSpPr>
        <p:spPr>
          <a:xfrm flipV="1">
            <a:off x="199688" y="10747349"/>
            <a:ext cx="1389869" cy="1535895"/>
          </a:xfrm>
          <a:prstGeom prst="line">
            <a:avLst/>
          </a:prstGeom>
          <a:ln w="317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53473275"/>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4" descr="A diagram of a diagram  AI-generated content may be incorrect.">
            <a:extLst>
              <a:ext uri="{FF2B5EF4-FFF2-40B4-BE49-F238E27FC236}">
                <a16:creationId xmlns:a16="http://schemas.microsoft.com/office/drawing/2014/main" id="{35D913C1-23BE-33A3-3A52-74748E6A2E2C}"/>
              </a:ext>
            </a:extLst>
          </p:cNvPr>
          <p:cNvPicPr>
            <a:picLocks noChangeAspect="1"/>
          </p:cNvPicPr>
          <p:nvPr/>
        </p:nvPicPr>
        <p:blipFill>
          <a:blip r:embed="rId3"/>
          <a:srcRect l="14020" r="11101" b="2890"/>
          <a:stretch>
            <a:fillRect/>
          </a:stretch>
        </p:blipFill>
        <p:spPr>
          <a:xfrm>
            <a:off x="14435096" y="3873541"/>
            <a:ext cx="9511316" cy="8775659"/>
          </a:xfrm>
          <a:prstGeom prst="rect">
            <a:avLst/>
          </a:prstGeom>
        </p:spPr>
      </p:pic>
      <p:sp>
        <p:nvSpPr>
          <p:cNvPr id="64" name="Text Placeholder 3">
            <a:extLst>
              <a:ext uri="{FF2B5EF4-FFF2-40B4-BE49-F238E27FC236}">
                <a16:creationId xmlns:a16="http://schemas.microsoft.com/office/drawing/2014/main" id="{3ACF82DF-FAAE-45CE-ADEA-5478C91EA00F}"/>
              </a:ext>
            </a:extLst>
          </p:cNvPr>
          <p:cNvSpPr>
            <a:spLocks noGrp="1"/>
          </p:cNvSpPr>
          <p:nvPr>
            <p:ph type="body" idx="1"/>
          </p:nvPr>
        </p:nvSpPr>
        <p:spPr>
          <a:xfrm>
            <a:off x="1314452" y="7193508"/>
            <a:ext cx="12995908" cy="6156732"/>
          </a:xfrm>
        </p:spPr>
        <p:txBody>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1pPr>
            <a:lvl2pPr marL="0" marR="0" indent="1714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2pPr>
            <a:lvl3pPr marL="0" marR="0" indent="3429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3pPr>
            <a:lvl4pPr marL="0" marR="0" indent="5143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4pPr>
            <a:lvl5pPr marL="0" marR="0" indent="6858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5pPr>
            <a:lvl6pPr marL="0" marR="0" indent="8572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6pPr>
            <a:lvl7pPr marL="0" marR="0" indent="10287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7pPr>
            <a:lvl8pPr marL="0" marR="0" indent="12001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8pPr>
            <a:lvl9pPr marL="0" marR="0" indent="13716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9pPr>
          </a:lstStyle>
          <a:p>
            <a:pPr>
              <a:spcBef>
                <a:spcPts val="0"/>
              </a:spcBef>
            </a:pPr>
            <a:r>
              <a:rPr lang="en-CA" sz="3200" b="1" i="1" dirty="0">
                <a:solidFill>
                  <a:srgbClr val="000099"/>
                </a:solidFill>
                <a:latin typeface="Futura"/>
              </a:rPr>
              <a:t>… en las políticas y en el derecho, ¿seguimos (re)partiendo de cero o es posible una agenda común mundial? </a:t>
            </a:r>
            <a:endParaRPr lang="en-CA" sz="3200" b="1" dirty="0">
              <a:solidFill>
                <a:srgbClr val="000099"/>
              </a:solidFill>
              <a:latin typeface="Futura"/>
            </a:endParaRPr>
          </a:p>
          <a:p>
            <a:pPr>
              <a:spcBef>
                <a:spcPts val="0"/>
              </a:spcBef>
            </a:pPr>
            <a:endParaRPr lang="en-CA" sz="3200" b="1" dirty="0">
              <a:latin typeface="Futura"/>
            </a:endParaRPr>
          </a:p>
          <a:p>
            <a:pPr>
              <a:spcBef>
                <a:spcPts val="0"/>
              </a:spcBef>
            </a:pPr>
            <a:r>
              <a:rPr lang="en-CA" sz="3000" b="1" dirty="0">
                <a:latin typeface="Futura"/>
              </a:rPr>
              <a:t>Objetivos de Desarrollo Sostenible (ODS) para 2030</a:t>
            </a:r>
          </a:p>
          <a:p>
            <a:pPr marL="457200" indent="-457200">
              <a:spcBef>
                <a:spcPts val="0"/>
              </a:spcBef>
              <a:buFont typeface="Arial" panose="020B0604020202020204" pitchFamily="34" charset="0"/>
              <a:buChar char="•"/>
            </a:pPr>
            <a:r>
              <a:rPr lang="en-CA" sz="3000" dirty="0">
                <a:latin typeface="Futura"/>
              </a:rPr>
              <a:t>17 objetivos, que se basan en los ODM y en la agenda de 1992-2012</a:t>
            </a:r>
          </a:p>
          <a:p>
            <a:pPr marL="457200" indent="-457200">
              <a:spcBef>
                <a:spcPts val="0"/>
              </a:spcBef>
              <a:buFont typeface="Arial" panose="020B0604020202020204" pitchFamily="34" charset="0"/>
              <a:buChar char="•"/>
            </a:pPr>
            <a:r>
              <a:rPr lang="en-CA" sz="3000" dirty="0">
                <a:latin typeface="Futura"/>
              </a:rPr>
              <a:t>169 metas, medibles mediante indicadores</a:t>
            </a:r>
          </a:p>
          <a:p>
            <a:pPr marL="457200" indent="-457200">
              <a:spcBef>
                <a:spcPts val="0"/>
              </a:spcBef>
              <a:buFont typeface="Arial" panose="020B0604020202020204" pitchFamily="34" charset="0"/>
              <a:buChar char="•"/>
            </a:pPr>
            <a:r>
              <a:rPr lang="en-CA" sz="3000" dirty="0">
                <a:latin typeface="Futura"/>
              </a:rPr>
              <a:t>Los ODS ofrecen un marco común para facilitar la cooperación y la acción. </a:t>
            </a:r>
          </a:p>
          <a:p>
            <a:pPr marL="457200" indent="-457200">
              <a:spcBef>
                <a:spcPts val="0"/>
              </a:spcBef>
              <a:buFont typeface="Arial" panose="020B0604020202020204" pitchFamily="34" charset="0"/>
              <a:buChar char="•"/>
            </a:pPr>
            <a:r>
              <a:rPr lang="en-GB" sz="3000" dirty="0">
                <a:latin typeface="Futura"/>
              </a:rPr>
              <a:t>Para todos los países, desarrollados o en desarrollo, ofrecen un conjunto conciso de prioridades de política pública y metas con plazos definidos.</a:t>
            </a:r>
            <a:r>
              <a:rPr lang="en-CA" sz="3000" i="1" dirty="0">
                <a:solidFill>
                  <a:schemeClr val="accent1">
                    <a:lumMod val="50000"/>
                  </a:schemeClr>
                </a:solidFill>
                <a:latin typeface="Futura"/>
              </a:rPr>
              <a:t>								</a:t>
            </a:r>
          </a:p>
          <a:p>
            <a:pPr>
              <a:spcBef>
                <a:spcPts val="0"/>
              </a:spcBef>
            </a:pPr>
            <a:r>
              <a:rPr lang="en-CA" sz="3000" b="1" i="1" dirty="0">
                <a:solidFill>
                  <a:schemeClr val="accent1">
                    <a:lumMod val="50000"/>
                  </a:schemeClr>
                </a:solidFill>
                <a:latin typeface="Futura"/>
              </a:rPr>
              <a:t>	… ¿Es esta agenda solo política mundial? ¿O también derecho?</a:t>
            </a:r>
          </a:p>
          <a:p>
            <a:pPr marL="457200" indent="-457200">
              <a:spcBef>
                <a:spcPts val="0"/>
              </a:spcBef>
              <a:buFont typeface="Arial" panose="020B0604020202020204" pitchFamily="34" charset="0"/>
              <a:buChar char="•"/>
            </a:pPr>
            <a:endParaRPr lang="en-CA" sz="3200" dirty="0">
              <a:latin typeface="Futura Medium"/>
            </a:endParaRPr>
          </a:p>
        </p:txBody>
      </p:sp>
      <p:sp>
        <p:nvSpPr>
          <p:cNvPr id="2" name="Rectangle 1">
            <a:extLst>
              <a:ext uri="{FF2B5EF4-FFF2-40B4-BE49-F238E27FC236}">
                <a16:creationId xmlns:a16="http://schemas.microsoft.com/office/drawing/2014/main" id="{E632A977-D21B-4804-BEAD-60834F4156E0}"/>
              </a:ext>
            </a:extLst>
          </p:cNvPr>
          <p:cNvSpPr/>
          <p:nvPr/>
        </p:nvSpPr>
        <p:spPr>
          <a:xfrm>
            <a:off x="6600827" y="3873541"/>
            <a:ext cx="5164653" cy="2807948"/>
          </a:xfrm>
          <a:prstGeom prst="rect">
            <a:avLst/>
          </a:prstGeom>
          <a:noFill/>
          <a:ln w="50800" cap="flat">
            <a:noFill/>
            <a:prstDash val="solid"/>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1pPr>
            <a:lvl2pPr marL="0" marR="0" indent="1714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2pPr>
            <a:lvl3pPr marL="0" marR="0" indent="3429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3pPr>
            <a:lvl4pPr marL="0" marR="0" indent="5143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4pPr>
            <a:lvl5pPr marL="0" marR="0" indent="6858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5pPr>
            <a:lvl6pPr marL="0" marR="0" indent="8572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6pPr>
            <a:lvl7pPr marL="0" marR="0" indent="10287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7pPr>
            <a:lvl8pPr marL="0" marR="0" indent="12001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8pPr>
            <a:lvl9pPr marL="0" marR="0" indent="13716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9pPr>
          </a:lstStyle>
          <a:p>
            <a:pPr defTabSz="812800">
              <a:lnSpc>
                <a:spcPct val="80000"/>
              </a:lnSpc>
              <a:spcBef>
                <a:spcPts val="1200"/>
              </a:spcBef>
              <a:spcAft>
                <a:spcPts val="1800"/>
              </a:spcAft>
              <a:buClrTx/>
            </a:pPr>
            <a:r>
              <a:rPr lang="en-CA" sz="3200" b="1" dirty="0">
                <a:latin typeface="Futura"/>
              </a:rPr>
              <a:t>«Salvar nuestro planeta, sacar a las personas de la pobreza y promover el crecimiento económico… son una sola y misma lucha.»</a:t>
            </a:r>
          </a:p>
          <a:p>
            <a:pPr algn="r" defTabSz="812800">
              <a:lnSpc>
                <a:spcPct val="80000"/>
              </a:lnSpc>
              <a:spcBef>
                <a:spcPts val="1200"/>
              </a:spcBef>
              <a:buClrTx/>
            </a:pPr>
            <a:r>
              <a:rPr lang="en-CA" dirty="0">
                <a:latin typeface="Futura"/>
              </a:rPr>
              <a:t>Secretario General, Ban Ki-moon</a:t>
            </a:r>
          </a:p>
        </p:txBody>
      </p:sp>
      <p:sp>
        <p:nvSpPr>
          <p:cNvPr id="6" name="Title 2">
            <a:extLst>
              <a:ext uri="{FF2B5EF4-FFF2-40B4-BE49-F238E27FC236}">
                <a16:creationId xmlns:a16="http://schemas.microsoft.com/office/drawing/2014/main" id="{9AC21034-D585-41CB-B093-C013DDF98466}"/>
              </a:ext>
            </a:extLst>
          </p:cNvPr>
          <p:cNvSpPr txBox="1">
            <a:spLocks/>
          </p:cNvSpPr>
          <p:nvPr/>
        </p:nvSpPr>
        <p:spPr>
          <a:xfrm>
            <a:off x="715108" y="805609"/>
            <a:ext cx="23516492" cy="1524002"/>
          </a:xfrm>
          <a:prstGeom prst="rect">
            <a:avLst/>
          </a:prstGeom>
        </p:spPr>
        <p:txBody>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1pPr>
            <a:lvl2pPr marL="0" marR="0" indent="1714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2pPr>
            <a:lvl3pPr marL="0" marR="0" indent="3429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3pPr>
            <a:lvl4pPr marL="0" marR="0" indent="5143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4pPr>
            <a:lvl5pPr marL="0" marR="0" indent="6858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5pPr>
            <a:lvl6pPr marL="0" marR="0" indent="8572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6pPr>
            <a:lvl7pPr marL="0" marR="0" indent="10287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7pPr>
            <a:lvl8pPr marL="0" marR="0" indent="120015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8pPr>
            <a:lvl9pPr marL="0" marR="0" indent="1371600" algn="l" defTabSz="406400" rtl="0" fontAlgn="auto" latinLnBrk="0" hangingPunct="0">
              <a:lnSpc>
                <a:spcPct val="100000"/>
              </a:lnSpc>
              <a:spcBef>
                <a:spcPts val="600"/>
              </a:spcBef>
              <a:spcAft>
                <a:spcPts val="0"/>
              </a:spcAft>
              <a:buClr>
                <a:srgbClr val="ABAEAD"/>
              </a:buClr>
              <a:buSzTx/>
              <a:buFontTx/>
              <a:buNone/>
              <a:tabLst/>
              <a:defRPr kumimoji="0" sz="1600" b="0" i="0" u="none" strike="noStrike" cap="none" spc="0" normalizeH="0" baseline="0">
                <a:ln>
                  <a:noFill/>
                </a:ln>
                <a:solidFill>
                  <a:srgbClr val="000000"/>
                </a:solidFill>
                <a:effectLst/>
                <a:uFillTx/>
                <a:latin typeface="Real Text Pro"/>
                <a:ea typeface="Real Text Pro"/>
                <a:cs typeface="Real Text Pro"/>
                <a:sym typeface="Real Text Pro"/>
              </a:defRPr>
            </a:lvl9pPr>
          </a:lstStyle>
          <a:p>
            <a:pPr hangingPunct="1"/>
            <a:r>
              <a:rPr lang="en-CA" sz="6000" b="1" dirty="0">
                <a:solidFill>
                  <a:schemeClr val="tx1"/>
                </a:solidFill>
                <a:latin typeface="Futura"/>
              </a:rPr>
              <a:t>De los obstáculos a las oportunidades: acelerar las soluciones basadas en la naturaleza para el desarrollo sostenible</a:t>
            </a:r>
          </a:p>
        </p:txBody>
      </p:sp>
      <p:pic>
        <p:nvPicPr>
          <p:cNvPr id="8" name="Picture 4" descr="Sustainable Development Goals kick off with start of new year – United  Nations Sustainable Development">
            <a:extLst>
              <a:ext uri="{FF2B5EF4-FFF2-40B4-BE49-F238E27FC236}">
                <a16:creationId xmlns:a16="http://schemas.microsoft.com/office/drawing/2014/main" id="{EFD9DCAA-29BA-45DB-AEE8-135FDED5195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14452" y="3689185"/>
            <a:ext cx="4057648" cy="27194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7677903"/>
      </p:ext>
    </p:extLst>
  </p:cSld>
  <p:clrMapOvr>
    <a:masterClrMapping/>
  </p:clrMapOvr>
  <p:transition spd="med"/>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RealTextPro-Light"/>
        <a:ea typeface="RealTextPro-Light"/>
        <a:cs typeface="RealTextPro-Light"/>
      </a:majorFont>
      <a:minorFont>
        <a:latin typeface="RealTextPro-Light"/>
        <a:ea typeface="RealTextPro-Light"/>
        <a:cs typeface="RealTextPro-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50800" cap="flat">
          <a:solidFill>
            <a:srgbClr val="FF404B"/>
          </a:solidFill>
          <a:prstDash val="solid"/>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812800" rtl="0" fontAlgn="auto" latinLnBrk="0" hangingPunct="0">
          <a:lnSpc>
            <a:spcPct val="80000"/>
          </a:lnSpc>
          <a:spcBef>
            <a:spcPts val="1200"/>
          </a:spcBef>
          <a:spcAft>
            <a:spcPts val="0"/>
          </a:spcAft>
          <a:buClrTx/>
          <a:buSzTx/>
          <a:buFontTx/>
          <a:buNone/>
          <a:tabLst/>
          <a:defRPr kumimoji="0" sz="3000" b="0" i="0" u="none" strike="noStrike" cap="none" spc="0" normalizeH="0" baseline="0">
            <a:ln>
              <a:noFill/>
            </a:ln>
            <a:solidFill>
              <a:srgbClr val="FF404B"/>
            </a:solidFill>
            <a:effectLst/>
            <a:uFillTx/>
            <a:latin typeface="Real Text Pro"/>
            <a:ea typeface="Real Text Pro"/>
            <a:cs typeface="Real Text Pro"/>
            <a:sym typeface="Real Text Pro"/>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50800" cap="flat">
          <a:solidFill>
            <a:srgbClr val="FF404B"/>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812800" rtl="0" fontAlgn="auto" latinLnBrk="0" hangingPunct="0">
          <a:lnSpc>
            <a:spcPct val="100000"/>
          </a:lnSpc>
          <a:spcBef>
            <a:spcPts val="1200"/>
          </a:spcBef>
          <a:spcAft>
            <a:spcPts val="0"/>
          </a:spcAft>
          <a:buClr>
            <a:srgbClr val="ABAEAD"/>
          </a:buClr>
          <a:buSzTx/>
          <a:buFontTx/>
          <a:buNone/>
          <a:tabLst/>
          <a:defRPr kumimoji="0" sz="3200" b="0" i="0" u="none" strike="noStrike" cap="none" spc="0" normalizeH="0" baseline="0">
            <a:ln>
              <a:noFill/>
            </a:ln>
            <a:solidFill>
              <a:srgbClr val="000000"/>
            </a:solidFill>
            <a:effectLst/>
            <a:uFillTx/>
            <a:latin typeface="Real Text Pro"/>
            <a:ea typeface="Real Text Pro"/>
            <a:cs typeface="Real Text Pro"/>
            <a:sym typeface="Real Text Pro"/>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Formoreinfo xmlns="ec97aaa8-0dc2-4e4e-9157-6270440f1396" xsi:nil="true"/>
    <lcf76f155ced4ddcb4097134ff3c332f xmlns="ec97aaa8-0dc2-4e4e-9157-6270440f1396">
      <Terms xmlns="http://schemas.microsoft.com/office/infopath/2007/PartnerControls"/>
    </lcf76f155ced4ddcb4097134ff3c332f>
    <TaxCatchAll xmlns="985ec44e-1bab-4c0b-9df0-6ba128686fc9"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96A8922910F3C419457F976FEE5D21E" ma:contentTypeVersion="20" ma:contentTypeDescription="Create a new document." ma:contentTypeScope="" ma:versionID="710eb114c429b7b748184cff6172a2c5">
  <xsd:schema xmlns:xsd="http://www.w3.org/2001/XMLSchema" xmlns:xs="http://www.w3.org/2001/XMLSchema" xmlns:p="http://schemas.microsoft.com/office/2006/metadata/properties" xmlns:ns2="ec97aaa8-0dc2-4e4e-9157-6270440f1396" xmlns:ns3="5304fc3a-bfa7-493e-9e3a-07ff2145a8ea" xmlns:ns4="985ec44e-1bab-4c0b-9df0-6ba128686fc9" targetNamespace="http://schemas.microsoft.com/office/2006/metadata/properties" ma:root="true" ma:fieldsID="39b2885aead6a69e256bf64a197385ba" ns2:_="" ns3:_="" ns4:_="">
    <xsd:import namespace="ec97aaa8-0dc2-4e4e-9157-6270440f1396"/>
    <xsd:import namespace="5304fc3a-bfa7-493e-9e3a-07ff2145a8ea"/>
    <xsd:import namespace="985ec44e-1bab-4c0b-9df0-6ba128686fc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AutoKeyPoints" minOccurs="0"/>
                <xsd:element ref="ns2:MediaServiceKeyPoints" minOccurs="0"/>
                <xsd:element ref="ns2:MediaServiceGenerationTime" minOccurs="0"/>
                <xsd:element ref="ns2:MediaServiceEventHashCode" minOccurs="0"/>
                <xsd:element ref="ns3:SharedWithUsers" minOccurs="0"/>
                <xsd:element ref="ns3:SharedWithDetails" minOccurs="0"/>
                <xsd:element ref="ns2:MediaServiceLocation" minOccurs="0"/>
                <xsd:element ref="ns2:MediaLengthInSeconds" minOccurs="0"/>
                <xsd:element ref="ns2:lcf76f155ced4ddcb4097134ff3c332f" minOccurs="0"/>
                <xsd:element ref="ns4:TaxCatchAll" minOccurs="0"/>
                <xsd:element ref="ns2:MediaServiceObjectDetectorVersions" minOccurs="0"/>
                <xsd:element ref="ns2:MediaServiceSearchProperties" minOccurs="0"/>
                <xsd:element ref="ns2:Formoreinfo"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c97aaa8-0dc2-4e4e-9157-6270440f139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Formoreinfo" ma:index="26" nillable="true" ma:displayName="For more info" ma:format="Dropdown" ma:internalName="Formoreinfo">
      <xsd:simpleType>
        <xsd:restriction base="dms:Text">
          <xsd:maxLength value="255"/>
        </xsd:restriction>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304fc3a-bfa7-493e-9e3a-07ff2145a8ea"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5ec44e-1bab-4c0b-9df0-6ba128686fc9"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021bd6c5-aaec-4153-b242-de69f561f90a}" ma:internalName="TaxCatchAll" ma:showField="CatchAllData" ma:web="5304fc3a-bfa7-493e-9e3a-07ff2145a8e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4B51D0B-86AE-42D8-9871-1C2F1FEAB8E7}">
  <ds:schemaRefs>
    <ds:schemaRef ds:uri="http://schemas.microsoft.com/office/infopath/2007/PartnerControls"/>
    <ds:schemaRef ds:uri="http://purl.org/dc/dcmitype/"/>
    <ds:schemaRef ds:uri="http://schemas.microsoft.com/office/2006/documentManagement/types"/>
    <ds:schemaRef ds:uri="http://www.w3.org/XML/1998/namespace"/>
    <ds:schemaRef ds:uri="http://purl.org/dc/elements/1.1/"/>
    <ds:schemaRef ds:uri="http://schemas.openxmlformats.org/package/2006/metadata/core-properties"/>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DF13BF32-5110-4AEF-A5DB-BD88A4358C61}"/>
</file>

<file path=customXml/itemProps3.xml><?xml version="1.0" encoding="utf-8"?>
<ds:datastoreItem xmlns:ds="http://schemas.openxmlformats.org/officeDocument/2006/customXml" ds:itemID="{ED42FF79-D5EA-4F7E-A8E3-EC837A4A78F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124940</TotalTime>
  <Words>9939</Words>
  <Application>Microsoft Office PowerPoint</Application>
  <PresentationFormat>Custom</PresentationFormat>
  <Paragraphs>543</Paragraphs>
  <Slides>38</Slides>
  <Notes>30</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38</vt:i4>
      </vt:variant>
    </vt:vector>
  </HeadingPairs>
  <TitlesOfParts>
    <vt:vector size="53" baseType="lpstr">
      <vt:lpstr>Aptos</vt:lpstr>
      <vt:lpstr>Arial</vt:lpstr>
      <vt:lpstr>Calibri</vt:lpstr>
      <vt:lpstr>Futura</vt:lpstr>
      <vt:lpstr>Futura Medium</vt:lpstr>
      <vt:lpstr>Futura Medium</vt:lpstr>
      <vt:lpstr>Garamond</vt:lpstr>
      <vt:lpstr>Open Sans</vt:lpstr>
      <vt:lpstr>PT Sans Narrow</vt:lpstr>
      <vt:lpstr>Real Text Pro</vt:lpstr>
      <vt:lpstr>Symbol</vt:lpstr>
      <vt:lpstr>Times New Roman</vt:lpstr>
      <vt:lpstr>Verdana</vt:lpstr>
      <vt:lpstr>Wingdings</vt:lpstr>
      <vt:lpstr>Office Theme</vt:lpstr>
      <vt:lpstr>PowerPoint Presentation</vt:lpstr>
      <vt:lpstr>Riesgos crecientes: presiones del desarrollo humano y ruptura de los límites planetarios en una economía mundial volátil y desigual</vt:lpstr>
      <vt:lpstr>Desafíos mundiales: aumento de las emisiones de GEI y de las temperaturas</vt:lpstr>
      <vt:lpstr>Desafíos mundiales: aumento de inundaciones, olas de calor y fenómenos meteorológicos extremos</vt:lpstr>
      <vt:lpstr>Desafíos mundiales: pérdida acelerada de biodiversidad y degradación forestal</vt:lpstr>
      <vt:lpstr>Desafíos mundiales: intensificación de la escasez de agua y la degradación de la tierra</vt:lpstr>
      <vt:lpstr>Respuestas internacionales a desafíos e impactos complejos</vt:lpstr>
      <vt:lpstr>Avances de las políticas internacionales en materia de desarrollo sostenible</vt:lpstr>
      <vt:lpstr>PowerPoint Presentation</vt:lpstr>
      <vt:lpstr>PowerPoint Presentation</vt:lpstr>
      <vt:lpstr>PowerPoint Presentation</vt:lpstr>
      <vt:lpstr>Convenciones de Rio – soluciones basadas en la naturaleza (NbS) 1/2</vt:lpstr>
      <vt:lpstr>Convenciones de Rio – soluciones basadas en la naturaleza (NbS) 2/2</vt:lpstr>
      <vt:lpstr> Obligaciones en virtud del CDB</vt:lpstr>
      <vt:lpstr>PowerPoint Presentation</vt:lpstr>
      <vt:lpstr>PowerPoint Presentation</vt:lpstr>
      <vt:lpstr> Obligaciones en virtud de la CNULD</vt:lpstr>
      <vt:lpstr>PowerPoint Presentation</vt:lpstr>
      <vt:lpstr> La CMNUCC: marco de obligaciones</vt:lpstr>
      <vt:lpstr>El Acuerdo de París: elevar progresivamente la ambición </vt:lpstr>
      <vt:lpstr>PowerPoint Presentation</vt:lpstr>
      <vt:lpstr>Biosfera: innovaciones jurídicas para el desarrollo sostenible </vt:lpstr>
      <vt:lpstr>Un llamado a la creatividad, el coraje y la capacidad </vt:lpstr>
      <vt:lpstr>PowerPoint Presentation</vt:lpstr>
      <vt:lpstr>PowerPoint Presentation</vt:lpstr>
      <vt:lpstr>PowerPoint Presentation</vt:lpstr>
      <vt:lpstr>PowerPoint Presentation</vt:lpstr>
      <vt:lpstr>Cooperación para la acción climática</vt:lpstr>
      <vt:lpstr>PowerPoint Presentation</vt:lpstr>
      <vt:lpstr>Cooperación para la biodiversidad y la seguridad alimentaria (1) </vt:lpstr>
      <vt:lpstr>Cooperación para la seguridad alimentaria y la biodiversidad (2) </vt:lpstr>
      <vt:lpstr>Tres invitaciones: coraje, cooperación y capacidad para cumplir</vt:lpstr>
      <vt:lpstr>Celebración del coraje: NUEVO LIBRO</vt:lpstr>
      <vt:lpstr>Compromiso con la capacidad: democratizar la educación para la sostenibilidad y la justicia mundiales (DemEd Global)</vt:lpstr>
      <vt:lpstr>Cursos cortos en línea- crear capacidad en todo el mundo</vt:lpstr>
      <vt:lpstr>Llamado a la cooperación: convocar a la comunidad del derecho y la gobernanza climáticos </vt:lpstr>
      <vt:lpstr>PowerPoint Presentation</vt:lpstr>
      <vt:lpstr>Celebración: NUEVO LIBRO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Freedom-kai Phillips</dc:creator>
  <cp:lastModifiedBy>Marie-Claire Cordonier Segger</cp:lastModifiedBy>
  <cp:revision>1616</cp:revision>
  <cp:lastPrinted>2020-11-04T10:24:54Z</cp:lastPrinted>
  <dcterms:modified xsi:type="dcterms:W3CDTF">2026-07-28T15:06:37Z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0x010100196A8922910F3C419457F976FEE5D21E</vt:lpwstr>
  </property>
</Properties>
</file>